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79" r:id="rId6"/>
    <p:sldId id="258" r:id="rId7"/>
    <p:sldId id="259" r:id="rId8"/>
    <p:sldId id="262" r:id="rId9"/>
    <p:sldId id="263" r:id="rId10"/>
    <p:sldId id="264" r:id="rId11"/>
    <p:sldId id="275" r:id="rId12"/>
    <p:sldId id="277" r:id="rId13"/>
    <p:sldId id="278" r:id="rId14"/>
    <p:sldId id="268" r:id="rId15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gqsPYM62R4mdVymWC+tHVN+D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215" cy="49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073" y="0"/>
            <a:ext cx="2946215" cy="49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161"/>
            <a:ext cx="2946215" cy="49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073" y="9377161"/>
            <a:ext cx="2946215" cy="49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/>
              <a:t>Fixes needed…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Classified as risk area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Youth gangs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Insecure outdoor environment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Prostitution 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Overall bad reputation, incl. media coverage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“Firefighting” approach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Retrofitting 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Regeneration of the public spaces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on Lighting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Collaboration with Police and other local stakeholders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for programmes like </a:t>
            </a:r>
            <a:r>
              <a:rPr lang="en-GB" i="1"/>
              <a:t>‘Kip Jobs’ </a:t>
            </a:r>
            <a:r>
              <a:rPr lang="en-GB"/>
              <a:t>to empower the local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3850073" y="9377161"/>
            <a:ext cx="2946215" cy="49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/>
              <a:t>Fixes needed…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Classified as risk area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Youth gangs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Insecure outdoor environment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Prostitution 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GB"/>
              <a:t>Overall bad reputation, incl. media coverage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“Firefighting” approach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Retrofitting 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Regeneration of the public spaces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on Lighting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Collaboration with Police and other local stakeholders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for programmes like </a:t>
            </a:r>
            <a:r>
              <a:rPr lang="en-GB" i="1"/>
              <a:t>‘Kip Jobs’ </a:t>
            </a:r>
            <a:r>
              <a:rPr lang="en-GB"/>
              <a:t>to empower the local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3850073" y="9377161"/>
            <a:ext cx="2946215" cy="49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95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0323" y="4750908"/>
            <a:ext cx="5437029" cy="3887672"/>
          </a:xfrm>
          <a:prstGeom prst="rect">
            <a:avLst/>
          </a:prstGeom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CDE2-7CB8-4334-86B6-C09FB98D5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574" y="1476375"/>
            <a:ext cx="5305425" cy="676274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D9CC5-46AA-4B58-B116-6C2E27DC4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50" y="2754312"/>
            <a:ext cx="4781550" cy="2027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8CD83F-6103-46C4-AA86-CBA097299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3200" y="1086544"/>
            <a:ext cx="3695700" cy="468491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40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3EB33D-1158-4FD8-87F3-345038803DF7}"/>
              </a:ext>
            </a:extLst>
          </p:cNvPr>
          <p:cNvSpPr/>
          <p:nvPr userDrawn="1"/>
        </p:nvSpPr>
        <p:spPr>
          <a:xfrm>
            <a:off x="8808094" y="1181100"/>
            <a:ext cx="2831454" cy="56769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C7A13-7900-4627-AF0B-F32044F833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2" y="5597438"/>
            <a:ext cx="720999" cy="9684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8F1E8-9640-4C59-9525-CB9B8709782D}"/>
              </a:ext>
            </a:extLst>
          </p:cNvPr>
          <p:cNvSpPr/>
          <p:nvPr userDrawn="1"/>
        </p:nvSpPr>
        <p:spPr>
          <a:xfrm>
            <a:off x="6161578" y="590550"/>
            <a:ext cx="4511951" cy="567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76A049-E8A3-4A4C-BC89-776431498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0" t="30015" r="27148" b="33157"/>
          <a:stretch/>
        </p:blipFill>
        <p:spPr>
          <a:xfrm rot="8591092">
            <a:off x="10115539" y="598111"/>
            <a:ext cx="2740984" cy="12606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89DC0E-33C6-4E31-A081-9AF397723C73}"/>
              </a:ext>
            </a:extLst>
          </p:cNvPr>
          <p:cNvSpPr/>
          <p:nvPr userDrawn="1"/>
        </p:nvSpPr>
        <p:spPr>
          <a:xfrm>
            <a:off x="552453" y="1333500"/>
            <a:ext cx="5609126" cy="9684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47AB1-3974-44E3-AE51-290B010D96B6}"/>
              </a:ext>
            </a:extLst>
          </p:cNvPr>
          <p:cNvSpPr/>
          <p:nvPr userDrawn="1"/>
        </p:nvSpPr>
        <p:spPr>
          <a:xfrm>
            <a:off x="1134575" y="2554285"/>
            <a:ext cx="5027003" cy="2452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802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25D5-4225-451E-9882-BF960932F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51" y="2039171"/>
            <a:ext cx="6220040" cy="404262"/>
          </a:xfrm>
        </p:spPr>
        <p:txBody>
          <a:bodyPr/>
          <a:lstStyle/>
          <a:p>
            <a:r>
              <a:rPr lang="en-BE" sz="2800" dirty="0"/>
              <a:t>Le </a:t>
            </a:r>
            <a:r>
              <a:rPr lang="en-BE" sz="2800" dirty="0" err="1"/>
              <a:t>défi</a:t>
            </a:r>
            <a:r>
              <a:rPr lang="en-BE" sz="2800" dirty="0"/>
              <a:t> </a:t>
            </a:r>
            <a:r>
              <a:rPr lang="en-BE" sz="2800" dirty="0" err="1"/>
              <a:t>énergétique</a:t>
            </a:r>
            <a:r>
              <a:rPr lang="en-BE" sz="2800" dirty="0"/>
              <a:t> au </a:t>
            </a:r>
            <a:r>
              <a:rPr lang="en-BE" sz="2800" dirty="0" err="1"/>
              <a:t>coeur</a:t>
            </a:r>
            <a:r>
              <a:rPr lang="en-BE" sz="2800" dirty="0"/>
              <a:t> des politiques </a:t>
            </a:r>
            <a:r>
              <a:rPr lang="en-BE" sz="2800" dirty="0" err="1"/>
              <a:t>européennes</a:t>
            </a:r>
            <a:r>
              <a:rPr lang="en-BE" sz="2800" dirty="0"/>
              <a:t> du </a:t>
            </a:r>
            <a:r>
              <a:rPr lang="en-BE" sz="2800" dirty="0" err="1"/>
              <a:t>logement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00F34-718C-4164-BCD1-61F43E586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1560" y="3005773"/>
            <a:ext cx="4944863" cy="2234047"/>
          </a:xfrm>
        </p:spPr>
        <p:txBody>
          <a:bodyPr/>
          <a:lstStyle/>
          <a:p>
            <a:r>
              <a:rPr lang="fr-BE" sz="2000" b="1" dirty="0"/>
              <a:t>L’Europe investit dans le logement abordable :</a:t>
            </a:r>
          </a:p>
          <a:p>
            <a:r>
              <a:rPr lang="fr-BE" sz="2000" b="1" dirty="0"/>
              <a:t>Décodeur opérationnel France 2022</a:t>
            </a:r>
            <a:endParaRPr lang="en-GB" sz="2000" b="1" dirty="0"/>
          </a:p>
          <a:p>
            <a:r>
              <a:rPr lang="en-GB" sz="2000" dirty="0"/>
              <a:t>Julien Dijol</a:t>
            </a:r>
            <a:br>
              <a:rPr lang="en-GB" sz="2000" dirty="0"/>
            </a:br>
            <a:r>
              <a:rPr lang="en-GB" sz="2000" dirty="0"/>
              <a:t>Housing Europe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CC241-6CD2-4908-8A0E-1941D054AE27}"/>
              </a:ext>
            </a:extLst>
          </p:cNvPr>
          <p:cNvSpPr txBox="1"/>
          <p:nvPr/>
        </p:nvSpPr>
        <p:spPr>
          <a:xfrm>
            <a:off x="1321560" y="4634729"/>
            <a:ext cx="6481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1800" kern="1200" dirty="0">
                <a:solidFill>
                  <a:prstClr val="white"/>
                </a:solidFill>
                <a:ea typeface="+mn-ea"/>
                <a:cs typeface="+mn-cs"/>
              </a:rPr>
              <a:t>7 Mars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66C1B0-A7B1-41F8-9908-B8149598B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r="13697"/>
          <a:stretch/>
        </p:blipFill>
        <p:spPr>
          <a:xfrm>
            <a:off x="6579127" y="1642101"/>
            <a:ext cx="3807816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6965" y="84084"/>
            <a:ext cx="9144000" cy="66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93635">
            <a:off x="4065172" y="612575"/>
            <a:ext cx="5445175" cy="2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63975" y="1730925"/>
            <a:ext cx="1314600" cy="5178300"/>
          </a:xfrm>
          <a:prstGeom prst="rect">
            <a:avLst/>
          </a:prstGeom>
          <a:solidFill>
            <a:srgbClr val="24CB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472" t="18420" r="12918" b="5546"/>
          <a:stretch/>
        </p:blipFill>
        <p:spPr>
          <a:xfrm>
            <a:off x="1021275" y="979675"/>
            <a:ext cx="10363200" cy="58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6824" y="5890000"/>
            <a:ext cx="671225" cy="9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85EBE9-B04D-4CFC-9269-F6C06FF43E93}"/>
              </a:ext>
            </a:extLst>
          </p:cNvPr>
          <p:cNvSpPr txBox="1"/>
          <p:nvPr/>
        </p:nvSpPr>
        <p:spPr>
          <a:xfrm>
            <a:off x="812800" y="416560"/>
            <a:ext cx="570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>
                <a:solidFill>
                  <a:srgbClr val="40BCC9"/>
                </a:solidFill>
                <a:highlight>
                  <a:schemeClr val="lt1"/>
                </a:highlight>
              </a:rPr>
              <a:t>La decarbonation </a:t>
            </a:r>
            <a:r>
              <a:rPr lang="en-BE" sz="2400" b="1" dirty="0" err="1">
                <a:solidFill>
                  <a:srgbClr val="40BCC9"/>
                </a:solidFill>
                <a:highlight>
                  <a:schemeClr val="lt1"/>
                </a:highlight>
              </a:rPr>
              <a:t>est</a:t>
            </a:r>
            <a:r>
              <a:rPr lang="en-BE" sz="2400" b="1" dirty="0">
                <a:solidFill>
                  <a:srgbClr val="40BCC9"/>
                </a:solidFill>
                <a:highlight>
                  <a:schemeClr val="lt1"/>
                </a:highlight>
              </a:rPr>
              <a:t> </a:t>
            </a:r>
            <a:r>
              <a:rPr lang="en-BE" sz="2400" b="1" dirty="0" err="1">
                <a:solidFill>
                  <a:srgbClr val="40BCC9"/>
                </a:solidFill>
                <a:highlight>
                  <a:schemeClr val="lt1"/>
                </a:highlight>
              </a:rPr>
              <a:t>en</a:t>
            </a:r>
            <a:r>
              <a:rPr lang="en-BE" sz="2400" b="1" dirty="0">
                <a:solidFill>
                  <a:srgbClr val="40BCC9"/>
                </a:solidFill>
                <a:highlight>
                  <a:schemeClr val="lt1"/>
                </a:highlight>
              </a:rPr>
              <a:t> </a:t>
            </a:r>
            <a:r>
              <a:rPr lang="en-BE" sz="2400" b="1" dirty="0" err="1">
                <a:solidFill>
                  <a:srgbClr val="40BCC9"/>
                </a:solidFill>
                <a:highlight>
                  <a:schemeClr val="lt1"/>
                </a:highlight>
              </a:rPr>
              <a:t>cours</a:t>
            </a:r>
            <a:r>
              <a:rPr lang="en-BE" sz="2400" b="1" dirty="0">
                <a:solidFill>
                  <a:srgbClr val="40BCC9"/>
                </a:solidFill>
                <a:highlight>
                  <a:schemeClr val="lt1"/>
                </a:highlight>
              </a:rPr>
              <a:t>...</a:t>
            </a:r>
            <a:endParaRPr lang="en-BE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2725" y="-25"/>
            <a:ext cx="1314600" cy="5178300"/>
          </a:xfrm>
          <a:prstGeom prst="rect">
            <a:avLst/>
          </a:prstGeom>
          <a:solidFill>
            <a:srgbClr val="24CB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692" t="18421" r="13469" b="10836"/>
          <a:stretch/>
        </p:blipFill>
        <p:spPr>
          <a:xfrm>
            <a:off x="1071563" y="631025"/>
            <a:ext cx="10048800" cy="55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6824" y="5890000"/>
            <a:ext cx="671225" cy="9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1125975" y="2569300"/>
            <a:ext cx="1314600" cy="4339800"/>
          </a:xfrm>
          <a:prstGeom prst="rect">
            <a:avLst/>
          </a:prstGeom>
          <a:solidFill>
            <a:srgbClr val="24CB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05" t="16264" r="21076" b="6917"/>
          <a:stretch/>
        </p:blipFill>
        <p:spPr>
          <a:xfrm>
            <a:off x="1493257" y="1543500"/>
            <a:ext cx="9205500" cy="51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6824" y="5890000"/>
            <a:ext cx="671225" cy="9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DE83E-AFEE-4FE2-AE0E-9766B9C8BB0E}"/>
              </a:ext>
            </a:extLst>
          </p:cNvPr>
          <p:cNvSpPr txBox="1"/>
          <p:nvPr/>
        </p:nvSpPr>
        <p:spPr>
          <a:xfrm>
            <a:off x="782320" y="568960"/>
            <a:ext cx="816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BE" sz="4000" b="1" i="0" u="none" strike="noStrike" kern="0" cap="none" spc="0" normalizeH="0" baseline="0" noProof="0" dirty="0" err="1">
                <a:ln>
                  <a:noFill/>
                </a:ln>
                <a:solidFill>
                  <a:srgbClr val="40BCC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cs typeface="Calibri"/>
                <a:sym typeface="Calibri"/>
              </a:rPr>
              <a:t>Mais</a:t>
            </a:r>
            <a:r>
              <a:rPr kumimoji="0" lang="en-BE" sz="4000" b="1" i="0" u="none" strike="noStrike" kern="0" cap="none" spc="0" normalizeH="0" baseline="0" noProof="0" dirty="0">
                <a:ln>
                  <a:noFill/>
                </a:ln>
                <a:solidFill>
                  <a:srgbClr val="40BCC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cs typeface="Calibri"/>
                <a:sym typeface="Calibri"/>
              </a:rPr>
              <a:t> il y a des </a:t>
            </a:r>
            <a:r>
              <a:rPr kumimoji="0" lang="en-BE" sz="4000" b="1" i="0" u="none" strike="noStrike" kern="0" cap="none" spc="0" normalizeH="0" baseline="0" noProof="0" dirty="0" err="1">
                <a:ln>
                  <a:noFill/>
                </a:ln>
                <a:solidFill>
                  <a:srgbClr val="40BCC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cs typeface="Calibri"/>
                <a:sym typeface="Calibri"/>
              </a:rPr>
              <a:t>limites</a:t>
            </a:r>
            <a:r>
              <a:rPr kumimoji="0" lang="en-BE" sz="4000" b="1" i="0" u="none" strike="noStrike" kern="0" cap="none" spc="0" normalizeH="0" baseline="0" noProof="0" dirty="0">
                <a:ln>
                  <a:noFill/>
                </a:ln>
                <a:solidFill>
                  <a:srgbClr val="40BCC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cs typeface="Calibri"/>
                <a:sym typeface="Calibri"/>
              </a:rPr>
              <a:t>...</a:t>
            </a:r>
            <a:endParaRPr lang="en-BE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358888" y="6308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en-BE" sz="3600" b="1" dirty="0">
                <a:solidFill>
                  <a:srgbClr val="40BCC9"/>
                </a:solidFill>
                <a:highlight>
                  <a:srgbClr val="FFFFFF"/>
                </a:highlight>
              </a:rPr>
              <a:t>Des solutions </a:t>
            </a:r>
            <a:r>
              <a:rPr lang="en-BE" sz="3600" b="1" dirty="0" err="1">
                <a:solidFill>
                  <a:srgbClr val="40BCC9"/>
                </a:solidFill>
                <a:highlight>
                  <a:srgbClr val="FFFFFF"/>
                </a:highlight>
              </a:rPr>
              <a:t>intégrées</a:t>
            </a:r>
            <a:r>
              <a:rPr lang="en-BE" sz="3600" b="1" dirty="0">
                <a:solidFill>
                  <a:srgbClr val="40BCC9"/>
                </a:solidFill>
                <a:highlight>
                  <a:srgbClr val="FFFFFF"/>
                </a:highlight>
              </a:rPr>
              <a:t> pour la reduction des emissions de C02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458788" y="22145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Potsdam Drewitz: Results and Conclusion of renovation of  social housing estate </a:t>
            </a:r>
            <a:endParaRPr/>
          </a:p>
        </p:txBody>
      </p:sp>
      <p:pic>
        <p:nvPicPr>
          <p:cNvPr id="152" name="Google Shape;152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2588" y="3249697"/>
            <a:ext cx="5157900" cy="34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>
            <a:spLocks noGrp="1"/>
          </p:cNvSpPr>
          <p:nvPr>
            <p:ph type="body" idx="3"/>
          </p:nvPr>
        </p:nvSpPr>
        <p:spPr>
          <a:xfrm>
            <a:off x="6172300" y="2278238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Renewable self consumption in social housing, Bordeaux</a:t>
            </a:r>
            <a:endParaRPr/>
          </a:p>
        </p:txBody>
      </p:sp>
      <p:pic>
        <p:nvPicPr>
          <p:cNvPr id="154" name="Google Shape;154;p8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3280172"/>
            <a:ext cx="5183100" cy="2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1725104" y="3447295"/>
            <a:ext cx="7741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3.2 t CO</a:t>
            </a:r>
            <a:r>
              <a:rPr lang="en-GB" sz="1200" b="1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unit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4391394" y="3429000"/>
            <a:ext cx="42040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0.2 t CO</a:t>
            </a:r>
            <a:r>
              <a:rPr lang="en-GB" sz="1200" b="1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unit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3152356" y="3631961"/>
            <a:ext cx="42040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0.9 t CO</a:t>
            </a:r>
            <a:r>
              <a:rPr lang="en-GB" sz="1200" b="1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unit</a:t>
            </a:r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56824" y="5890000"/>
            <a:ext cx="671225" cy="9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380200">
            <a:off x="8026859" y="596758"/>
            <a:ext cx="3718725" cy="185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7748750" y="4199925"/>
            <a:ext cx="2600100" cy="2458500"/>
          </a:xfrm>
          <a:prstGeom prst="rect">
            <a:avLst/>
          </a:prstGeom>
          <a:solidFill>
            <a:srgbClr val="24CBD3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3045050" y="2234050"/>
            <a:ext cx="2784600" cy="1539300"/>
          </a:xfrm>
          <a:prstGeom prst="rect">
            <a:avLst/>
          </a:prstGeom>
          <a:solidFill>
            <a:srgbClr val="24CB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9568" y="2657367"/>
            <a:ext cx="3300954" cy="37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838188" y="406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endParaRPr dirty="0">
              <a:solidFill>
                <a:srgbClr val="496C88"/>
              </a:solidFill>
            </a:endParaRPr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306388" y="19097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No-go Area </a:t>
            </a:r>
            <a:endParaRPr/>
          </a:p>
        </p:txBody>
      </p:sp>
      <p:pic>
        <p:nvPicPr>
          <p:cNvPr id="171" name="Google Shape;171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30188" y="2835267"/>
            <a:ext cx="4570200" cy="3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>
            <a:spLocks noGrp="1"/>
          </p:cNvSpPr>
          <p:nvPr>
            <p:ph type="body" idx="3"/>
          </p:nvPr>
        </p:nvSpPr>
        <p:spPr>
          <a:xfrm>
            <a:off x="6248400" y="1681175"/>
            <a:ext cx="251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Before and After </a:t>
            </a:r>
            <a:endParaRPr/>
          </a:p>
        </p:txBody>
      </p:sp>
      <p:pic>
        <p:nvPicPr>
          <p:cNvPr id="173" name="Google Shape;173;p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76371" y="2504975"/>
            <a:ext cx="3761400" cy="29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56824" y="5890000"/>
            <a:ext cx="671225" cy="9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507756" flipH="1">
            <a:off x="8059573" y="658925"/>
            <a:ext cx="4026378" cy="207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D5C4-591C-49D8-B05B-5BE86902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9B87-3857-468A-9891-75A8D7A30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A68F-E3A7-4E6C-918D-8223310348E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38BFB-29DE-4164-8EE6-5F960DF5DE5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2A73E3-4600-4355-A2E5-F77BE87ADA47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97C-22CD-41FB-AB44-DEDC33BC4CF4}"/>
              </a:ext>
            </a:extLst>
          </p:cNvPr>
          <p:cNvPicPr/>
          <p:nvPr/>
        </p:nvPicPr>
        <p:blipFill rotWithShape="1">
          <a:blip r:embed="rId2"/>
          <a:srcRect l="27778" t="16069" r="5975" b="5154"/>
          <a:stretch/>
        </p:blipFill>
        <p:spPr bwMode="auto">
          <a:xfrm>
            <a:off x="543401" y="240823"/>
            <a:ext cx="5750559" cy="4295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FC1B9-BCDE-4DDB-BAFE-77D98323E4B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1562" r="10163" b="13188"/>
          <a:stretch/>
        </p:blipFill>
        <p:spPr bwMode="auto">
          <a:xfrm>
            <a:off x="6436519" y="3193575"/>
            <a:ext cx="465455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984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7748750" y="4199925"/>
            <a:ext cx="2600100" cy="2458500"/>
          </a:xfrm>
          <a:prstGeom prst="rect">
            <a:avLst/>
          </a:prstGeom>
          <a:solidFill>
            <a:srgbClr val="24CBD3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9568" y="2657367"/>
            <a:ext cx="3300954" cy="37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838188" y="406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BE" b="1" dirty="0" err="1">
                <a:solidFill>
                  <a:srgbClr val="40BCC9"/>
                </a:solidFill>
                <a:highlight>
                  <a:srgbClr val="FFFFFF"/>
                </a:highlight>
              </a:rPr>
              <a:t>L’impact</a:t>
            </a:r>
            <a:r>
              <a:rPr lang="en-BE" b="1" dirty="0">
                <a:solidFill>
                  <a:srgbClr val="40BCC9"/>
                </a:solidFill>
                <a:highlight>
                  <a:srgbClr val="FFFFFF"/>
                </a:highlight>
              </a:rPr>
              <a:t> des futures politiques </a:t>
            </a:r>
            <a:r>
              <a:rPr lang="en-BE" b="1" dirty="0" err="1">
                <a:solidFill>
                  <a:srgbClr val="40BCC9"/>
                </a:solidFill>
                <a:highlight>
                  <a:srgbClr val="FFFFFF"/>
                </a:highlight>
              </a:rPr>
              <a:t>européennes</a:t>
            </a:r>
            <a:r>
              <a:rPr lang="en-BE" b="1" dirty="0">
                <a:solidFill>
                  <a:srgbClr val="40BCC9"/>
                </a:solidFill>
                <a:highlight>
                  <a:srgbClr val="FFFFFF"/>
                </a:highlight>
              </a:rPr>
              <a:t> sur les pratiques dans le </a:t>
            </a:r>
            <a:r>
              <a:rPr lang="en-BE" b="1" dirty="0" err="1">
                <a:solidFill>
                  <a:srgbClr val="40BCC9"/>
                </a:solidFill>
                <a:highlight>
                  <a:srgbClr val="FFFFFF"/>
                </a:highlight>
              </a:rPr>
              <a:t>logement</a:t>
            </a:r>
            <a:r>
              <a:rPr lang="en-BE" b="1" dirty="0">
                <a:solidFill>
                  <a:srgbClr val="40BCC9"/>
                </a:solidFill>
                <a:highlight>
                  <a:srgbClr val="FFFFFF"/>
                </a:highlight>
              </a:rPr>
              <a:t> social</a:t>
            </a:r>
            <a:endParaRPr dirty="0">
              <a:solidFill>
                <a:srgbClr val="496C88"/>
              </a:solidFill>
            </a:endParaRPr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6824" y="5890000"/>
            <a:ext cx="671225" cy="9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07756" flipH="1">
            <a:off x="8059573" y="658925"/>
            <a:ext cx="4026378" cy="20746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4AF4A-3D86-4A33-972D-DC97A618FF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4508" y="1696249"/>
            <a:ext cx="10376852" cy="4962176"/>
          </a:xfrm>
        </p:spPr>
        <p:txBody>
          <a:bodyPr>
            <a:normAutofit fontScale="92500" lnSpcReduction="20000"/>
          </a:bodyPr>
          <a:lstStyle/>
          <a:p>
            <a:r>
              <a:rPr lang="en-BE" dirty="0"/>
              <a:t>Proposition de revision de la </a:t>
            </a:r>
            <a:r>
              <a:rPr lang="en-BE" b="1" dirty="0"/>
              <a:t>Directive sur </a:t>
            </a:r>
            <a:r>
              <a:rPr lang="en-BE" b="1" dirty="0" err="1"/>
              <a:t>l’efficacité</a:t>
            </a:r>
            <a:r>
              <a:rPr lang="en-BE" b="1" dirty="0"/>
              <a:t> </a:t>
            </a:r>
            <a:r>
              <a:rPr lang="en-BE" b="1" dirty="0" err="1"/>
              <a:t>energétique</a:t>
            </a:r>
            <a:r>
              <a:rPr lang="en-BE" b="1" dirty="0"/>
              <a:t> des </a:t>
            </a:r>
            <a:r>
              <a:rPr lang="en-BE" b="1" dirty="0" err="1"/>
              <a:t>bâtiments</a:t>
            </a:r>
            <a:r>
              <a:rPr lang="en-BE" dirty="0"/>
              <a:t>: </a:t>
            </a:r>
            <a:r>
              <a:rPr lang="fr-BE" dirty="0"/>
              <a:t>l’obligation de rénover 3% du stock des bâtiments publics est assortie d’une obligation de rénover à un niveau NZEB (c’est à dire BBC pour la France). Or le niveau NZEB/BBC était jusque là réservé à la construction neuve. L’appliquer à la </a:t>
            </a:r>
            <a:r>
              <a:rPr lang="fr-BE" dirty="0" err="1"/>
              <a:t>renovation</a:t>
            </a:r>
            <a:r>
              <a:rPr lang="fr-BE" dirty="0"/>
              <a:t> représente un défi technique et financier </a:t>
            </a:r>
            <a:endParaRPr lang="en-BE" dirty="0"/>
          </a:p>
          <a:p>
            <a:r>
              <a:rPr lang="en-BE" dirty="0"/>
              <a:t>Proposition de revision de la </a:t>
            </a:r>
            <a:r>
              <a:rPr lang="en-BE" b="1" dirty="0"/>
              <a:t>Directive sur la Performance </a:t>
            </a:r>
            <a:r>
              <a:rPr lang="en-BE" b="1" dirty="0" err="1"/>
              <a:t>Energétique</a:t>
            </a:r>
            <a:r>
              <a:rPr lang="en-BE" b="1" dirty="0"/>
              <a:t> des </a:t>
            </a:r>
            <a:r>
              <a:rPr lang="en-BE" b="1" dirty="0" err="1"/>
              <a:t>Bâtiments</a:t>
            </a:r>
            <a:r>
              <a:rPr lang="en-BE" dirty="0"/>
              <a:t>: </a:t>
            </a:r>
          </a:p>
          <a:p>
            <a:pPr marL="114300" indent="0">
              <a:buNone/>
            </a:pPr>
            <a:r>
              <a:rPr lang="en-BE" dirty="0">
                <a:sym typeface="Wingdings" panose="05000000000000000000" pitchFamily="2" charset="2"/>
              </a:rPr>
              <a:t> </a:t>
            </a:r>
            <a:r>
              <a:rPr lang="en-BE" dirty="0"/>
              <a:t>obligation </a:t>
            </a:r>
            <a:r>
              <a:rPr lang="en-BE" dirty="0" err="1"/>
              <a:t>d’atteindre</a:t>
            </a:r>
            <a:r>
              <a:rPr lang="en-BE" dirty="0"/>
              <a:t> un </a:t>
            </a:r>
            <a:r>
              <a:rPr lang="en-BE" dirty="0" err="1"/>
              <a:t>seuil</a:t>
            </a:r>
            <a:r>
              <a:rPr lang="en-BE" dirty="0"/>
              <a:t> minimal de reduction de </a:t>
            </a:r>
            <a:r>
              <a:rPr lang="en-BE" dirty="0" err="1"/>
              <a:t>conso</a:t>
            </a:r>
            <a:r>
              <a:rPr lang="en-BE" dirty="0"/>
              <a:t> </a:t>
            </a:r>
            <a:r>
              <a:rPr lang="en-BE" dirty="0" err="1"/>
              <a:t>énergie</a:t>
            </a:r>
            <a:r>
              <a:rPr lang="en-BE" dirty="0"/>
              <a:t> par </a:t>
            </a:r>
            <a:r>
              <a:rPr lang="en-BE" dirty="0" err="1"/>
              <a:t>exemple</a:t>
            </a:r>
            <a:r>
              <a:rPr lang="en-BE" dirty="0"/>
              <a:t> </a:t>
            </a:r>
            <a:r>
              <a:rPr lang="en-BE" dirty="0" err="1"/>
              <a:t>classe</a:t>
            </a:r>
            <a:r>
              <a:rPr lang="en-BE" dirty="0"/>
              <a:t> </a:t>
            </a:r>
            <a:r>
              <a:rPr lang="en-BE" dirty="0" err="1"/>
              <a:t>energétique</a:t>
            </a:r>
            <a:r>
              <a:rPr lang="en-BE" dirty="0"/>
              <a:t> F </a:t>
            </a:r>
            <a:r>
              <a:rPr lang="en-BE" dirty="0" err="1"/>
              <a:t>d’ici</a:t>
            </a:r>
            <a:r>
              <a:rPr lang="en-BE" dirty="0"/>
              <a:t> 2030 et E </a:t>
            </a:r>
            <a:r>
              <a:rPr lang="en-BE" dirty="0" err="1"/>
              <a:t>d’ici</a:t>
            </a:r>
            <a:r>
              <a:rPr lang="en-BE" dirty="0"/>
              <a:t> 2033 </a:t>
            </a:r>
          </a:p>
          <a:p>
            <a:r>
              <a:rPr lang="en-BE" dirty="0">
                <a:sym typeface="Wingdings" panose="05000000000000000000" pitchFamily="2" charset="2"/>
              </a:rPr>
              <a:t>Proposition de creation d’un </a:t>
            </a:r>
            <a:r>
              <a:rPr lang="en-BE" b="1" dirty="0">
                <a:sym typeface="Wingdings" panose="05000000000000000000" pitchFamily="2" charset="2"/>
              </a:rPr>
              <a:t>SEQE</a:t>
            </a:r>
            <a:r>
              <a:rPr lang="en-BE" dirty="0">
                <a:sym typeface="Wingdings" panose="05000000000000000000" pitchFamily="2" charset="2"/>
              </a:rPr>
              <a:t> pour les </a:t>
            </a:r>
            <a:r>
              <a:rPr lang="en-BE" dirty="0" err="1">
                <a:sym typeface="Wingdings" panose="05000000000000000000" pitchFamily="2" charset="2"/>
              </a:rPr>
              <a:t>secteur</a:t>
            </a:r>
            <a:r>
              <a:rPr lang="en-BE" dirty="0">
                <a:sym typeface="Wingdings" panose="05000000000000000000" pitchFamily="2" charset="2"/>
              </a:rPr>
              <a:t> du </a:t>
            </a:r>
            <a:r>
              <a:rPr lang="en-BE" dirty="0" err="1">
                <a:sym typeface="Wingdings" panose="05000000000000000000" pitchFamily="2" charset="2"/>
              </a:rPr>
              <a:t>logement</a:t>
            </a:r>
            <a:r>
              <a:rPr lang="en-BE" dirty="0">
                <a:sym typeface="Wingdings" panose="05000000000000000000" pitchFamily="2" charset="2"/>
              </a:rPr>
              <a:t> et transports</a:t>
            </a:r>
          </a:p>
          <a:p>
            <a:pPr marL="114300" indent="0">
              <a:buNone/>
            </a:pPr>
            <a:r>
              <a:rPr lang="en-BE" dirty="0">
                <a:sym typeface="Wingdings" panose="05000000000000000000" pitchFamily="2" charset="2"/>
              </a:rPr>
              <a:t> </a:t>
            </a:r>
            <a:r>
              <a:rPr lang="en-BE" dirty="0" err="1">
                <a:sym typeface="Wingdings" panose="05000000000000000000" pitchFamily="2" charset="2"/>
              </a:rPr>
              <a:t>En</a:t>
            </a:r>
            <a:r>
              <a:rPr lang="en-BE" dirty="0">
                <a:sym typeface="Wingdings" panose="05000000000000000000" pitchFamily="2" charset="2"/>
              </a:rPr>
              <a:t> lien, proposition de creation </a:t>
            </a:r>
            <a:r>
              <a:rPr lang="en-BE" b="1" dirty="0">
                <a:sym typeface="Wingdings" panose="05000000000000000000" pitchFamily="2" charset="2"/>
              </a:rPr>
              <a:t>d’un fonds social pour le </a:t>
            </a:r>
            <a:r>
              <a:rPr lang="en-BE" b="1" dirty="0" err="1">
                <a:sym typeface="Wingdings" panose="05000000000000000000" pitchFamily="2" charset="2"/>
              </a:rPr>
              <a:t>climat</a:t>
            </a:r>
            <a:r>
              <a:rPr lang="en-BE" b="1" dirty="0">
                <a:sym typeface="Wingdings" panose="05000000000000000000" pitchFamily="2" charset="2"/>
              </a:rPr>
              <a:t> </a:t>
            </a:r>
            <a:r>
              <a:rPr lang="en-BE" dirty="0">
                <a:sym typeface="Wingdings" panose="05000000000000000000" pitchFamily="2" charset="2"/>
              </a:rPr>
              <a:t>pour utiliser les </a:t>
            </a:r>
            <a:r>
              <a:rPr lang="en-BE" dirty="0" err="1">
                <a:sym typeface="Wingdings" panose="05000000000000000000" pitchFamily="2" charset="2"/>
              </a:rPr>
              <a:t>revenus</a:t>
            </a:r>
            <a:r>
              <a:rPr lang="en-BE" dirty="0">
                <a:sym typeface="Wingdings" panose="05000000000000000000" pitchFamily="2" charset="2"/>
              </a:rPr>
              <a:t> </a:t>
            </a:r>
            <a:r>
              <a:rPr lang="en-BE" dirty="0" err="1">
                <a:sym typeface="Wingdings" panose="05000000000000000000" pitchFamily="2" charset="2"/>
              </a:rPr>
              <a:t>générés</a:t>
            </a:r>
            <a:r>
              <a:rPr lang="en-BE" dirty="0">
                <a:sym typeface="Wingdings" panose="05000000000000000000" pitchFamily="2" charset="2"/>
              </a:rPr>
              <a:t> par la vente des quotas </a:t>
            </a:r>
            <a:r>
              <a:rPr lang="en-BE" dirty="0" err="1">
                <a:sym typeface="Wingdings" panose="05000000000000000000" pitchFamily="2" charset="2"/>
              </a:rPr>
              <a:t>carbone</a:t>
            </a:r>
            <a:r>
              <a:rPr lang="en-BE" dirty="0">
                <a:sym typeface="Wingdings" panose="05000000000000000000" pitchFamily="2" charset="2"/>
              </a:rPr>
              <a:t>  : 72 milliards sur 2025-2032 (les </a:t>
            </a:r>
            <a:r>
              <a:rPr lang="en-BE" dirty="0" err="1">
                <a:sym typeface="Wingdings" panose="05000000000000000000" pitchFamily="2" charset="2"/>
              </a:rPr>
              <a:t>Etats</a:t>
            </a:r>
            <a:r>
              <a:rPr lang="en-BE" dirty="0">
                <a:sym typeface="Wingdings" panose="05000000000000000000" pitchFamily="2" charset="2"/>
              </a:rPr>
              <a:t> </a:t>
            </a:r>
            <a:r>
              <a:rPr lang="en-BE" dirty="0" err="1">
                <a:sym typeface="Wingdings" panose="05000000000000000000" pitchFamily="2" charset="2"/>
              </a:rPr>
              <a:t>devant</a:t>
            </a:r>
            <a:r>
              <a:rPr lang="en-BE" dirty="0">
                <a:sym typeface="Wingdings" panose="05000000000000000000" pitchFamily="2" charset="2"/>
              </a:rPr>
              <a:t> </a:t>
            </a:r>
            <a:r>
              <a:rPr lang="en-BE" dirty="0" err="1">
                <a:sym typeface="Wingdings" panose="05000000000000000000" pitchFamily="2" charset="2"/>
              </a:rPr>
              <a:t>mettre</a:t>
            </a:r>
            <a:r>
              <a:rPr lang="en-BE" dirty="0">
                <a:sym typeface="Wingdings" panose="05000000000000000000" pitchFamily="2" charset="2"/>
              </a:rPr>
              <a:t> le meme </a:t>
            </a:r>
            <a:r>
              <a:rPr lang="en-BE" dirty="0" err="1">
                <a:sym typeface="Wingdings" panose="05000000000000000000" pitchFamily="2" charset="2"/>
              </a:rPr>
              <a:t>montant</a:t>
            </a:r>
            <a:r>
              <a:rPr lang="en-BE" dirty="0">
                <a:sym typeface="Wingdings" panose="05000000000000000000" pitchFamily="2" charset="2"/>
              </a:rPr>
              <a:t>)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6484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441F-E997-4412-8CCC-946FE2D0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b="1" dirty="0">
                <a:solidFill>
                  <a:srgbClr val="40BCC9"/>
                </a:solidFill>
                <a:highlight>
                  <a:srgbClr val="FFFFFF"/>
                </a:highlight>
              </a:rPr>
              <a:t>Des initiatives </a:t>
            </a:r>
            <a:r>
              <a:rPr lang="en-BE" b="1" dirty="0" err="1">
                <a:solidFill>
                  <a:srgbClr val="40BCC9"/>
                </a:solidFill>
                <a:highlight>
                  <a:srgbClr val="FFFFFF"/>
                </a:highlight>
              </a:rPr>
              <a:t>constructives</a:t>
            </a:r>
            <a:r>
              <a:rPr lang="en-BE" b="1" dirty="0">
                <a:solidFill>
                  <a:srgbClr val="40BCC9"/>
                </a:solidFill>
                <a:highlight>
                  <a:srgbClr val="FFFFFF"/>
                </a:highlight>
              </a:rPr>
              <a:t> pour</a:t>
            </a:r>
            <a:r>
              <a:rPr kumimoji="0" lang="en-BE" sz="4400" b="1" i="0" u="none" strike="noStrike" kern="0" cap="none" spc="0" normalizeH="0" baseline="0" noProof="0" dirty="0">
                <a:ln>
                  <a:noFill/>
                </a:ln>
                <a:solidFill>
                  <a:srgbClr val="40BCC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cs typeface="Calibri"/>
                <a:sym typeface="Calibri"/>
              </a:rPr>
              <a:t> le </a:t>
            </a:r>
            <a:r>
              <a:rPr kumimoji="0" lang="en-BE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0BCC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cs typeface="Calibri"/>
                <a:sym typeface="Calibri"/>
              </a:rPr>
              <a:t>logement</a:t>
            </a:r>
            <a:r>
              <a:rPr kumimoji="0" lang="en-BE" sz="4400" b="1" i="0" u="none" strike="noStrike" kern="0" cap="none" spc="0" normalizeH="0" baseline="0" noProof="0" dirty="0">
                <a:ln>
                  <a:noFill/>
                </a:ln>
                <a:solidFill>
                  <a:srgbClr val="40BCC9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cs typeface="Calibri"/>
                <a:sym typeface="Calibri"/>
              </a:rPr>
              <a:t> social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3BE02-EC7E-47DC-AC3B-5080B04B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92" y="2517206"/>
            <a:ext cx="1579001" cy="2115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16D7E-465C-4B4D-A107-7B5902AA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05" y="2334309"/>
            <a:ext cx="1755800" cy="24812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D2579-78ED-4E5F-8F9A-151B4972A40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7738" y="2336816"/>
            <a:ext cx="5157787" cy="3684588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79820-6E02-4FCA-9B8A-8DFF85BDB3D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1DE453-A3C6-47FC-B2C9-C4FD306E1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868" y="2334309"/>
            <a:ext cx="6763852" cy="35242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43BDCA-6B88-42CE-BD6A-044FCAEEA35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2380861"/>
            <a:ext cx="5183188" cy="3684588"/>
          </a:xfrm>
        </p:spPr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71896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Housing Europe">
      <a:dk1>
        <a:srgbClr val="40BCC0"/>
      </a:dk1>
      <a:lt1>
        <a:sysClr val="window" lastClr="FFFFFF"/>
      </a:lt1>
      <a:dk2>
        <a:srgbClr val="40BCC0"/>
      </a:dk2>
      <a:lt2>
        <a:srgbClr val="F2F2F2"/>
      </a:lt2>
      <a:accent1>
        <a:srgbClr val="F5766D"/>
      </a:accent1>
      <a:accent2>
        <a:srgbClr val="14A8E2"/>
      </a:accent2>
      <a:accent3>
        <a:srgbClr val="BECDD6"/>
      </a:accent3>
      <a:accent4>
        <a:srgbClr val="F6B247"/>
      </a:accent4>
      <a:accent5>
        <a:srgbClr val="0D7097"/>
      </a:accent5>
      <a:accent6>
        <a:srgbClr val="35C3B1"/>
      </a:accent6>
      <a:hlink>
        <a:srgbClr val="E38F0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216404BB8BC4B809F4C62532B41BB" ma:contentTypeVersion="0" ma:contentTypeDescription="Create a new document." ma:contentTypeScope="" ma:versionID="7b12d722f4e686e5d263e02570bd6c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e5d8b59c56dca19c4aacdf9d76bfd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FCF848-362B-46E0-8BFB-545CBE943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B78BD7-C705-43EB-8F2B-2ADD0663F30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28903F-A5DD-40F6-A9B9-C35ACAC3E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377</Words>
  <Application>Microsoft Office PowerPoint</Application>
  <PresentationFormat>Widescreen</PresentationFormat>
  <Paragraphs>52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Custom Design</vt:lpstr>
      <vt:lpstr>10_Office Theme</vt:lpstr>
      <vt:lpstr>Le défi énergétique au coeur des politiques européennes du logement</vt:lpstr>
      <vt:lpstr>PowerPoint Presentation</vt:lpstr>
      <vt:lpstr>PowerPoint Presentation</vt:lpstr>
      <vt:lpstr>PowerPoint Presentation</vt:lpstr>
      <vt:lpstr>Des solutions intégrées pour la reduction des emissions de C02</vt:lpstr>
      <vt:lpstr>PowerPoint Presentation</vt:lpstr>
      <vt:lpstr>PowerPoint Presentation</vt:lpstr>
      <vt:lpstr>L’impact des futures politiques européennes sur les pratiques dans le logement social</vt:lpstr>
      <vt:lpstr>Des initiatives constructives pour le logement social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Michalis Goudis</dc:creator>
  <cp:lastModifiedBy>Julien Dijol - Housing Europe</cp:lastModifiedBy>
  <cp:revision>29</cp:revision>
  <dcterms:created xsi:type="dcterms:W3CDTF">2019-11-06T13:55:14Z</dcterms:created>
  <dcterms:modified xsi:type="dcterms:W3CDTF">2022-03-07T09:42:49Z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  <property fmtid="{D5CDD505-2E9C-101B-9397-08002B2CF9AE}" pid="12" name="ContentTypeId">
    <vt:lpwstr>0x010100FBA216404BB8BC4B809F4C62532B41BB</vt:lpwstr>
  </property>
</Properties>
</file>