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notesMasterIdLst>
    <p:notesMasterId r:id="rId29"/>
  </p:notesMasterIdLst>
  <p:sldIdLst>
    <p:sldId id="269" r:id="rId4"/>
    <p:sldId id="257" r:id="rId5"/>
    <p:sldId id="258" r:id="rId6"/>
    <p:sldId id="272" r:id="rId7"/>
    <p:sldId id="260" r:id="rId8"/>
    <p:sldId id="298" r:id="rId9"/>
    <p:sldId id="282" r:id="rId10"/>
    <p:sldId id="283" r:id="rId11"/>
    <p:sldId id="284" r:id="rId12"/>
    <p:sldId id="285" r:id="rId13"/>
    <p:sldId id="286" r:id="rId14"/>
    <p:sldId id="297" r:id="rId15"/>
    <p:sldId id="287" r:id="rId16"/>
    <p:sldId id="289" r:id="rId17"/>
    <p:sldId id="291" r:id="rId18"/>
    <p:sldId id="290" r:id="rId19"/>
    <p:sldId id="294" r:id="rId20"/>
    <p:sldId id="292" r:id="rId21"/>
    <p:sldId id="288" r:id="rId22"/>
    <p:sldId id="295" r:id="rId23"/>
    <p:sldId id="296" r:id="rId24"/>
    <p:sldId id="262" r:id="rId25"/>
    <p:sldId id="263" r:id="rId26"/>
    <p:sldId id="277" r:id="rId27"/>
    <p:sldId id="281"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885"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2544" y="9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192.168.7.52\Partage\MAE\INCOPAP\20201117%20R&#233;union%2017-11-2020\PPT\Graphiques%20Vero.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192.168.7.52\Partage\MAE\POST%202020\France\Travaux%20pr&#233;pa%20AP\AP%202021-2027\Tab_donn&#233;es_financi&#232;res\Calculs%20enveloppes-Modif%20ASRUP-2111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7.9388941175011177E-2"/>
          <c:y val="6.1210370568159575E-2"/>
          <c:w val="0.83399879801767585"/>
          <c:h val="0.82786643006852967"/>
        </c:manualLayout>
      </c:layout>
      <c:doughnutChart>
        <c:varyColors val="1"/>
        <c:ser>
          <c:idx val="0"/>
          <c:order val="0"/>
          <c:explosion val="13"/>
          <c:dPt>
            <c:idx val="0"/>
            <c:bubble3D val="0"/>
            <c:explosion val="12"/>
            <c:extLst>
              <c:ext xmlns:c16="http://schemas.microsoft.com/office/drawing/2014/chart" uri="{C3380CC4-5D6E-409C-BE32-E72D297353CC}">
                <c16:uniqueId val="{00000000-3B4E-45CC-BECD-FFAA8E09B3D1}"/>
              </c:ext>
            </c:extLst>
          </c:dPt>
          <c:dPt>
            <c:idx val="1"/>
            <c:bubble3D val="0"/>
            <c:explosion val="26"/>
            <c:extLst>
              <c:ext xmlns:c16="http://schemas.microsoft.com/office/drawing/2014/chart" uri="{C3380CC4-5D6E-409C-BE32-E72D297353CC}">
                <c16:uniqueId val="{00000001-3B4E-45CC-BECD-FFAA8E09B3D1}"/>
              </c:ext>
            </c:extLst>
          </c:dPt>
          <c:cat>
            <c:strRef>
              <c:f>'[Graphiques Vero.xlsx]21-27'!$A$7:$A$11</c:f>
              <c:strCache>
                <c:ptCount val="5"/>
                <c:pt idx="0">
                  <c:v>FTJ</c:v>
                </c:pt>
                <c:pt idx="1">
                  <c:v>FEDER</c:v>
                </c:pt>
                <c:pt idx="2">
                  <c:v>FSE+ </c:v>
                </c:pt>
                <c:pt idx="3">
                  <c:v>CTE</c:v>
                </c:pt>
                <c:pt idx="4">
                  <c:v>FEAMP</c:v>
                </c:pt>
              </c:strCache>
            </c:strRef>
          </c:cat>
          <c:val>
            <c:numRef>
              <c:f>'[Graphiques Vero.xlsx]21-27'!$B$7:$B$11</c:f>
              <c:numCache>
                <c:formatCode>_-* #,##0\ _€_-;\-* #,##0\ _€_-;_-* "-"??\ _€_-;_-@_-</c:formatCode>
                <c:ptCount val="5"/>
                <c:pt idx="0">
                  <c:v>1029952599</c:v>
                </c:pt>
                <c:pt idx="1">
                  <c:v>9070386211</c:v>
                </c:pt>
                <c:pt idx="2">
                  <c:v>6674708658</c:v>
                </c:pt>
                <c:pt idx="3">
                  <c:v>1089667793</c:v>
                </c:pt>
                <c:pt idx="4">
                  <c:v>564000000</c:v>
                </c:pt>
              </c:numCache>
            </c:numRef>
          </c:val>
          <c:extLst>
            <c:ext xmlns:c16="http://schemas.microsoft.com/office/drawing/2014/chart" uri="{C3380CC4-5D6E-409C-BE32-E72D297353CC}">
              <c16:uniqueId val="{00000002-3B4E-45CC-BECD-FFAA8E09B3D1}"/>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7816547637264624"/>
          <c:y val="0.19319653062973277"/>
          <c:w val="0.51629117928695756"/>
          <c:h val="0.78093740216013741"/>
        </c:manualLayout>
      </c:layout>
      <c:doughnutChart>
        <c:varyColors val="1"/>
        <c:ser>
          <c:idx val="0"/>
          <c:order val="0"/>
          <c:dLbls>
            <c:dLbl>
              <c:idx val="0"/>
              <c:layout>
                <c:manualLayout>
                  <c:x val="0.21859971907883252"/>
                  <c:y val="-0.13937347811604645"/>
                </c:manualLayout>
              </c:layout>
              <c:tx>
                <c:rich>
                  <a:bodyPr/>
                  <a:lstStyle/>
                  <a:p>
                    <a:pPr>
                      <a:defRPr sz="1800">
                        <a:solidFill>
                          <a:schemeClr val="tx1"/>
                        </a:solidFill>
                      </a:defRPr>
                    </a:pPr>
                    <a:r>
                      <a:rPr lang="en-US" dirty="0"/>
                      <a:t>OS1 Europe intelligente
22%  / 3,5 </a:t>
                    </a:r>
                    <a:r>
                      <a:rPr lang="en-US" dirty="0" err="1"/>
                      <a:t>Mds</a:t>
                    </a:r>
                    <a:r>
                      <a:rPr lang="en-US" baseline="0" dirty="0"/>
                      <a:t>€</a:t>
                    </a:r>
                    <a:endParaRPr lang="en-US" dirty="0"/>
                  </a:p>
                </c:rich>
              </c:tx>
              <c:spPr/>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0-75F2-41C4-82B6-FFB3D99B11E3}"/>
                </c:ext>
              </c:extLst>
            </c:dLbl>
            <c:dLbl>
              <c:idx val="1"/>
              <c:layout>
                <c:manualLayout>
                  <c:x val="0.19463952858853426"/>
                  <c:y val="-8.7904750695277853E-2"/>
                </c:manualLayout>
              </c:layout>
              <c:tx>
                <c:rich>
                  <a:bodyPr/>
                  <a:lstStyle/>
                  <a:p>
                    <a:r>
                      <a:rPr lang="pt-BR" dirty="0"/>
                      <a:t>OS2 Europe </a:t>
                    </a:r>
                    <a:r>
                      <a:rPr lang="pt-BR" dirty="0" err="1"/>
                      <a:t>Verte</a:t>
                    </a:r>
                    <a:r>
                      <a:rPr lang="pt-BR" dirty="0"/>
                      <a:t>
21%  / 3,3 </a:t>
                    </a:r>
                    <a:r>
                      <a:rPr lang="pt-BR" dirty="0" err="1"/>
                      <a:t>Mds</a:t>
                    </a:r>
                    <a:r>
                      <a:rPr lang="pt-BR" dirty="0"/>
                      <a:t>€</a:t>
                    </a:r>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75F2-41C4-82B6-FFB3D99B11E3}"/>
                </c:ext>
              </c:extLst>
            </c:dLbl>
            <c:dLbl>
              <c:idx val="2"/>
              <c:layout>
                <c:manualLayout>
                  <c:x val="8.3193062406063285E-3"/>
                  <c:y val="6.7222127110679875E-2"/>
                </c:manualLayout>
              </c:layout>
              <c:tx>
                <c:rich>
                  <a:bodyPr/>
                  <a:lstStyle/>
                  <a:p>
                    <a:r>
                      <a:rPr lang="en-US" dirty="0"/>
                      <a:t>OS3 Europe connectée
2%</a:t>
                    </a:r>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75F2-41C4-82B6-FFB3D99B11E3}"/>
                </c:ext>
              </c:extLst>
            </c:dLbl>
            <c:dLbl>
              <c:idx val="3"/>
              <c:layout>
                <c:manualLayout>
                  <c:x val="-0.21167235827412476"/>
                  <c:y val="-5.7897525341253774E-2"/>
                </c:manualLayout>
              </c:layout>
              <c:tx>
                <c:rich>
                  <a:bodyPr/>
                  <a:lstStyle/>
                  <a:p>
                    <a:r>
                      <a:rPr lang="en-US" dirty="0"/>
                      <a:t>OS4 Europe </a:t>
                    </a:r>
                    <a:r>
                      <a:rPr lang="en-US" dirty="0" err="1"/>
                      <a:t>sociale</a:t>
                    </a:r>
                    <a:r>
                      <a:rPr lang="en-US" dirty="0"/>
                      <a:t>
43%</a:t>
                    </a:r>
                  </a:p>
                  <a:p>
                    <a:r>
                      <a:rPr lang="en-US" dirty="0"/>
                      <a:t>6,9 </a:t>
                    </a:r>
                    <a:r>
                      <a:rPr lang="en-US" dirty="0" err="1"/>
                      <a:t>Mds</a:t>
                    </a:r>
                    <a:r>
                      <a:rPr lang="en-US" dirty="0"/>
                      <a:t>€ </a:t>
                    </a:r>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75F2-41C4-82B6-FFB3D99B11E3}"/>
                </c:ext>
              </c:extLst>
            </c:dLbl>
            <c:dLbl>
              <c:idx val="4"/>
              <c:layout>
                <c:manualLayout>
                  <c:x val="-0.20589621435360797"/>
                  <c:y val="-0.12843041770681868"/>
                </c:manualLayout>
              </c:layout>
              <c:tx>
                <c:rich>
                  <a:bodyPr/>
                  <a:lstStyle/>
                  <a:p>
                    <a:r>
                      <a:rPr lang="fr-FR" dirty="0"/>
                      <a:t>OS5 Europe des citoyens
7% /</a:t>
                    </a:r>
                    <a:r>
                      <a:rPr lang="fr-FR" baseline="0" dirty="0"/>
                      <a:t> 1,1 Mds€</a:t>
                    </a:r>
                    <a:endParaRPr lang="fr-FR" dirty="0"/>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4-75F2-41C4-82B6-FFB3D99B11E3}"/>
                </c:ext>
              </c:extLst>
            </c:dLbl>
            <c:dLbl>
              <c:idx val="5"/>
              <c:layout>
                <c:manualLayout>
                  <c:x val="-6.2989032964591241E-2"/>
                  <c:y val="-0.12915278639592873"/>
                </c:manualLayout>
              </c:layout>
              <c:tx>
                <c:rich>
                  <a:bodyPr/>
                  <a:lstStyle/>
                  <a:p>
                    <a:r>
                      <a:rPr lang="pt-BR" dirty="0"/>
                      <a:t>OS FTJ
6% / 1 </a:t>
                    </a:r>
                    <a:r>
                      <a:rPr lang="pt-BR" dirty="0" err="1"/>
                      <a:t>Md</a:t>
                    </a:r>
                    <a:r>
                      <a:rPr lang="pt-BR" dirty="0"/>
                      <a:t>€</a:t>
                    </a:r>
                  </a:p>
                </c:rich>
              </c:tx>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75F2-41C4-82B6-FFB3D99B11E3}"/>
                </c:ext>
              </c:extLst>
            </c:dLbl>
            <c:spPr>
              <a:noFill/>
              <a:ln>
                <a:noFill/>
              </a:ln>
              <a:effectLst/>
            </c:spPr>
            <c:txPr>
              <a:bodyPr/>
              <a:lstStyle/>
              <a:p>
                <a:pPr>
                  <a:defRPr>
                    <a:solidFill>
                      <a:schemeClr val="tx1"/>
                    </a:solidFill>
                  </a:defRPr>
                </a:pPr>
                <a:endParaRPr lang="fr-FR"/>
              </a:p>
            </c:txPr>
            <c:showLegendKey val="0"/>
            <c:showVal val="0"/>
            <c:showCatName val="1"/>
            <c:showSerName val="0"/>
            <c:showPercent val="1"/>
            <c:showBubbleSize val="0"/>
            <c:showLeaderLines val="1"/>
            <c:extLst>
              <c:ext xmlns:c15="http://schemas.microsoft.com/office/drawing/2012/chart" uri="{CE6537A1-D6FC-4f65-9D91-7224C49458BB}"/>
            </c:extLst>
          </c:dLbls>
          <c:cat>
            <c:strRef>
              <c:f>'[Calculs enveloppes-Modif ASRUP-211103.xlsx]ANALYSE'!$C$2:$H$2</c:f>
              <c:strCache>
                <c:ptCount val="6"/>
                <c:pt idx="0">
                  <c:v>OS1 Europe intelligente</c:v>
                </c:pt>
                <c:pt idx="1">
                  <c:v>OS2 Europe Verte</c:v>
                </c:pt>
                <c:pt idx="2">
                  <c:v>OS3 Europe connectée</c:v>
                </c:pt>
                <c:pt idx="3">
                  <c:v>OS4 Europe sociale</c:v>
                </c:pt>
                <c:pt idx="4">
                  <c:v>OS5 Europe des citoyens</c:v>
                </c:pt>
                <c:pt idx="5">
                  <c:v>OS FTJ</c:v>
                </c:pt>
              </c:strCache>
            </c:strRef>
          </c:cat>
          <c:val>
            <c:numRef>
              <c:f>'[Calculs enveloppes-Modif ASRUP-211103.xlsx]ANALYSE'!$C$6:$H$6</c:f>
              <c:numCache>
                <c:formatCode>_-* #,##0\ _€_-;\-* #,##0\ _€_-;_-* "-"??\ _€_-;_-@_-</c:formatCode>
                <c:ptCount val="6"/>
                <c:pt idx="0">
                  <c:v>3569194089.0946913</c:v>
                </c:pt>
                <c:pt idx="1">
                  <c:v>3337135374.4686747</c:v>
                </c:pt>
                <c:pt idx="2">
                  <c:v>218276235.59001192</c:v>
                </c:pt>
                <c:pt idx="3">
                  <c:v>6899995457.2732849</c:v>
                </c:pt>
                <c:pt idx="4">
                  <c:v>1112905768.2588124</c:v>
                </c:pt>
                <c:pt idx="5">
                  <c:v>990339037.25</c:v>
                </c:pt>
              </c:numCache>
            </c:numRef>
          </c:val>
          <c:extLst>
            <c:ext xmlns:c16="http://schemas.microsoft.com/office/drawing/2014/chart" uri="{C3380CC4-5D6E-409C-BE32-E72D297353CC}">
              <c16:uniqueId val="{00000006-75F2-41C4-82B6-FFB3D99B11E3}"/>
            </c:ext>
          </c:extLst>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txPr>
    <a:bodyPr/>
    <a:lstStyle/>
    <a:p>
      <a:pPr>
        <a:defRPr sz="1800">
          <a:solidFill>
            <a:schemeClr val="bg1"/>
          </a:solidFill>
        </a:defRPr>
      </a:pPr>
      <a:endParaRPr lang="fr-FR"/>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8DC01E-7898-4FAF-A961-586BE36484A9}"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fr-FR"/>
        </a:p>
      </dgm:t>
    </dgm:pt>
    <dgm:pt modelId="{6C083C24-32C1-44C7-8200-63DBEDF44D22}">
      <dgm:prSet phldrT="[Texte]" custT="1"/>
      <dgm:spPr>
        <a:solidFill>
          <a:schemeClr val="tx1"/>
        </a:solidFill>
        <a:ln>
          <a:solidFill>
            <a:srgbClr val="35738B"/>
          </a:solidFill>
        </a:ln>
      </dgm:spPr>
      <dgm:t>
        <a:bodyPr/>
        <a:lstStyle/>
        <a:p>
          <a:r>
            <a:rPr lang="fr-FR" sz="1200" dirty="0"/>
            <a:t>Politique de cohésion</a:t>
          </a:r>
        </a:p>
      </dgm:t>
    </dgm:pt>
    <dgm:pt modelId="{A435F48A-96CD-4363-89BA-C82A5E20109D}" type="parTrans" cxnId="{090D945E-8347-4561-B7DD-C3CE24E97659}">
      <dgm:prSet/>
      <dgm:spPr/>
      <dgm:t>
        <a:bodyPr/>
        <a:lstStyle/>
        <a:p>
          <a:endParaRPr lang="fr-FR" sz="1200"/>
        </a:p>
      </dgm:t>
    </dgm:pt>
    <dgm:pt modelId="{690804D2-56E0-4E77-B12F-7ED214F71066}" type="sibTrans" cxnId="{090D945E-8347-4561-B7DD-C3CE24E97659}">
      <dgm:prSet/>
      <dgm:spPr/>
      <dgm:t>
        <a:bodyPr/>
        <a:lstStyle/>
        <a:p>
          <a:endParaRPr lang="fr-FR" sz="1200"/>
        </a:p>
      </dgm:t>
    </dgm:pt>
    <dgm:pt modelId="{5D45DB4D-60B2-486E-A7D4-6B2345FDFD00}">
      <dgm:prSet phldrT="[Texte]" custT="1"/>
      <dgm:spPr>
        <a:solidFill>
          <a:schemeClr val="tx1"/>
        </a:solidFill>
        <a:ln>
          <a:solidFill>
            <a:srgbClr val="35738B"/>
          </a:solidFill>
        </a:ln>
      </dgm:spPr>
      <dgm:t>
        <a:bodyPr/>
        <a:lstStyle/>
        <a:p>
          <a:r>
            <a:rPr lang="fr-FR" sz="1600" b="1" dirty="0"/>
            <a:t>FEDER</a:t>
          </a:r>
        </a:p>
        <a:p>
          <a:r>
            <a:rPr lang="fr-FR" sz="1600" b="1" dirty="0"/>
            <a:t> </a:t>
          </a:r>
        </a:p>
      </dgm:t>
    </dgm:pt>
    <dgm:pt modelId="{C22B4B24-D9A2-43DD-96B7-3CEBE8B03B48}" type="parTrans" cxnId="{C9153665-D71C-4248-AA06-B66B786EF0CE}">
      <dgm:prSet/>
      <dgm:spPr/>
      <dgm:t>
        <a:bodyPr/>
        <a:lstStyle/>
        <a:p>
          <a:endParaRPr lang="fr-FR" sz="1200"/>
        </a:p>
      </dgm:t>
    </dgm:pt>
    <dgm:pt modelId="{165A8613-9EF7-40EA-9A1E-044E447FDBC8}" type="sibTrans" cxnId="{C9153665-D71C-4248-AA06-B66B786EF0CE}">
      <dgm:prSet/>
      <dgm:spPr/>
      <dgm:t>
        <a:bodyPr/>
        <a:lstStyle/>
        <a:p>
          <a:endParaRPr lang="fr-FR" sz="1200"/>
        </a:p>
      </dgm:t>
    </dgm:pt>
    <dgm:pt modelId="{52EA8C1F-9E14-4C91-866C-22750E000E3D}">
      <dgm:prSet phldrT="[Texte]" custT="1"/>
      <dgm:spPr>
        <a:solidFill>
          <a:srgbClr val="92D050"/>
        </a:solidFill>
        <a:ln>
          <a:solidFill>
            <a:schemeClr val="bg1"/>
          </a:solidFill>
        </a:ln>
      </dgm:spPr>
      <dgm:t>
        <a:bodyPr/>
        <a:lstStyle/>
        <a:p>
          <a:r>
            <a:rPr lang="fr-FR" sz="1200" dirty="0"/>
            <a:t>Politique agricole de </a:t>
          </a:r>
          <a:r>
            <a:rPr lang="fr-FR" sz="1200" dirty="0" err="1"/>
            <a:t>dév</a:t>
          </a:r>
          <a:r>
            <a:rPr lang="fr-FR" sz="1200" dirty="0"/>
            <a:t>. rural </a:t>
          </a:r>
        </a:p>
      </dgm:t>
    </dgm:pt>
    <dgm:pt modelId="{1698D257-3BB3-45D2-93D2-B2CBA62352AF}" type="parTrans" cxnId="{8A67A8C1-1D1B-4623-BF5E-BB343AE60297}">
      <dgm:prSet/>
      <dgm:spPr/>
      <dgm:t>
        <a:bodyPr/>
        <a:lstStyle/>
        <a:p>
          <a:endParaRPr lang="fr-FR" sz="1200"/>
        </a:p>
      </dgm:t>
    </dgm:pt>
    <dgm:pt modelId="{4EBF6D2D-1050-48DF-A6FF-27414E831E0A}" type="sibTrans" cxnId="{8A67A8C1-1D1B-4623-BF5E-BB343AE60297}">
      <dgm:prSet/>
      <dgm:spPr/>
      <dgm:t>
        <a:bodyPr/>
        <a:lstStyle/>
        <a:p>
          <a:endParaRPr lang="fr-FR" sz="1200"/>
        </a:p>
      </dgm:t>
    </dgm:pt>
    <dgm:pt modelId="{577D3D8E-9675-40B5-A99D-9D0ECF21AA86}">
      <dgm:prSet phldrT="[Texte]" custT="1"/>
      <dgm:spPr>
        <a:solidFill>
          <a:srgbClr val="92D050"/>
        </a:solidFill>
        <a:ln>
          <a:solidFill>
            <a:schemeClr val="bg1"/>
          </a:solidFill>
        </a:ln>
      </dgm:spPr>
      <dgm:t>
        <a:bodyPr/>
        <a:lstStyle/>
        <a:p>
          <a:r>
            <a:rPr lang="fr-FR" sz="1600" b="1" dirty="0"/>
            <a:t>FEADER</a:t>
          </a:r>
        </a:p>
        <a:p>
          <a:endParaRPr lang="fr-FR" sz="1600" b="1" dirty="0"/>
        </a:p>
      </dgm:t>
    </dgm:pt>
    <dgm:pt modelId="{63DF24C3-7D5B-4612-BBB4-60D1E0F53CDF}" type="parTrans" cxnId="{E819D0FF-6378-49E8-A63D-5CCEEAD57EAE}">
      <dgm:prSet/>
      <dgm:spPr/>
      <dgm:t>
        <a:bodyPr/>
        <a:lstStyle/>
        <a:p>
          <a:endParaRPr lang="fr-FR" sz="1200"/>
        </a:p>
      </dgm:t>
    </dgm:pt>
    <dgm:pt modelId="{4FD7B4A7-2944-45AC-9548-4F46E109744A}" type="sibTrans" cxnId="{E819D0FF-6378-49E8-A63D-5CCEEAD57EAE}">
      <dgm:prSet/>
      <dgm:spPr/>
      <dgm:t>
        <a:bodyPr/>
        <a:lstStyle/>
        <a:p>
          <a:endParaRPr lang="fr-FR" sz="1200"/>
        </a:p>
      </dgm:t>
    </dgm:pt>
    <dgm:pt modelId="{43946333-A65B-4C01-A57E-DC91551F6A37}">
      <dgm:prSet phldrT="[Texte]" custT="1"/>
      <dgm:spPr>
        <a:solidFill>
          <a:schemeClr val="tx1"/>
        </a:solidFill>
        <a:ln>
          <a:solidFill>
            <a:srgbClr val="35738B"/>
          </a:solidFill>
        </a:ln>
      </dgm:spPr>
      <dgm:t>
        <a:bodyPr/>
        <a:lstStyle/>
        <a:p>
          <a:r>
            <a:rPr lang="fr-FR" sz="1200" dirty="0"/>
            <a:t>Politique commune de la pêche</a:t>
          </a:r>
        </a:p>
      </dgm:t>
    </dgm:pt>
    <dgm:pt modelId="{D9B8DE12-48F2-4A80-9C4D-62ED17AAE763}" type="parTrans" cxnId="{24757D58-EFFD-407C-8AB7-617FE22978C9}">
      <dgm:prSet/>
      <dgm:spPr/>
      <dgm:t>
        <a:bodyPr/>
        <a:lstStyle/>
        <a:p>
          <a:endParaRPr lang="fr-FR" sz="1200"/>
        </a:p>
      </dgm:t>
    </dgm:pt>
    <dgm:pt modelId="{CED6F032-88AD-444F-BF30-EBE792589710}" type="sibTrans" cxnId="{24757D58-EFFD-407C-8AB7-617FE22978C9}">
      <dgm:prSet/>
      <dgm:spPr/>
      <dgm:t>
        <a:bodyPr/>
        <a:lstStyle/>
        <a:p>
          <a:endParaRPr lang="fr-FR" sz="1200"/>
        </a:p>
      </dgm:t>
    </dgm:pt>
    <dgm:pt modelId="{85261525-BBA6-4DD5-80EE-A51A5007C296}">
      <dgm:prSet phldrT="[Texte]" custT="1"/>
      <dgm:spPr>
        <a:solidFill>
          <a:schemeClr val="tx1"/>
        </a:solidFill>
        <a:ln>
          <a:solidFill>
            <a:srgbClr val="35738B"/>
          </a:solidFill>
        </a:ln>
      </dgm:spPr>
      <dgm:t>
        <a:bodyPr/>
        <a:lstStyle/>
        <a:p>
          <a:r>
            <a:rPr lang="fr-FR" sz="1600" b="1" dirty="0"/>
            <a:t>FEAMPA</a:t>
          </a:r>
        </a:p>
        <a:p>
          <a:endParaRPr lang="fr-FR" sz="1600" b="1" dirty="0"/>
        </a:p>
      </dgm:t>
    </dgm:pt>
    <dgm:pt modelId="{56F5BB29-9495-4E55-8CC9-51D05310BAAC}" type="parTrans" cxnId="{F5370D51-F11F-440E-BBB0-9AC99F4B5138}">
      <dgm:prSet/>
      <dgm:spPr/>
      <dgm:t>
        <a:bodyPr/>
        <a:lstStyle/>
        <a:p>
          <a:endParaRPr lang="fr-FR" sz="1200"/>
        </a:p>
      </dgm:t>
    </dgm:pt>
    <dgm:pt modelId="{6DBBCCD9-7C30-4C6E-8E4A-A91629E08C27}" type="sibTrans" cxnId="{F5370D51-F11F-440E-BBB0-9AC99F4B5138}">
      <dgm:prSet/>
      <dgm:spPr/>
      <dgm:t>
        <a:bodyPr/>
        <a:lstStyle/>
        <a:p>
          <a:endParaRPr lang="fr-FR" sz="1200"/>
        </a:p>
      </dgm:t>
    </dgm:pt>
    <dgm:pt modelId="{B533E121-CB27-4F42-8B59-0073675C95FA}">
      <dgm:prSet custT="1"/>
      <dgm:spPr>
        <a:solidFill>
          <a:srgbClr val="92D050"/>
        </a:solidFill>
        <a:ln>
          <a:solidFill>
            <a:schemeClr val="bg1"/>
          </a:solidFill>
        </a:ln>
      </dgm:spPr>
      <dgm:t>
        <a:bodyPr/>
        <a:lstStyle/>
        <a:p>
          <a:r>
            <a:rPr lang="fr-FR" sz="1200" dirty="0"/>
            <a:t>Plan de relance UE</a:t>
          </a:r>
        </a:p>
      </dgm:t>
    </dgm:pt>
    <dgm:pt modelId="{56D1F6AC-743A-401C-B0FE-08D7CFF46F22}" type="parTrans" cxnId="{155700C8-764E-4E80-9EDE-7957B5AA6A19}">
      <dgm:prSet/>
      <dgm:spPr/>
      <dgm:t>
        <a:bodyPr/>
        <a:lstStyle/>
        <a:p>
          <a:endParaRPr lang="fr-FR" sz="1200"/>
        </a:p>
      </dgm:t>
    </dgm:pt>
    <dgm:pt modelId="{E200E231-1CCF-4447-BC92-A90F9CB7D133}" type="sibTrans" cxnId="{155700C8-764E-4E80-9EDE-7957B5AA6A19}">
      <dgm:prSet/>
      <dgm:spPr/>
      <dgm:t>
        <a:bodyPr/>
        <a:lstStyle/>
        <a:p>
          <a:endParaRPr lang="fr-FR" sz="1200"/>
        </a:p>
      </dgm:t>
    </dgm:pt>
    <dgm:pt modelId="{1154E695-B110-4570-A550-FD6A936D6076}">
      <dgm:prSet custT="1"/>
      <dgm:spPr>
        <a:solidFill>
          <a:schemeClr val="tx1"/>
        </a:solidFill>
        <a:ln>
          <a:solidFill>
            <a:srgbClr val="35738B"/>
          </a:solidFill>
        </a:ln>
      </dgm:spPr>
      <dgm:t>
        <a:bodyPr/>
        <a:lstStyle/>
        <a:p>
          <a:r>
            <a:rPr lang="fr-FR" sz="1600" b="1" dirty="0"/>
            <a:t>FSE +</a:t>
          </a:r>
        </a:p>
        <a:p>
          <a:endParaRPr lang="fr-FR" sz="1600" b="1" dirty="0"/>
        </a:p>
      </dgm:t>
    </dgm:pt>
    <dgm:pt modelId="{D1A01025-1041-40E4-98F2-8C6271DBAE37}" type="parTrans" cxnId="{D2112AB1-DA42-4B1D-B4E0-3E68DD038DCB}">
      <dgm:prSet/>
      <dgm:spPr/>
      <dgm:t>
        <a:bodyPr/>
        <a:lstStyle/>
        <a:p>
          <a:endParaRPr lang="fr-FR" sz="1200"/>
        </a:p>
      </dgm:t>
    </dgm:pt>
    <dgm:pt modelId="{DE28ABA0-9534-41B7-A55C-1A0ED7141D1C}" type="sibTrans" cxnId="{D2112AB1-DA42-4B1D-B4E0-3E68DD038DCB}">
      <dgm:prSet/>
      <dgm:spPr/>
      <dgm:t>
        <a:bodyPr/>
        <a:lstStyle/>
        <a:p>
          <a:endParaRPr lang="fr-FR" sz="1200"/>
        </a:p>
      </dgm:t>
    </dgm:pt>
    <dgm:pt modelId="{89A34589-81D7-48DD-996D-CFDFF8A28FC8}">
      <dgm:prSet custT="1"/>
      <dgm:spPr>
        <a:solidFill>
          <a:schemeClr val="tx1"/>
        </a:solidFill>
        <a:ln>
          <a:solidFill>
            <a:srgbClr val="35738B"/>
          </a:solidFill>
        </a:ln>
      </dgm:spPr>
      <dgm:t>
        <a:bodyPr/>
        <a:lstStyle/>
        <a:p>
          <a:r>
            <a:rPr lang="fr-FR" sz="1600" b="1" dirty="0"/>
            <a:t>FTJ</a:t>
          </a:r>
        </a:p>
        <a:p>
          <a:endParaRPr lang="fr-FR" sz="1600" b="1" dirty="0"/>
        </a:p>
      </dgm:t>
    </dgm:pt>
    <dgm:pt modelId="{9EBB8AA7-800E-4D8C-8620-9500428E947F}" type="parTrans" cxnId="{362E7C53-870A-4AC9-8DDC-B75C91658A94}">
      <dgm:prSet/>
      <dgm:spPr/>
      <dgm:t>
        <a:bodyPr/>
        <a:lstStyle/>
        <a:p>
          <a:endParaRPr lang="fr-FR" sz="1200"/>
        </a:p>
      </dgm:t>
    </dgm:pt>
    <dgm:pt modelId="{E0A0AA11-2FEE-4E81-8B5B-B2A6A9EBCCF1}" type="sibTrans" cxnId="{362E7C53-870A-4AC9-8DDC-B75C91658A94}">
      <dgm:prSet/>
      <dgm:spPr/>
      <dgm:t>
        <a:bodyPr/>
        <a:lstStyle/>
        <a:p>
          <a:endParaRPr lang="fr-FR" sz="1200"/>
        </a:p>
      </dgm:t>
    </dgm:pt>
    <dgm:pt modelId="{99416729-C5D5-42EA-90A0-105090120B55}">
      <dgm:prSet phldrT="[Texte]" custT="1"/>
      <dgm:spPr>
        <a:solidFill>
          <a:schemeClr val="tx1">
            <a:lumMod val="60000"/>
            <a:lumOff val="40000"/>
          </a:schemeClr>
        </a:solidFill>
        <a:ln>
          <a:noFill/>
        </a:ln>
      </dgm:spPr>
      <dgm:t>
        <a:bodyPr/>
        <a:lstStyle/>
        <a:p>
          <a:r>
            <a:rPr lang="fr-FR" sz="1200" dirty="0"/>
            <a:t>9,1 Mds€</a:t>
          </a:r>
        </a:p>
      </dgm:t>
    </dgm:pt>
    <dgm:pt modelId="{3FBDEE66-C5A6-4702-9EE3-C4687E83D096}" type="parTrans" cxnId="{EAD22572-926E-4E87-ABF6-914EC463C388}">
      <dgm:prSet/>
      <dgm:spPr/>
      <dgm:t>
        <a:bodyPr/>
        <a:lstStyle/>
        <a:p>
          <a:endParaRPr lang="fr-FR" sz="1200"/>
        </a:p>
      </dgm:t>
    </dgm:pt>
    <dgm:pt modelId="{5F7D4DF3-C029-47DD-A3D0-1AB721B11778}" type="sibTrans" cxnId="{EAD22572-926E-4E87-ABF6-914EC463C388}">
      <dgm:prSet/>
      <dgm:spPr/>
      <dgm:t>
        <a:bodyPr/>
        <a:lstStyle/>
        <a:p>
          <a:endParaRPr lang="fr-FR" sz="1200"/>
        </a:p>
      </dgm:t>
    </dgm:pt>
    <dgm:pt modelId="{0451CC94-60CE-4649-BED2-7BF1B862C87F}">
      <dgm:prSet phldrT="[Texte]" custT="1"/>
      <dgm:spPr>
        <a:solidFill>
          <a:schemeClr val="tx1">
            <a:lumMod val="60000"/>
            <a:lumOff val="40000"/>
          </a:schemeClr>
        </a:solidFill>
        <a:ln>
          <a:noFill/>
        </a:ln>
      </dgm:spPr>
      <dgm:t>
        <a:bodyPr/>
        <a:lstStyle/>
        <a:p>
          <a:r>
            <a:rPr lang="fr-FR" sz="1200" dirty="0"/>
            <a:t>0,6 Md€</a:t>
          </a:r>
        </a:p>
      </dgm:t>
    </dgm:pt>
    <dgm:pt modelId="{6D36C527-C691-4C77-BAF0-FFF088F9C140}" type="parTrans" cxnId="{CE072DAA-8D0F-4025-BFD7-9E66CEB65EBD}">
      <dgm:prSet/>
      <dgm:spPr/>
      <dgm:t>
        <a:bodyPr/>
        <a:lstStyle/>
        <a:p>
          <a:endParaRPr lang="fr-FR" sz="1200"/>
        </a:p>
      </dgm:t>
    </dgm:pt>
    <dgm:pt modelId="{AC9BA7C5-580E-4F2A-9057-9C4798881FDC}" type="sibTrans" cxnId="{CE072DAA-8D0F-4025-BFD7-9E66CEB65EBD}">
      <dgm:prSet/>
      <dgm:spPr/>
      <dgm:t>
        <a:bodyPr/>
        <a:lstStyle/>
        <a:p>
          <a:endParaRPr lang="fr-FR" sz="1200"/>
        </a:p>
      </dgm:t>
    </dgm:pt>
    <dgm:pt modelId="{953801DA-2731-4B7A-A239-D152CC85466F}">
      <dgm:prSet custT="1"/>
      <dgm:spPr>
        <a:solidFill>
          <a:srgbClr val="92D050"/>
        </a:solidFill>
      </dgm:spPr>
      <dgm:t>
        <a:bodyPr/>
        <a:lstStyle/>
        <a:p>
          <a:r>
            <a:rPr lang="fr-FR" sz="1200" dirty="0"/>
            <a:t>FRR</a:t>
          </a:r>
        </a:p>
        <a:p>
          <a:endParaRPr lang="fr-FR" sz="1600" b="1" dirty="0"/>
        </a:p>
      </dgm:t>
    </dgm:pt>
    <dgm:pt modelId="{AE6B2960-ECE5-48A6-AE05-48BADE242901}" type="parTrans" cxnId="{11195A02-6788-49FA-9483-76CD4416BADB}">
      <dgm:prSet/>
      <dgm:spPr/>
      <dgm:t>
        <a:bodyPr/>
        <a:lstStyle/>
        <a:p>
          <a:endParaRPr lang="fr-FR" sz="1200"/>
        </a:p>
      </dgm:t>
    </dgm:pt>
    <dgm:pt modelId="{3DE8ECDB-076A-4B8F-8EFE-4177FF63C76D}" type="sibTrans" cxnId="{11195A02-6788-49FA-9483-76CD4416BADB}">
      <dgm:prSet/>
      <dgm:spPr/>
      <dgm:t>
        <a:bodyPr/>
        <a:lstStyle/>
        <a:p>
          <a:endParaRPr lang="fr-FR" sz="1200"/>
        </a:p>
      </dgm:t>
    </dgm:pt>
    <dgm:pt modelId="{30112681-1F2A-453B-BA12-90AB0DBD0262}">
      <dgm:prSet custT="1"/>
      <dgm:spPr>
        <a:solidFill>
          <a:srgbClr val="92D050"/>
        </a:solidFill>
        <a:ln>
          <a:noFill/>
        </a:ln>
      </dgm:spPr>
      <dgm:t>
        <a:bodyPr/>
        <a:lstStyle/>
        <a:p>
          <a:r>
            <a:rPr lang="fr-FR" sz="1200" dirty="0"/>
            <a:t>40 Mds€</a:t>
          </a:r>
        </a:p>
      </dgm:t>
    </dgm:pt>
    <dgm:pt modelId="{57C07D12-B5BD-45E9-9DD4-0ADDDA6A1888}" type="parTrans" cxnId="{83EB0C91-4CDE-43D8-9101-1F469BB0FCDC}">
      <dgm:prSet/>
      <dgm:spPr/>
      <dgm:t>
        <a:bodyPr/>
        <a:lstStyle/>
        <a:p>
          <a:endParaRPr lang="fr-FR" sz="1200"/>
        </a:p>
      </dgm:t>
    </dgm:pt>
    <dgm:pt modelId="{33CCAE6D-55FD-45C8-A287-AA52D80400C1}" type="sibTrans" cxnId="{83EB0C91-4CDE-43D8-9101-1F469BB0FCDC}">
      <dgm:prSet/>
      <dgm:spPr/>
      <dgm:t>
        <a:bodyPr/>
        <a:lstStyle/>
        <a:p>
          <a:endParaRPr lang="fr-FR" sz="1200"/>
        </a:p>
      </dgm:t>
    </dgm:pt>
    <dgm:pt modelId="{3BB13D4E-4A38-45E8-9F64-FC07FA2C9A65}">
      <dgm:prSet phldrT="[Texte]" custT="1"/>
      <dgm:spPr>
        <a:solidFill>
          <a:schemeClr val="tx1">
            <a:lumMod val="60000"/>
            <a:lumOff val="40000"/>
          </a:schemeClr>
        </a:solidFill>
        <a:ln>
          <a:noFill/>
        </a:ln>
      </dgm:spPr>
      <dgm:t>
        <a:bodyPr/>
        <a:lstStyle/>
        <a:p>
          <a:r>
            <a:rPr lang="fr-FR" sz="1200" i="0" dirty="0"/>
            <a:t>RDI / PME/ Transitions / territoires</a:t>
          </a:r>
        </a:p>
      </dgm:t>
    </dgm:pt>
    <dgm:pt modelId="{73A0CEF9-21FD-4504-9A5D-6A9F90F6F739}" type="parTrans" cxnId="{486CD0E5-BE05-4FA0-87DC-DD40B934FC07}">
      <dgm:prSet/>
      <dgm:spPr/>
      <dgm:t>
        <a:bodyPr/>
        <a:lstStyle/>
        <a:p>
          <a:endParaRPr lang="fr-FR" sz="1400"/>
        </a:p>
      </dgm:t>
    </dgm:pt>
    <dgm:pt modelId="{C589DA39-BEC2-4241-A004-020D1B029FA9}" type="sibTrans" cxnId="{486CD0E5-BE05-4FA0-87DC-DD40B934FC07}">
      <dgm:prSet/>
      <dgm:spPr/>
      <dgm:t>
        <a:bodyPr/>
        <a:lstStyle/>
        <a:p>
          <a:endParaRPr lang="fr-FR" sz="1400"/>
        </a:p>
      </dgm:t>
    </dgm:pt>
    <dgm:pt modelId="{5ED7C510-4F04-4069-B459-1EB9EF26EC39}">
      <dgm:prSet custT="1"/>
      <dgm:spPr>
        <a:solidFill>
          <a:schemeClr val="tx1">
            <a:lumMod val="60000"/>
            <a:lumOff val="40000"/>
          </a:schemeClr>
        </a:solidFill>
        <a:ln>
          <a:noFill/>
        </a:ln>
      </dgm:spPr>
      <dgm:t>
        <a:bodyPr/>
        <a:lstStyle/>
        <a:p>
          <a:r>
            <a:rPr lang="fr-FR" sz="1200" i="0" dirty="0"/>
            <a:t>Emploi / Formation /  Inclusion</a:t>
          </a:r>
        </a:p>
      </dgm:t>
    </dgm:pt>
    <dgm:pt modelId="{DD91F700-0204-4209-9560-63FEE4CEA84D}" type="parTrans" cxnId="{7C0D379D-2462-4AAF-9AFD-C17A8EF31E91}">
      <dgm:prSet/>
      <dgm:spPr/>
      <dgm:t>
        <a:bodyPr/>
        <a:lstStyle/>
        <a:p>
          <a:endParaRPr lang="fr-FR" sz="1400"/>
        </a:p>
      </dgm:t>
    </dgm:pt>
    <dgm:pt modelId="{10716B08-D1E6-4900-BB6D-E8D49D72C392}" type="sibTrans" cxnId="{7C0D379D-2462-4AAF-9AFD-C17A8EF31E91}">
      <dgm:prSet/>
      <dgm:spPr/>
      <dgm:t>
        <a:bodyPr/>
        <a:lstStyle/>
        <a:p>
          <a:endParaRPr lang="fr-FR" sz="1400"/>
        </a:p>
      </dgm:t>
    </dgm:pt>
    <dgm:pt modelId="{C5297789-3006-42B3-B1EE-3D6703C5D048}">
      <dgm:prSet custT="1"/>
      <dgm:spPr>
        <a:solidFill>
          <a:schemeClr val="tx1">
            <a:lumMod val="60000"/>
            <a:lumOff val="40000"/>
          </a:schemeClr>
        </a:solidFill>
        <a:ln>
          <a:noFill/>
        </a:ln>
      </dgm:spPr>
      <dgm:t>
        <a:bodyPr/>
        <a:lstStyle/>
        <a:p>
          <a:r>
            <a:rPr lang="fr-FR" sz="1200" dirty="0"/>
            <a:t> 6,7 Mds€</a:t>
          </a:r>
        </a:p>
      </dgm:t>
    </dgm:pt>
    <dgm:pt modelId="{6D62C1A3-9FA3-42C5-97AC-19B811F3B3FF}" type="parTrans" cxnId="{A3B56704-0453-47FB-9220-E1C337D7BD81}">
      <dgm:prSet/>
      <dgm:spPr/>
      <dgm:t>
        <a:bodyPr/>
        <a:lstStyle/>
        <a:p>
          <a:endParaRPr lang="fr-FR" sz="1400"/>
        </a:p>
      </dgm:t>
    </dgm:pt>
    <dgm:pt modelId="{D13C196C-4CC4-4BE7-A14E-243AA40C5F04}" type="sibTrans" cxnId="{A3B56704-0453-47FB-9220-E1C337D7BD81}">
      <dgm:prSet/>
      <dgm:spPr/>
      <dgm:t>
        <a:bodyPr/>
        <a:lstStyle/>
        <a:p>
          <a:endParaRPr lang="fr-FR" sz="1400"/>
        </a:p>
      </dgm:t>
    </dgm:pt>
    <dgm:pt modelId="{170E9BD8-0F97-4D6B-8438-AB1D4B0CA445}">
      <dgm:prSet custT="1"/>
      <dgm:spPr>
        <a:solidFill>
          <a:schemeClr val="tx1">
            <a:lumMod val="60000"/>
            <a:lumOff val="40000"/>
          </a:schemeClr>
        </a:solidFill>
        <a:ln>
          <a:noFill/>
        </a:ln>
      </dgm:spPr>
      <dgm:t>
        <a:bodyPr/>
        <a:lstStyle/>
        <a:p>
          <a:r>
            <a:rPr lang="fr-FR" sz="1050" dirty="0"/>
            <a:t>Transition territoires </a:t>
          </a:r>
          <a:r>
            <a:rPr lang="fr-FR" sz="1000" dirty="0"/>
            <a:t>neutralité</a:t>
          </a:r>
          <a:r>
            <a:rPr lang="fr-FR" sz="1050" dirty="0"/>
            <a:t> carbone</a:t>
          </a:r>
        </a:p>
      </dgm:t>
    </dgm:pt>
    <dgm:pt modelId="{C12FFD58-465C-4986-A46A-CC09B41FAAE6}" type="parTrans" cxnId="{09FD81D7-A643-4906-AE9A-EC2ABD0D7840}">
      <dgm:prSet/>
      <dgm:spPr/>
      <dgm:t>
        <a:bodyPr/>
        <a:lstStyle/>
        <a:p>
          <a:endParaRPr lang="fr-FR" sz="1400"/>
        </a:p>
      </dgm:t>
    </dgm:pt>
    <dgm:pt modelId="{4E10E62F-B045-4735-82AA-628D8533C1FC}" type="sibTrans" cxnId="{09FD81D7-A643-4906-AE9A-EC2ABD0D7840}">
      <dgm:prSet/>
      <dgm:spPr/>
      <dgm:t>
        <a:bodyPr/>
        <a:lstStyle/>
        <a:p>
          <a:endParaRPr lang="fr-FR" sz="1400"/>
        </a:p>
      </dgm:t>
    </dgm:pt>
    <dgm:pt modelId="{A1276D5F-053E-499C-B098-D44C03EBE386}">
      <dgm:prSet custT="1"/>
      <dgm:spPr>
        <a:solidFill>
          <a:schemeClr val="tx1">
            <a:lumMod val="60000"/>
            <a:lumOff val="40000"/>
          </a:schemeClr>
        </a:solidFill>
        <a:ln>
          <a:noFill/>
        </a:ln>
      </dgm:spPr>
      <dgm:t>
        <a:bodyPr/>
        <a:lstStyle/>
        <a:p>
          <a:r>
            <a:rPr lang="fr-FR" sz="1200" dirty="0"/>
            <a:t>1 Md€</a:t>
          </a:r>
        </a:p>
      </dgm:t>
    </dgm:pt>
    <dgm:pt modelId="{99885557-518D-45FD-B350-01180E68F0E3}" type="parTrans" cxnId="{D951E336-7878-44CC-BE92-7E58C7DA821A}">
      <dgm:prSet/>
      <dgm:spPr/>
      <dgm:t>
        <a:bodyPr/>
        <a:lstStyle/>
        <a:p>
          <a:endParaRPr lang="fr-FR" sz="1400"/>
        </a:p>
      </dgm:t>
    </dgm:pt>
    <dgm:pt modelId="{F22B9EB0-FEC5-4E96-B657-69B0FD30704E}" type="sibTrans" cxnId="{D951E336-7878-44CC-BE92-7E58C7DA821A}">
      <dgm:prSet/>
      <dgm:spPr/>
      <dgm:t>
        <a:bodyPr/>
        <a:lstStyle/>
        <a:p>
          <a:endParaRPr lang="fr-FR" sz="1400"/>
        </a:p>
      </dgm:t>
    </dgm:pt>
    <dgm:pt modelId="{854EC165-C87D-43A7-8D0A-6610CBEAAE2C}">
      <dgm:prSet phldrT="[Texte]" custT="1"/>
      <dgm:spPr>
        <a:solidFill>
          <a:schemeClr val="tx1">
            <a:lumMod val="60000"/>
            <a:lumOff val="40000"/>
          </a:schemeClr>
        </a:solidFill>
        <a:ln>
          <a:noFill/>
        </a:ln>
      </dgm:spPr>
      <dgm:t>
        <a:bodyPr/>
        <a:lstStyle/>
        <a:p>
          <a:r>
            <a:rPr lang="fr-FR" sz="1200" dirty="0"/>
            <a:t>Pêche / Aquaculture / Littoral</a:t>
          </a:r>
        </a:p>
      </dgm:t>
    </dgm:pt>
    <dgm:pt modelId="{5E34B016-2044-437E-ADD6-3C316D345FAB}" type="parTrans" cxnId="{23BB8C3F-C42B-4B7A-A192-977349653534}">
      <dgm:prSet/>
      <dgm:spPr/>
      <dgm:t>
        <a:bodyPr/>
        <a:lstStyle/>
        <a:p>
          <a:endParaRPr lang="fr-FR" sz="1400"/>
        </a:p>
      </dgm:t>
    </dgm:pt>
    <dgm:pt modelId="{9FE32C4D-FB8E-489C-9A95-20DBE13353C9}" type="sibTrans" cxnId="{23BB8C3F-C42B-4B7A-A192-977349653534}">
      <dgm:prSet/>
      <dgm:spPr/>
      <dgm:t>
        <a:bodyPr/>
        <a:lstStyle/>
        <a:p>
          <a:endParaRPr lang="fr-FR" sz="1400"/>
        </a:p>
      </dgm:t>
    </dgm:pt>
    <dgm:pt modelId="{C7FE48C6-A897-4E7B-8635-C30B7FAEE88F}">
      <dgm:prSet phldrT="[Texte]" custT="1"/>
      <dgm:spPr>
        <a:solidFill>
          <a:srgbClr val="92D050"/>
        </a:solidFill>
        <a:ln>
          <a:noFill/>
        </a:ln>
      </dgm:spPr>
      <dgm:t>
        <a:bodyPr/>
        <a:lstStyle/>
        <a:p>
          <a:r>
            <a:rPr lang="fr-FR" sz="1200" dirty="0" err="1"/>
            <a:t>Dév</a:t>
          </a:r>
          <a:r>
            <a:rPr lang="fr-FR" sz="1200" dirty="0"/>
            <a:t> agricole et rural</a:t>
          </a:r>
        </a:p>
      </dgm:t>
    </dgm:pt>
    <dgm:pt modelId="{B3035D22-99D5-48A9-9602-F5D3520E3EDE}" type="parTrans" cxnId="{980D2B02-7221-4A01-BE5C-AF8EBCE7FBF9}">
      <dgm:prSet/>
      <dgm:spPr/>
      <dgm:t>
        <a:bodyPr/>
        <a:lstStyle/>
        <a:p>
          <a:endParaRPr lang="fr-FR" sz="1400"/>
        </a:p>
      </dgm:t>
    </dgm:pt>
    <dgm:pt modelId="{9C7F2F1D-BA9D-4DEB-8323-A4329D52ED9A}" type="sibTrans" cxnId="{980D2B02-7221-4A01-BE5C-AF8EBCE7FBF9}">
      <dgm:prSet/>
      <dgm:spPr/>
      <dgm:t>
        <a:bodyPr/>
        <a:lstStyle/>
        <a:p>
          <a:endParaRPr lang="fr-FR" sz="1400"/>
        </a:p>
      </dgm:t>
    </dgm:pt>
    <dgm:pt modelId="{EF56D304-03A6-444F-B57F-760132AB86FC}">
      <dgm:prSet phldrT="[Texte]" custT="1"/>
      <dgm:spPr>
        <a:solidFill>
          <a:srgbClr val="92D050"/>
        </a:solidFill>
        <a:ln>
          <a:noFill/>
        </a:ln>
      </dgm:spPr>
      <dgm:t>
        <a:bodyPr/>
        <a:lstStyle/>
        <a:p>
          <a:r>
            <a:rPr lang="fr-FR" sz="1200"/>
            <a:t>14 Mds€</a:t>
          </a:r>
          <a:endParaRPr lang="fr-FR" sz="1200" dirty="0"/>
        </a:p>
      </dgm:t>
    </dgm:pt>
    <dgm:pt modelId="{1FEB907D-E755-4B2E-B32B-8F2F799F1D01}" type="parTrans" cxnId="{DD805A01-58F5-41BB-9BC0-9AC9E1DCAEDE}">
      <dgm:prSet/>
      <dgm:spPr/>
      <dgm:t>
        <a:bodyPr/>
        <a:lstStyle/>
        <a:p>
          <a:endParaRPr lang="fr-FR" sz="1400"/>
        </a:p>
      </dgm:t>
    </dgm:pt>
    <dgm:pt modelId="{FD0C686E-B2C5-4818-90CA-CD5338DBECD3}" type="sibTrans" cxnId="{DD805A01-58F5-41BB-9BC0-9AC9E1DCAEDE}">
      <dgm:prSet/>
      <dgm:spPr/>
      <dgm:t>
        <a:bodyPr/>
        <a:lstStyle/>
        <a:p>
          <a:endParaRPr lang="fr-FR" sz="1400"/>
        </a:p>
      </dgm:t>
    </dgm:pt>
    <dgm:pt modelId="{F41C4E65-7D7F-4210-98C8-2288C890B6AF}">
      <dgm:prSet custT="1"/>
      <dgm:spPr>
        <a:solidFill>
          <a:srgbClr val="92D050"/>
        </a:solidFill>
        <a:ln>
          <a:noFill/>
        </a:ln>
      </dgm:spPr>
      <dgm:t>
        <a:bodyPr/>
        <a:lstStyle/>
        <a:p>
          <a:r>
            <a:rPr lang="fr-FR" sz="1200" dirty="0"/>
            <a:t>Cohésion, compétitivité, transition</a:t>
          </a:r>
        </a:p>
      </dgm:t>
    </dgm:pt>
    <dgm:pt modelId="{99075A3B-25A2-4433-B79C-3BBD2700A2A2}" type="parTrans" cxnId="{D9E1B3B6-2637-4117-9A37-0404704AEAF1}">
      <dgm:prSet/>
      <dgm:spPr/>
      <dgm:t>
        <a:bodyPr/>
        <a:lstStyle/>
        <a:p>
          <a:endParaRPr lang="fr-FR" sz="1400"/>
        </a:p>
      </dgm:t>
    </dgm:pt>
    <dgm:pt modelId="{37029A79-12BF-40E4-98B6-C188D238E822}" type="sibTrans" cxnId="{D9E1B3B6-2637-4117-9A37-0404704AEAF1}">
      <dgm:prSet/>
      <dgm:spPr/>
      <dgm:t>
        <a:bodyPr/>
        <a:lstStyle/>
        <a:p>
          <a:endParaRPr lang="fr-FR" sz="1400"/>
        </a:p>
      </dgm:t>
    </dgm:pt>
    <dgm:pt modelId="{02BB387D-F300-4B0A-B11B-FD2F5AFECAA5}">
      <dgm:prSet custT="1"/>
      <dgm:spPr>
        <a:solidFill>
          <a:srgbClr val="92D050"/>
        </a:solidFill>
        <a:ln>
          <a:noFill/>
        </a:ln>
      </dgm:spPr>
      <dgm:t>
        <a:bodyPr lIns="0" rIns="0"/>
        <a:lstStyle/>
        <a:p>
          <a:r>
            <a:rPr lang="fr-FR" sz="1200" b="1" dirty="0"/>
            <a:t>INTERREG</a:t>
          </a:r>
        </a:p>
        <a:p>
          <a:r>
            <a:rPr lang="fr-FR" sz="1200" b="1" dirty="0"/>
            <a:t>(FEDER coopération) </a:t>
          </a:r>
          <a:endParaRPr lang="fr-FR" sz="1200" dirty="0"/>
        </a:p>
      </dgm:t>
    </dgm:pt>
    <dgm:pt modelId="{95F90416-754B-4F83-B0A5-ADCD7D158D46}" type="parTrans" cxnId="{596DA5BB-E07A-4DBB-8D18-8CC130853A77}">
      <dgm:prSet/>
      <dgm:spPr/>
      <dgm:t>
        <a:bodyPr/>
        <a:lstStyle/>
        <a:p>
          <a:endParaRPr lang="fr-FR"/>
        </a:p>
      </dgm:t>
    </dgm:pt>
    <dgm:pt modelId="{6B4BA07A-88B3-411B-8A21-EA27B6E78C8B}" type="sibTrans" cxnId="{596DA5BB-E07A-4DBB-8D18-8CC130853A77}">
      <dgm:prSet/>
      <dgm:spPr/>
      <dgm:t>
        <a:bodyPr/>
        <a:lstStyle/>
        <a:p>
          <a:endParaRPr lang="fr-FR"/>
        </a:p>
      </dgm:t>
    </dgm:pt>
    <dgm:pt modelId="{07497C8A-3BCD-4032-9850-D1F311202ACD}">
      <dgm:prSet/>
      <dgm:spPr>
        <a:solidFill>
          <a:srgbClr val="92D050"/>
        </a:solidFill>
        <a:ln>
          <a:noFill/>
        </a:ln>
      </dgm:spPr>
      <dgm:t>
        <a:bodyPr lIns="0" rIns="0"/>
        <a:lstStyle/>
        <a:p>
          <a:r>
            <a:rPr lang="fr-FR" b="0" dirty="0"/>
            <a:t>Coopération européenne</a:t>
          </a:r>
        </a:p>
      </dgm:t>
    </dgm:pt>
    <dgm:pt modelId="{5F5FF7A4-21FC-426C-922B-B9B994EC2D38}" type="parTrans" cxnId="{AB55D564-BC79-4DC8-A73A-648631268A61}">
      <dgm:prSet/>
      <dgm:spPr/>
      <dgm:t>
        <a:bodyPr/>
        <a:lstStyle/>
        <a:p>
          <a:endParaRPr lang="fr-FR"/>
        </a:p>
      </dgm:t>
    </dgm:pt>
    <dgm:pt modelId="{A8B81B43-0480-49F1-BDF9-FDFCE5FF4B9D}" type="sibTrans" cxnId="{AB55D564-BC79-4DC8-A73A-648631268A61}">
      <dgm:prSet/>
      <dgm:spPr/>
      <dgm:t>
        <a:bodyPr/>
        <a:lstStyle/>
        <a:p>
          <a:endParaRPr lang="fr-FR"/>
        </a:p>
      </dgm:t>
    </dgm:pt>
    <dgm:pt modelId="{FAD9B93F-3CCB-411B-A52B-5A4C1092F5B9}">
      <dgm:prSet custT="1"/>
      <dgm:spPr>
        <a:solidFill>
          <a:srgbClr val="92D050"/>
        </a:solidFill>
        <a:ln>
          <a:noFill/>
        </a:ln>
      </dgm:spPr>
      <dgm:t>
        <a:bodyPr lIns="0" rIns="0"/>
        <a:lstStyle/>
        <a:p>
          <a:r>
            <a:rPr lang="fr-FR" sz="1200" dirty="0"/>
            <a:t>1,1 Mds€</a:t>
          </a:r>
        </a:p>
      </dgm:t>
    </dgm:pt>
    <dgm:pt modelId="{DED75ED1-18F0-4227-8A97-11037FD42F8A}" type="parTrans" cxnId="{EBE1B409-9BFB-4EF5-8F10-526AA0F875AA}">
      <dgm:prSet/>
      <dgm:spPr/>
      <dgm:t>
        <a:bodyPr/>
        <a:lstStyle/>
        <a:p>
          <a:endParaRPr lang="fr-FR"/>
        </a:p>
      </dgm:t>
    </dgm:pt>
    <dgm:pt modelId="{ACC32ABC-4929-4CFB-9827-1BD7F1B86B4E}" type="sibTrans" cxnId="{EBE1B409-9BFB-4EF5-8F10-526AA0F875AA}">
      <dgm:prSet/>
      <dgm:spPr/>
      <dgm:t>
        <a:bodyPr/>
        <a:lstStyle/>
        <a:p>
          <a:endParaRPr lang="fr-FR"/>
        </a:p>
      </dgm:t>
    </dgm:pt>
    <dgm:pt modelId="{7B2C21DD-A842-4B73-9BC3-BFBA7254A5B6}" type="pres">
      <dgm:prSet presAssocID="{6D8DC01E-7898-4FAF-A961-586BE36484A9}" presName="Name0" presStyleCnt="0">
        <dgm:presLayoutVars>
          <dgm:chPref val="1"/>
          <dgm:dir/>
          <dgm:animOne val="branch"/>
          <dgm:animLvl val="lvl"/>
          <dgm:resizeHandles/>
        </dgm:presLayoutVars>
      </dgm:prSet>
      <dgm:spPr/>
    </dgm:pt>
    <dgm:pt modelId="{270FAE19-FEC2-4872-9870-8329D6822497}" type="pres">
      <dgm:prSet presAssocID="{6C083C24-32C1-44C7-8200-63DBEDF44D22}" presName="vertOne" presStyleCnt="0"/>
      <dgm:spPr/>
    </dgm:pt>
    <dgm:pt modelId="{7F530BFE-90C2-4FDF-A42C-4C89CC231718}" type="pres">
      <dgm:prSet presAssocID="{6C083C24-32C1-44C7-8200-63DBEDF44D22}" presName="txOne" presStyleLbl="node0" presStyleIdx="0" presStyleCnt="4" custLinFactNeighborX="-183" custLinFactNeighborY="-1356">
        <dgm:presLayoutVars>
          <dgm:chPref val="3"/>
        </dgm:presLayoutVars>
      </dgm:prSet>
      <dgm:spPr/>
    </dgm:pt>
    <dgm:pt modelId="{E9B688F1-2E18-4B97-8762-8A8E12041075}" type="pres">
      <dgm:prSet presAssocID="{6C083C24-32C1-44C7-8200-63DBEDF44D22}" presName="parTransOne" presStyleCnt="0"/>
      <dgm:spPr/>
    </dgm:pt>
    <dgm:pt modelId="{CD4F780E-64C5-4BA4-BEB5-9A150F171678}" type="pres">
      <dgm:prSet presAssocID="{6C083C24-32C1-44C7-8200-63DBEDF44D22}" presName="horzOne" presStyleCnt="0"/>
      <dgm:spPr/>
    </dgm:pt>
    <dgm:pt modelId="{4229D587-ECF2-4189-A05A-747A1E8762BD}" type="pres">
      <dgm:prSet presAssocID="{5D45DB4D-60B2-486E-A7D4-6B2345FDFD00}" presName="vertTwo" presStyleCnt="0"/>
      <dgm:spPr/>
    </dgm:pt>
    <dgm:pt modelId="{66AD49A8-8833-4885-BD0B-6A41DF02E916}" type="pres">
      <dgm:prSet presAssocID="{5D45DB4D-60B2-486E-A7D4-6B2345FDFD00}" presName="txTwo" presStyleLbl="node2" presStyleIdx="0" presStyleCnt="7">
        <dgm:presLayoutVars>
          <dgm:chPref val="3"/>
        </dgm:presLayoutVars>
      </dgm:prSet>
      <dgm:spPr/>
    </dgm:pt>
    <dgm:pt modelId="{9BA0106B-5D5F-4F39-A706-C87B3BFF2981}" type="pres">
      <dgm:prSet presAssocID="{5D45DB4D-60B2-486E-A7D4-6B2345FDFD00}" presName="parTransTwo" presStyleCnt="0"/>
      <dgm:spPr/>
    </dgm:pt>
    <dgm:pt modelId="{9CB41B4A-7609-4C21-819A-7F05E2E42FF9}" type="pres">
      <dgm:prSet presAssocID="{5D45DB4D-60B2-486E-A7D4-6B2345FDFD00}" presName="horzTwo" presStyleCnt="0"/>
      <dgm:spPr/>
    </dgm:pt>
    <dgm:pt modelId="{C46A6DEB-1414-4005-A187-68E98131B30A}" type="pres">
      <dgm:prSet presAssocID="{3BB13D4E-4A38-45E8-9F64-FC07FA2C9A65}" presName="vertThree" presStyleCnt="0"/>
      <dgm:spPr/>
    </dgm:pt>
    <dgm:pt modelId="{B7C37533-0B7A-4EE1-9547-5B92468A38C2}" type="pres">
      <dgm:prSet presAssocID="{3BB13D4E-4A38-45E8-9F64-FC07FA2C9A65}" presName="txThree" presStyleLbl="node3" presStyleIdx="0" presStyleCnt="7">
        <dgm:presLayoutVars>
          <dgm:chPref val="3"/>
        </dgm:presLayoutVars>
      </dgm:prSet>
      <dgm:spPr/>
    </dgm:pt>
    <dgm:pt modelId="{7CB6D26F-3E03-406B-A64A-5D20941F441B}" type="pres">
      <dgm:prSet presAssocID="{3BB13D4E-4A38-45E8-9F64-FC07FA2C9A65}" presName="parTransThree" presStyleCnt="0"/>
      <dgm:spPr/>
    </dgm:pt>
    <dgm:pt modelId="{E880BDAC-F717-4C23-BD5D-5BF940CDF615}" type="pres">
      <dgm:prSet presAssocID="{3BB13D4E-4A38-45E8-9F64-FC07FA2C9A65}" presName="horzThree" presStyleCnt="0"/>
      <dgm:spPr/>
    </dgm:pt>
    <dgm:pt modelId="{2AC178F9-6920-4459-854F-4368FAE8B9C3}" type="pres">
      <dgm:prSet presAssocID="{99416729-C5D5-42EA-90A0-105090120B55}" presName="vertFour" presStyleCnt="0">
        <dgm:presLayoutVars>
          <dgm:chPref val="3"/>
        </dgm:presLayoutVars>
      </dgm:prSet>
      <dgm:spPr/>
    </dgm:pt>
    <dgm:pt modelId="{38C7AAD4-C84A-4040-B1F4-B60D63128F60}" type="pres">
      <dgm:prSet presAssocID="{99416729-C5D5-42EA-90A0-105090120B55}" presName="txFour" presStyleLbl="node4" presStyleIdx="0" presStyleCnt="7">
        <dgm:presLayoutVars>
          <dgm:chPref val="3"/>
        </dgm:presLayoutVars>
      </dgm:prSet>
      <dgm:spPr/>
    </dgm:pt>
    <dgm:pt modelId="{0B7398EA-20D8-46A8-B631-D38C27D5BB81}" type="pres">
      <dgm:prSet presAssocID="{99416729-C5D5-42EA-90A0-105090120B55}" presName="horzFour" presStyleCnt="0"/>
      <dgm:spPr/>
    </dgm:pt>
    <dgm:pt modelId="{35CE5411-01F3-481C-B92B-079D8887813B}" type="pres">
      <dgm:prSet presAssocID="{165A8613-9EF7-40EA-9A1E-044E447FDBC8}" presName="sibSpaceTwo" presStyleCnt="0"/>
      <dgm:spPr/>
    </dgm:pt>
    <dgm:pt modelId="{EB510078-BA13-4EFC-B46F-CDA75AA4C8FB}" type="pres">
      <dgm:prSet presAssocID="{1154E695-B110-4570-A550-FD6A936D6076}" presName="vertTwo" presStyleCnt="0"/>
      <dgm:spPr/>
    </dgm:pt>
    <dgm:pt modelId="{C8E1A8D5-EEDA-482E-8E0D-D9B19826104C}" type="pres">
      <dgm:prSet presAssocID="{1154E695-B110-4570-A550-FD6A936D6076}" presName="txTwo" presStyleLbl="node2" presStyleIdx="1" presStyleCnt="7">
        <dgm:presLayoutVars>
          <dgm:chPref val="3"/>
        </dgm:presLayoutVars>
      </dgm:prSet>
      <dgm:spPr/>
    </dgm:pt>
    <dgm:pt modelId="{984D42BA-7136-4357-BE94-E9A11EBABD4B}" type="pres">
      <dgm:prSet presAssocID="{1154E695-B110-4570-A550-FD6A936D6076}" presName="parTransTwo" presStyleCnt="0"/>
      <dgm:spPr/>
    </dgm:pt>
    <dgm:pt modelId="{A1BDDF4E-F4A0-4640-BA96-3915AE93CF57}" type="pres">
      <dgm:prSet presAssocID="{1154E695-B110-4570-A550-FD6A936D6076}" presName="horzTwo" presStyleCnt="0"/>
      <dgm:spPr/>
    </dgm:pt>
    <dgm:pt modelId="{0AB9B3E6-9ABC-4217-A513-0DDA077338ED}" type="pres">
      <dgm:prSet presAssocID="{5ED7C510-4F04-4069-B459-1EB9EF26EC39}" presName="vertThree" presStyleCnt="0"/>
      <dgm:spPr/>
    </dgm:pt>
    <dgm:pt modelId="{6877E1C4-D84E-41D7-93E0-909F10D7A303}" type="pres">
      <dgm:prSet presAssocID="{5ED7C510-4F04-4069-B459-1EB9EF26EC39}" presName="txThree" presStyleLbl="node3" presStyleIdx="1" presStyleCnt="7">
        <dgm:presLayoutVars>
          <dgm:chPref val="3"/>
        </dgm:presLayoutVars>
      </dgm:prSet>
      <dgm:spPr/>
    </dgm:pt>
    <dgm:pt modelId="{601A6085-C97B-4691-8D56-74150CD06101}" type="pres">
      <dgm:prSet presAssocID="{5ED7C510-4F04-4069-B459-1EB9EF26EC39}" presName="parTransThree" presStyleCnt="0"/>
      <dgm:spPr/>
    </dgm:pt>
    <dgm:pt modelId="{5AE301A4-53E7-4135-978F-019C52F2E999}" type="pres">
      <dgm:prSet presAssocID="{5ED7C510-4F04-4069-B459-1EB9EF26EC39}" presName="horzThree" presStyleCnt="0"/>
      <dgm:spPr/>
    </dgm:pt>
    <dgm:pt modelId="{A7513397-6C7D-475E-A6D5-710B2EC87225}" type="pres">
      <dgm:prSet presAssocID="{C5297789-3006-42B3-B1EE-3D6703C5D048}" presName="vertFour" presStyleCnt="0">
        <dgm:presLayoutVars>
          <dgm:chPref val="3"/>
        </dgm:presLayoutVars>
      </dgm:prSet>
      <dgm:spPr/>
    </dgm:pt>
    <dgm:pt modelId="{33A8E1A3-68F4-492A-AEAC-FBDA72735120}" type="pres">
      <dgm:prSet presAssocID="{C5297789-3006-42B3-B1EE-3D6703C5D048}" presName="txFour" presStyleLbl="node4" presStyleIdx="1" presStyleCnt="7">
        <dgm:presLayoutVars>
          <dgm:chPref val="3"/>
        </dgm:presLayoutVars>
      </dgm:prSet>
      <dgm:spPr/>
    </dgm:pt>
    <dgm:pt modelId="{EB4C96CA-2A7E-4518-8811-A01FB8CF9332}" type="pres">
      <dgm:prSet presAssocID="{C5297789-3006-42B3-B1EE-3D6703C5D048}" presName="horzFour" presStyleCnt="0"/>
      <dgm:spPr/>
    </dgm:pt>
    <dgm:pt modelId="{746FFA3F-F198-40F4-8596-5DB0D4602148}" type="pres">
      <dgm:prSet presAssocID="{DE28ABA0-9534-41B7-A55C-1A0ED7141D1C}" presName="sibSpaceTwo" presStyleCnt="0"/>
      <dgm:spPr/>
    </dgm:pt>
    <dgm:pt modelId="{0364FF8D-3D76-41A6-9CFF-BCD4E2548F57}" type="pres">
      <dgm:prSet presAssocID="{89A34589-81D7-48DD-996D-CFDFF8A28FC8}" presName="vertTwo" presStyleCnt="0"/>
      <dgm:spPr/>
    </dgm:pt>
    <dgm:pt modelId="{DEC04254-00F0-4E6C-B5C5-1DDCF7BD5BF7}" type="pres">
      <dgm:prSet presAssocID="{89A34589-81D7-48DD-996D-CFDFF8A28FC8}" presName="txTwo" presStyleLbl="node2" presStyleIdx="2" presStyleCnt="7">
        <dgm:presLayoutVars>
          <dgm:chPref val="3"/>
        </dgm:presLayoutVars>
      </dgm:prSet>
      <dgm:spPr/>
    </dgm:pt>
    <dgm:pt modelId="{0C482E1F-EE34-4289-843C-13461096F8A9}" type="pres">
      <dgm:prSet presAssocID="{89A34589-81D7-48DD-996D-CFDFF8A28FC8}" presName="parTransTwo" presStyleCnt="0"/>
      <dgm:spPr/>
    </dgm:pt>
    <dgm:pt modelId="{07A39F9D-9CEC-4096-874E-215A71B85EBD}" type="pres">
      <dgm:prSet presAssocID="{89A34589-81D7-48DD-996D-CFDFF8A28FC8}" presName="horzTwo" presStyleCnt="0"/>
      <dgm:spPr/>
    </dgm:pt>
    <dgm:pt modelId="{DE64223E-BFEE-49DB-857C-8899E4F5576D}" type="pres">
      <dgm:prSet presAssocID="{170E9BD8-0F97-4D6B-8438-AB1D4B0CA445}" presName="vertThree" presStyleCnt="0"/>
      <dgm:spPr/>
    </dgm:pt>
    <dgm:pt modelId="{456EED26-30B5-45BA-A031-C6A0F199155C}" type="pres">
      <dgm:prSet presAssocID="{170E9BD8-0F97-4D6B-8438-AB1D4B0CA445}" presName="txThree" presStyleLbl="node3" presStyleIdx="2" presStyleCnt="7">
        <dgm:presLayoutVars>
          <dgm:chPref val="3"/>
        </dgm:presLayoutVars>
      </dgm:prSet>
      <dgm:spPr/>
    </dgm:pt>
    <dgm:pt modelId="{E7E7A4A0-1680-40F1-A845-B243C884A8E3}" type="pres">
      <dgm:prSet presAssocID="{170E9BD8-0F97-4D6B-8438-AB1D4B0CA445}" presName="parTransThree" presStyleCnt="0"/>
      <dgm:spPr/>
    </dgm:pt>
    <dgm:pt modelId="{59F6235B-83A8-4089-A4F7-09524352C23E}" type="pres">
      <dgm:prSet presAssocID="{170E9BD8-0F97-4D6B-8438-AB1D4B0CA445}" presName="horzThree" presStyleCnt="0"/>
      <dgm:spPr/>
    </dgm:pt>
    <dgm:pt modelId="{EE1A867F-01DA-4168-B530-DF935EFA086D}" type="pres">
      <dgm:prSet presAssocID="{A1276D5F-053E-499C-B098-D44C03EBE386}" presName="vertFour" presStyleCnt="0">
        <dgm:presLayoutVars>
          <dgm:chPref val="3"/>
        </dgm:presLayoutVars>
      </dgm:prSet>
      <dgm:spPr/>
    </dgm:pt>
    <dgm:pt modelId="{174E3DF4-CF1B-4A8A-A1B6-AE7F45AB01DE}" type="pres">
      <dgm:prSet presAssocID="{A1276D5F-053E-499C-B098-D44C03EBE386}" presName="txFour" presStyleLbl="node4" presStyleIdx="2" presStyleCnt="7">
        <dgm:presLayoutVars>
          <dgm:chPref val="3"/>
        </dgm:presLayoutVars>
      </dgm:prSet>
      <dgm:spPr/>
    </dgm:pt>
    <dgm:pt modelId="{5E3D8CD7-D742-474F-B265-8ACF27221E96}" type="pres">
      <dgm:prSet presAssocID="{A1276D5F-053E-499C-B098-D44C03EBE386}" presName="horzFour" presStyleCnt="0"/>
      <dgm:spPr/>
    </dgm:pt>
    <dgm:pt modelId="{336C8877-B3D4-49B7-984D-2C595298E664}" type="pres">
      <dgm:prSet presAssocID="{E0A0AA11-2FEE-4E81-8B5B-B2A6A9EBCCF1}" presName="sibSpaceTwo" presStyleCnt="0"/>
      <dgm:spPr/>
    </dgm:pt>
    <dgm:pt modelId="{91E1AB7C-081A-48C6-9CC6-D5751DA4F97A}" type="pres">
      <dgm:prSet presAssocID="{02BB387D-F300-4B0A-B11B-FD2F5AFECAA5}" presName="vertTwo" presStyleCnt="0"/>
      <dgm:spPr/>
    </dgm:pt>
    <dgm:pt modelId="{B5E31B3D-86C1-416E-83B9-87928693C611}" type="pres">
      <dgm:prSet presAssocID="{02BB387D-F300-4B0A-B11B-FD2F5AFECAA5}" presName="txTwo" presStyleLbl="node2" presStyleIdx="3" presStyleCnt="7">
        <dgm:presLayoutVars>
          <dgm:chPref val="3"/>
        </dgm:presLayoutVars>
      </dgm:prSet>
      <dgm:spPr/>
    </dgm:pt>
    <dgm:pt modelId="{7B4CE817-8015-4F5D-95C4-E15533CA2896}" type="pres">
      <dgm:prSet presAssocID="{02BB387D-F300-4B0A-B11B-FD2F5AFECAA5}" presName="parTransTwo" presStyleCnt="0"/>
      <dgm:spPr/>
    </dgm:pt>
    <dgm:pt modelId="{7F8324B3-505D-4156-B352-E016C11E94A4}" type="pres">
      <dgm:prSet presAssocID="{02BB387D-F300-4B0A-B11B-FD2F5AFECAA5}" presName="horzTwo" presStyleCnt="0"/>
      <dgm:spPr/>
    </dgm:pt>
    <dgm:pt modelId="{0919CB17-082F-4883-B250-32AA2453B56E}" type="pres">
      <dgm:prSet presAssocID="{07497C8A-3BCD-4032-9850-D1F311202ACD}" presName="vertThree" presStyleCnt="0"/>
      <dgm:spPr/>
    </dgm:pt>
    <dgm:pt modelId="{369251AB-92AC-4500-ACF3-078039F5F954}" type="pres">
      <dgm:prSet presAssocID="{07497C8A-3BCD-4032-9850-D1F311202ACD}" presName="txThree" presStyleLbl="node3" presStyleIdx="3" presStyleCnt="7">
        <dgm:presLayoutVars>
          <dgm:chPref val="3"/>
        </dgm:presLayoutVars>
      </dgm:prSet>
      <dgm:spPr/>
    </dgm:pt>
    <dgm:pt modelId="{C60A5092-7F28-4043-9B97-00B41D432E10}" type="pres">
      <dgm:prSet presAssocID="{07497C8A-3BCD-4032-9850-D1F311202ACD}" presName="parTransThree" presStyleCnt="0"/>
      <dgm:spPr/>
    </dgm:pt>
    <dgm:pt modelId="{9D27CEBF-1B6A-4EC5-8F19-454129686FEA}" type="pres">
      <dgm:prSet presAssocID="{07497C8A-3BCD-4032-9850-D1F311202ACD}" presName="horzThree" presStyleCnt="0"/>
      <dgm:spPr/>
    </dgm:pt>
    <dgm:pt modelId="{BE3AF1FD-103C-4F67-99FA-D6617A6181B4}" type="pres">
      <dgm:prSet presAssocID="{FAD9B93F-3CCB-411B-A52B-5A4C1092F5B9}" presName="vertFour" presStyleCnt="0">
        <dgm:presLayoutVars>
          <dgm:chPref val="3"/>
        </dgm:presLayoutVars>
      </dgm:prSet>
      <dgm:spPr/>
    </dgm:pt>
    <dgm:pt modelId="{040A2AE3-6DF0-4910-92DE-DA4795FCE1BA}" type="pres">
      <dgm:prSet presAssocID="{FAD9B93F-3CCB-411B-A52B-5A4C1092F5B9}" presName="txFour" presStyleLbl="node4" presStyleIdx="3" presStyleCnt="7">
        <dgm:presLayoutVars>
          <dgm:chPref val="3"/>
        </dgm:presLayoutVars>
      </dgm:prSet>
      <dgm:spPr/>
    </dgm:pt>
    <dgm:pt modelId="{6A868396-DA15-420C-BA3A-2D1A6FCA7378}" type="pres">
      <dgm:prSet presAssocID="{FAD9B93F-3CCB-411B-A52B-5A4C1092F5B9}" presName="horzFour" presStyleCnt="0"/>
      <dgm:spPr/>
    </dgm:pt>
    <dgm:pt modelId="{A9382253-E2AE-40FD-81E6-34D7A671E433}" type="pres">
      <dgm:prSet presAssocID="{690804D2-56E0-4E77-B12F-7ED214F71066}" presName="sibSpaceOne" presStyleCnt="0"/>
      <dgm:spPr/>
    </dgm:pt>
    <dgm:pt modelId="{EB32AEB7-CD0B-4577-8284-D71147AC6A3A}" type="pres">
      <dgm:prSet presAssocID="{43946333-A65B-4C01-A57E-DC91551F6A37}" presName="vertOne" presStyleCnt="0"/>
      <dgm:spPr/>
    </dgm:pt>
    <dgm:pt modelId="{31499396-BB8F-45E7-A61A-1C7EC6FAFDFB}" type="pres">
      <dgm:prSet presAssocID="{43946333-A65B-4C01-A57E-DC91551F6A37}" presName="txOne" presStyleLbl="node0" presStyleIdx="1" presStyleCnt="4">
        <dgm:presLayoutVars>
          <dgm:chPref val="3"/>
        </dgm:presLayoutVars>
      </dgm:prSet>
      <dgm:spPr/>
    </dgm:pt>
    <dgm:pt modelId="{2526F742-312B-42D5-9BCA-5F0A63BA0C39}" type="pres">
      <dgm:prSet presAssocID="{43946333-A65B-4C01-A57E-DC91551F6A37}" presName="parTransOne" presStyleCnt="0"/>
      <dgm:spPr/>
    </dgm:pt>
    <dgm:pt modelId="{45DD2EAF-26AC-454F-9DF4-EDA3A06CB68D}" type="pres">
      <dgm:prSet presAssocID="{43946333-A65B-4C01-A57E-DC91551F6A37}" presName="horzOne" presStyleCnt="0"/>
      <dgm:spPr/>
    </dgm:pt>
    <dgm:pt modelId="{0C620061-F93C-449A-AF52-95C91618A6B2}" type="pres">
      <dgm:prSet presAssocID="{85261525-BBA6-4DD5-80EE-A51A5007C296}" presName="vertTwo" presStyleCnt="0"/>
      <dgm:spPr/>
    </dgm:pt>
    <dgm:pt modelId="{457ED1C7-36B9-42F2-9486-F4F8AADB92FB}" type="pres">
      <dgm:prSet presAssocID="{85261525-BBA6-4DD5-80EE-A51A5007C296}" presName="txTwo" presStyleLbl="node2" presStyleIdx="4" presStyleCnt="7">
        <dgm:presLayoutVars>
          <dgm:chPref val="3"/>
        </dgm:presLayoutVars>
      </dgm:prSet>
      <dgm:spPr/>
    </dgm:pt>
    <dgm:pt modelId="{0F3AC9A5-9BE8-44AE-B775-DF62A2B3CD52}" type="pres">
      <dgm:prSet presAssocID="{85261525-BBA6-4DD5-80EE-A51A5007C296}" presName="parTransTwo" presStyleCnt="0"/>
      <dgm:spPr/>
    </dgm:pt>
    <dgm:pt modelId="{840584C9-6CDF-4397-99F5-09642B255107}" type="pres">
      <dgm:prSet presAssocID="{85261525-BBA6-4DD5-80EE-A51A5007C296}" presName="horzTwo" presStyleCnt="0"/>
      <dgm:spPr/>
    </dgm:pt>
    <dgm:pt modelId="{E4EF6F65-8F06-40CE-A873-385B23040790}" type="pres">
      <dgm:prSet presAssocID="{854EC165-C87D-43A7-8D0A-6610CBEAAE2C}" presName="vertThree" presStyleCnt="0"/>
      <dgm:spPr/>
    </dgm:pt>
    <dgm:pt modelId="{339CB464-2F72-4C1F-AC6C-F715B40FAACB}" type="pres">
      <dgm:prSet presAssocID="{854EC165-C87D-43A7-8D0A-6610CBEAAE2C}" presName="txThree" presStyleLbl="node3" presStyleIdx="4" presStyleCnt="7">
        <dgm:presLayoutVars>
          <dgm:chPref val="3"/>
        </dgm:presLayoutVars>
      </dgm:prSet>
      <dgm:spPr/>
    </dgm:pt>
    <dgm:pt modelId="{F2ADEE84-8131-4867-BC79-ED18E1FEF80E}" type="pres">
      <dgm:prSet presAssocID="{854EC165-C87D-43A7-8D0A-6610CBEAAE2C}" presName="parTransThree" presStyleCnt="0"/>
      <dgm:spPr/>
    </dgm:pt>
    <dgm:pt modelId="{311DE14C-42FF-4F04-8279-EB9EE218C529}" type="pres">
      <dgm:prSet presAssocID="{854EC165-C87D-43A7-8D0A-6610CBEAAE2C}" presName="horzThree" presStyleCnt="0"/>
      <dgm:spPr/>
    </dgm:pt>
    <dgm:pt modelId="{E0D16401-51A1-4610-8A67-79C1319CDA70}" type="pres">
      <dgm:prSet presAssocID="{0451CC94-60CE-4649-BED2-7BF1B862C87F}" presName="vertFour" presStyleCnt="0">
        <dgm:presLayoutVars>
          <dgm:chPref val="3"/>
        </dgm:presLayoutVars>
      </dgm:prSet>
      <dgm:spPr/>
    </dgm:pt>
    <dgm:pt modelId="{E76A0310-3FBB-49CE-875B-8AD8D638F816}" type="pres">
      <dgm:prSet presAssocID="{0451CC94-60CE-4649-BED2-7BF1B862C87F}" presName="txFour" presStyleLbl="node4" presStyleIdx="4" presStyleCnt="7">
        <dgm:presLayoutVars>
          <dgm:chPref val="3"/>
        </dgm:presLayoutVars>
      </dgm:prSet>
      <dgm:spPr/>
    </dgm:pt>
    <dgm:pt modelId="{DD62D6DA-4F85-4A4C-9D28-438A3BFACE1F}" type="pres">
      <dgm:prSet presAssocID="{0451CC94-60CE-4649-BED2-7BF1B862C87F}" presName="horzFour" presStyleCnt="0"/>
      <dgm:spPr/>
    </dgm:pt>
    <dgm:pt modelId="{E198C176-83F4-4698-8D81-1E3B15A44ADD}" type="pres">
      <dgm:prSet presAssocID="{CED6F032-88AD-444F-BF30-EBE792589710}" presName="sibSpaceOne" presStyleCnt="0"/>
      <dgm:spPr/>
    </dgm:pt>
    <dgm:pt modelId="{6ACCBB58-774B-4313-AEE0-E7C946AEFA28}" type="pres">
      <dgm:prSet presAssocID="{52EA8C1F-9E14-4C91-866C-22750E000E3D}" presName="vertOne" presStyleCnt="0"/>
      <dgm:spPr/>
    </dgm:pt>
    <dgm:pt modelId="{E4EEB15E-6E26-4264-83A5-8E779B4F8281}" type="pres">
      <dgm:prSet presAssocID="{52EA8C1F-9E14-4C91-866C-22750E000E3D}" presName="txOne" presStyleLbl="node0" presStyleIdx="2" presStyleCnt="4">
        <dgm:presLayoutVars>
          <dgm:chPref val="3"/>
        </dgm:presLayoutVars>
      </dgm:prSet>
      <dgm:spPr/>
    </dgm:pt>
    <dgm:pt modelId="{4F38778C-1DF3-4ACE-8122-8F597527DCA0}" type="pres">
      <dgm:prSet presAssocID="{52EA8C1F-9E14-4C91-866C-22750E000E3D}" presName="parTransOne" presStyleCnt="0"/>
      <dgm:spPr/>
    </dgm:pt>
    <dgm:pt modelId="{AD0114C3-FFB8-4C9C-8F02-AB40D7FC5B7D}" type="pres">
      <dgm:prSet presAssocID="{52EA8C1F-9E14-4C91-866C-22750E000E3D}" presName="horzOne" presStyleCnt="0"/>
      <dgm:spPr/>
    </dgm:pt>
    <dgm:pt modelId="{3688BBA3-3EA1-4CAB-90BC-EA5F5F90A514}" type="pres">
      <dgm:prSet presAssocID="{577D3D8E-9675-40B5-A99D-9D0ECF21AA86}" presName="vertTwo" presStyleCnt="0"/>
      <dgm:spPr/>
    </dgm:pt>
    <dgm:pt modelId="{22DB4DE8-96E2-4A06-BA3F-B370142AFFB8}" type="pres">
      <dgm:prSet presAssocID="{577D3D8E-9675-40B5-A99D-9D0ECF21AA86}" presName="txTwo" presStyleLbl="node2" presStyleIdx="5" presStyleCnt="7">
        <dgm:presLayoutVars>
          <dgm:chPref val="3"/>
        </dgm:presLayoutVars>
      </dgm:prSet>
      <dgm:spPr/>
    </dgm:pt>
    <dgm:pt modelId="{171EC1F2-F827-4A77-B002-F036C7464091}" type="pres">
      <dgm:prSet presAssocID="{577D3D8E-9675-40B5-A99D-9D0ECF21AA86}" presName="parTransTwo" presStyleCnt="0"/>
      <dgm:spPr/>
    </dgm:pt>
    <dgm:pt modelId="{C9AF0C98-684C-470A-8EA7-1B061D9C5111}" type="pres">
      <dgm:prSet presAssocID="{577D3D8E-9675-40B5-A99D-9D0ECF21AA86}" presName="horzTwo" presStyleCnt="0"/>
      <dgm:spPr/>
    </dgm:pt>
    <dgm:pt modelId="{6AEFFE4D-30C6-43F1-9ACD-A1A953F3224C}" type="pres">
      <dgm:prSet presAssocID="{C7FE48C6-A897-4E7B-8635-C30B7FAEE88F}" presName="vertThree" presStyleCnt="0"/>
      <dgm:spPr/>
    </dgm:pt>
    <dgm:pt modelId="{146C05AF-C35C-43F2-974C-198D4DA278F0}" type="pres">
      <dgm:prSet presAssocID="{C7FE48C6-A897-4E7B-8635-C30B7FAEE88F}" presName="txThree" presStyleLbl="node3" presStyleIdx="5" presStyleCnt="7">
        <dgm:presLayoutVars>
          <dgm:chPref val="3"/>
        </dgm:presLayoutVars>
      </dgm:prSet>
      <dgm:spPr/>
    </dgm:pt>
    <dgm:pt modelId="{984CA61F-33CF-4211-A749-B3F2553BD71A}" type="pres">
      <dgm:prSet presAssocID="{C7FE48C6-A897-4E7B-8635-C30B7FAEE88F}" presName="parTransThree" presStyleCnt="0"/>
      <dgm:spPr/>
    </dgm:pt>
    <dgm:pt modelId="{01A1976C-3DD5-4AEC-8CEA-322FF5D076F4}" type="pres">
      <dgm:prSet presAssocID="{C7FE48C6-A897-4E7B-8635-C30B7FAEE88F}" presName="horzThree" presStyleCnt="0"/>
      <dgm:spPr/>
    </dgm:pt>
    <dgm:pt modelId="{3B25D478-0A91-4468-AC77-863A0DD11BDE}" type="pres">
      <dgm:prSet presAssocID="{EF56D304-03A6-444F-B57F-760132AB86FC}" presName="vertFour" presStyleCnt="0">
        <dgm:presLayoutVars>
          <dgm:chPref val="3"/>
        </dgm:presLayoutVars>
      </dgm:prSet>
      <dgm:spPr/>
    </dgm:pt>
    <dgm:pt modelId="{CBDFBC06-9705-44EB-9E60-6F3FB00C38F5}" type="pres">
      <dgm:prSet presAssocID="{EF56D304-03A6-444F-B57F-760132AB86FC}" presName="txFour" presStyleLbl="node4" presStyleIdx="5" presStyleCnt="7">
        <dgm:presLayoutVars>
          <dgm:chPref val="3"/>
        </dgm:presLayoutVars>
      </dgm:prSet>
      <dgm:spPr/>
    </dgm:pt>
    <dgm:pt modelId="{161C83FA-5D2A-43C1-8E0C-37E18028FEA6}" type="pres">
      <dgm:prSet presAssocID="{EF56D304-03A6-444F-B57F-760132AB86FC}" presName="horzFour" presStyleCnt="0"/>
      <dgm:spPr/>
    </dgm:pt>
    <dgm:pt modelId="{46EB7ACA-7B76-41F0-80A4-92792E470DDD}" type="pres">
      <dgm:prSet presAssocID="{4EBF6D2D-1050-48DF-A6FF-27414E831E0A}" presName="sibSpaceOne" presStyleCnt="0"/>
      <dgm:spPr/>
    </dgm:pt>
    <dgm:pt modelId="{0A14A1BF-6194-4E18-8A4E-A4E80B326427}" type="pres">
      <dgm:prSet presAssocID="{B533E121-CB27-4F42-8B59-0073675C95FA}" presName="vertOne" presStyleCnt="0"/>
      <dgm:spPr/>
    </dgm:pt>
    <dgm:pt modelId="{F79B2715-83F4-4B2A-B1D2-25EED7EEC1AE}" type="pres">
      <dgm:prSet presAssocID="{B533E121-CB27-4F42-8B59-0073675C95FA}" presName="txOne" presStyleLbl="node0" presStyleIdx="3" presStyleCnt="4">
        <dgm:presLayoutVars>
          <dgm:chPref val="3"/>
        </dgm:presLayoutVars>
      </dgm:prSet>
      <dgm:spPr/>
    </dgm:pt>
    <dgm:pt modelId="{A4977F23-1292-4C40-BF2F-7D2EEF53DA43}" type="pres">
      <dgm:prSet presAssocID="{B533E121-CB27-4F42-8B59-0073675C95FA}" presName="parTransOne" presStyleCnt="0"/>
      <dgm:spPr/>
    </dgm:pt>
    <dgm:pt modelId="{A59A338D-F9D7-465A-9404-65855A5AA4E4}" type="pres">
      <dgm:prSet presAssocID="{B533E121-CB27-4F42-8B59-0073675C95FA}" presName="horzOne" presStyleCnt="0"/>
      <dgm:spPr/>
    </dgm:pt>
    <dgm:pt modelId="{FE01FAB5-2FF6-4F96-A32C-1A14204A3E7D}" type="pres">
      <dgm:prSet presAssocID="{953801DA-2731-4B7A-A239-D152CC85466F}" presName="vertTwo" presStyleCnt="0"/>
      <dgm:spPr/>
    </dgm:pt>
    <dgm:pt modelId="{FC06BE84-3EED-4541-AA99-CE46B5704922}" type="pres">
      <dgm:prSet presAssocID="{953801DA-2731-4B7A-A239-D152CC85466F}" presName="txTwo" presStyleLbl="node2" presStyleIdx="6" presStyleCnt="7">
        <dgm:presLayoutVars>
          <dgm:chPref val="3"/>
        </dgm:presLayoutVars>
      </dgm:prSet>
      <dgm:spPr/>
    </dgm:pt>
    <dgm:pt modelId="{D5BC83DC-DB2D-496F-8F6C-1F8FF591198F}" type="pres">
      <dgm:prSet presAssocID="{953801DA-2731-4B7A-A239-D152CC85466F}" presName="parTransTwo" presStyleCnt="0"/>
      <dgm:spPr/>
    </dgm:pt>
    <dgm:pt modelId="{468E8CDE-6227-4242-B472-6F43E8996050}" type="pres">
      <dgm:prSet presAssocID="{953801DA-2731-4B7A-A239-D152CC85466F}" presName="horzTwo" presStyleCnt="0"/>
      <dgm:spPr/>
    </dgm:pt>
    <dgm:pt modelId="{19B03319-0379-4FEB-829B-AAF7CACB8D6E}" type="pres">
      <dgm:prSet presAssocID="{F41C4E65-7D7F-4210-98C8-2288C890B6AF}" presName="vertThree" presStyleCnt="0"/>
      <dgm:spPr/>
    </dgm:pt>
    <dgm:pt modelId="{3CA660ED-A4C7-407A-A7DE-7BD747D50994}" type="pres">
      <dgm:prSet presAssocID="{F41C4E65-7D7F-4210-98C8-2288C890B6AF}" presName="txThree" presStyleLbl="node3" presStyleIdx="6" presStyleCnt="7">
        <dgm:presLayoutVars>
          <dgm:chPref val="3"/>
        </dgm:presLayoutVars>
      </dgm:prSet>
      <dgm:spPr/>
    </dgm:pt>
    <dgm:pt modelId="{F9A4F4CC-7072-492F-9C8B-01F2E739A80E}" type="pres">
      <dgm:prSet presAssocID="{F41C4E65-7D7F-4210-98C8-2288C890B6AF}" presName="parTransThree" presStyleCnt="0"/>
      <dgm:spPr/>
    </dgm:pt>
    <dgm:pt modelId="{32F02D25-6065-43E9-B52B-4388B65074A7}" type="pres">
      <dgm:prSet presAssocID="{F41C4E65-7D7F-4210-98C8-2288C890B6AF}" presName="horzThree" presStyleCnt="0"/>
      <dgm:spPr/>
    </dgm:pt>
    <dgm:pt modelId="{D13CCA8D-A68F-4DBB-825A-56E32899B379}" type="pres">
      <dgm:prSet presAssocID="{30112681-1F2A-453B-BA12-90AB0DBD0262}" presName="vertFour" presStyleCnt="0">
        <dgm:presLayoutVars>
          <dgm:chPref val="3"/>
        </dgm:presLayoutVars>
      </dgm:prSet>
      <dgm:spPr/>
    </dgm:pt>
    <dgm:pt modelId="{5B25E33A-ACB1-405C-8C7C-E5899B3B3580}" type="pres">
      <dgm:prSet presAssocID="{30112681-1F2A-453B-BA12-90AB0DBD0262}" presName="txFour" presStyleLbl="node4" presStyleIdx="6" presStyleCnt="7">
        <dgm:presLayoutVars>
          <dgm:chPref val="3"/>
        </dgm:presLayoutVars>
      </dgm:prSet>
      <dgm:spPr/>
    </dgm:pt>
    <dgm:pt modelId="{AF496781-9C68-41C6-956E-C39985FC27E2}" type="pres">
      <dgm:prSet presAssocID="{30112681-1F2A-453B-BA12-90AB0DBD0262}" presName="horzFour" presStyleCnt="0"/>
      <dgm:spPr/>
    </dgm:pt>
  </dgm:ptLst>
  <dgm:cxnLst>
    <dgm:cxn modelId="{DD805A01-58F5-41BB-9BC0-9AC9E1DCAEDE}" srcId="{C7FE48C6-A897-4E7B-8635-C30B7FAEE88F}" destId="{EF56D304-03A6-444F-B57F-760132AB86FC}" srcOrd="0" destOrd="0" parTransId="{1FEB907D-E755-4B2E-B32B-8F2F799F1D01}" sibTransId="{FD0C686E-B2C5-4818-90CA-CD5338DBECD3}"/>
    <dgm:cxn modelId="{980D2B02-7221-4A01-BE5C-AF8EBCE7FBF9}" srcId="{577D3D8E-9675-40B5-A99D-9D0ECF21AA86}" destId="{C7FE48C6-A897-4E7B-8635-C30B7FAEE88F}" srcOrd="0" destOrd="0" parTransId="{B3035D22-99D5-48A9-9602-F5D3520E3EDE}" sibTransId="{9C7F2F1D-BA9D-4DEB-8323-A4329D52ED9A}"/>
    <dgm:cxn modelId="{11195A02-6788-49FA-9483-76CD4416BADB}" srcId="{B533E121-CB27-4F42-8B59-0073675C95FA}" destId="{953801DA-2731-4B7A-A239-D152CC85466F}" srcOrd="0" destOrd="0" parTransId="{AE6B2960-ECE5-48A6-AE05-48BADE242901}" sibTransId="{3DE8ECDB-076A-4B8F-8EFE-4177FF63C76D}"/>
    <dgm:cxn modelId="{A3B56704-0453-47FB-9220-E1C337D7BD81}" srcId="{5ED7C510-4F04-4069-B459-1EB9EF26EC39}" destId="{C5297789-3006-42B3-B1EE-3D6703C5D048}" srcOrd="0" destOrd="0" parTransId="{6D62C1A3-9FA3-42C5-97AC-19B811F3B3FF}" sibTransId="{D13C196C-4CC4-4BE7-A14E-243AA40C5F04}"/>
    <dgm:cxn modelId="{EBE1B409-9BFB-4EF5-8F10-526AA0F875AA}" srcId="{07497C8A-3BCD-4032-9850-D1F311202ACD}" destId="{FAD9B93F-3CCB-411B-A52B-5A4C1092F5B9}" srcOrd="0" destOrd="0" parTransId="{DED75ED1-18F0-4227-8A97-11037FD42F8A}" sibTransId="{ACC32ABC-4929-4CFB-9827-1BD7F1B86B4E}"/>
    <dgm:cxn modelId="{018F4010-647C-46CB-95A2-75151258DB4B}" type="presOf" srcId="{F41C4E65-7D7F-4210-98C8-2288C890B6AF}" destId="{3CA660ED-A4C7-407A-A7DE-7BD747D50994}" srcOrd="0" destOrd="0" presId="urn:microsoft.com/office/officeart/2005/8/layout/hierarchy4"/>
    <dgm:cxn modelId="{74AA0517-D9C9-4D2D-8C05-B5D8B9E28543}" type="presOf" srcId="{99416729-C5D5-42EA-90A0-105090120B55}" destId="{38C7AAD4-C84A-4040-B1F4-B60D63128F60}" srcOrd="0" destOrd="0" presId="urn:microsoft.com/office/officeart/2005/8/layout/hierarchy4"/>
    <dgm:cxn modelId="{27C12224-4610-4D3C-9784-00A4305060B7}" type="presOf" srcId="{85261525-BBA6-4DD5-80EE-A51A5007C296}" destId="{457ED1C7-36B9-42F2-9486-F4F8AADB92FB}" srcOrd="0" destOrd="0" presId="urn:microsoft.com/office/officeart/2005/8/layout/hierarchy4"/>
    <dgm:cxn modelId="{C9E01E25-E346-4C22-B668-DBBD680803E6}" type="presOf" srcId="{6C083C24-32C1-44C7-8200-63DBEDF44D22}" destId="{7F530BFE-90C2-4FDF-A42C-4C89CC231718}" srcOrd="0" destOrd="0" presId="urn:microsoft.com/office/officeart/2005/8/layout/hierarchy4"/>
    <dgm:cxn modelId="{B5EECD30-F0FB-44C0-A625-BE86230FBC1A}" type="presOf" srcId="{A1276D5F-053E-499C-B098-D44C03EBE386}" destId="{174E3DF4-CF1B-4A8A-A1B6-AE7F45AB01DE}" srcOrd="0" destOrd="0" presId="urn:microsoft.com/office/officeart/2005/8/layout/hierarchy4"/>
    <dgm:cxn modelId="{D951E336-7878-44CC-BE92-7E58C7DA821A}" srcId="{170E9BD8-0F97-4D6B-8438-AB1D4B0CA445}" destId="{A1276D5F-053E-499C-B098-D44C03EBE386}" srcOrd="0" destOrd="0" parTransId="{99885557-518D-45FD-B350-01180E68F0E3}" sibTransId="{F22B9EB0-FEC5-4E96-B657-69B0FD30704E}"/>
    <dgm:cxn modelId="{8615FD39-2BF6-43B2-9B78-D6F44E6042B9}" type="presOf" srcId="{5D45DB4D-60B2-486E-A7D4-6B2345FDFD00}" destId="{66AD49A8-8833-4885-BD0B-6A41DF02E916}" srcOrd="0" destOrd="0" presId="urn:microsoft.com/office/officeart/2005/8/layout/hierarchy4"/>
    <dgm:cxn modelId="{23BB8C3F-C42B-4B7A-A192-977349653534}" srcId="{85261525-BBA6-4DD5-80EE-A51A5007C296}" destId="{854EC165-C87D-43A7-8D0A-6610CBEAAE2C}" srcOrd="0" destOrd="0" parTransId="{5E34B016-2044-437E-ADD6-3C316D345FAB}" sibTransId="{9FE32C4D-FB8E-489C-9A95-20DBE13353C9}"/>
    <dgm:cxn modelId="{090D945E-8347-4561-B7DD-C3CE24E97659}" srcId="{6D8DC01E-7898-4FAF-A961-586BE36484A9}" destId="{6C083C24-32C1-44C7-8200-63DBEDF44D22}" srcOrd="0" destOrd="0" parTransId="{A435F48A-96CD-4363-89BA-C82A5E20109D}" sibTransId="{690804D2-56E0-4E77-B12F-7ED214F71066}"/>
    <dgm:cxn modelId="{F1892A42-C05B-4F2D-B473-1D2DE64A9003}" type="presOf" srcId="{52EA8C1F-9E14-4C91-866C-22750E000E3D}" destId="{E4EEB15E-6E26-4264-83A5-8E779B4F8281}" srcOrd="0" destOrd="0" presId="urn:microsoft.com/office/officeart/2005/8/layout/hierarchy4"/>
    <dgm:cxn modelId="{AB55D564-BC79-4DC8-A73A-648631268A61}" srcId="{02BB387D-F300-4B0A-B11B-FD2F5AFECAA5}" destId="{07497C8A-3BCD-4032-9850-D1F311202ACD}" srcOrd="0" destOrd="0" parTransId="{5F5FF7A4-21FC-426C-922B-B9B994EC2D38}" sibTransId="{A8B81B43-0480-49F1-BDF9-FDFCE5FF4B9D}"/>
    <dgm:cxn modelId="{C9153665-D71C-4248-AA06-B66B786EF0CE}" srcId="{6C083C24-32C1-44C7-8200-63DBEDF44D22}" destId="{5D45DB4D-60B2-486E-A7D4-6B2345FDFD00}" srcOrd="0" destOrd="0" parTransId="{C22B4B24-D9A2-43DD-96B7-3CEBE8B03B48}" sibTransId="{165A8613-9EF7-40EA-9A1E-044E447FDBC8}"/>
    <dgm:cxn modelId="{F5370D51-F11F-440E-BBB0-9AC99F4B5138}" srcId="{43946333-A65B-4C01-A57E-DC91551F6A37}" destId="{85261525-BBA6-4DD5-80EE-A51A5007C296}" srcOrd="0" destOrd="0" parTransId="{56F5BB29-9495-4E55-8CC9-51D05310BAAC}" sibTransId="{6DBBCCD9-7C30-4C6E-8E4A-A91629E08C27}"/>
    <dgm:cxn modelId="{EAD22572-926E-4E87-ABF6-914EC463C388}" srcId="{3BB13D4E-4A38-45E8-9F64-FC07FA2C9A65}" destId="{99416729-C5D5-42EA-90A0-105090120B55}" srcOrd="0" destOrd="0" parTransId="{3FBDEE66-C5A6-4702-9EE3-C4687E83D096}" sibTransId="{5F7D4DF3-C029-47DD-A3D0-1AB721B11778}"/>
    <dgm:cxn modelId="{9253E052-C76F-4F80-B481-7C72C3D86F28}" type="presOf" srcId="{C7FE48C6-A897-4E7B-8635-C30B7FAEE88F}" destId="{146C05AF-C35C-43F2-974C-198D4DA278F0}" srcOrd="0" destOrd="0" presId="urn:microsoft.com/office/officeart/2005/8/layout/hierarchy4"/>
    <dgm:cxn modelId="{362E7C53-870A-4AC9-8DDC-B75C91658A94}" srcId="{6C083C24-32C1-44C7-8200-63DBEDF44D22}" destId="{89A34589-81D7-48DD-996D-CFDFF8A28FC8}" srcOrd="2" destOrd="0" parTransId="{9EBB8AA7-800E-4D8C-8620-9500428E947F}" sibTransId="{E0A0AA11-2FEE-4E81-8B5B-B2A6A9EBCCF1}"/>
    <dgm:cxn modelId="{F0FE1D76-1229-482C-B1A4-1B868157A954}" type="presOf" srcId="{EF56D304-03A6-444F-B57F-760132AB86FC}" destId="{CBDFBC06-9705-44EB-9E60-6F3FB00C38F5}" srcOrd="0" destOrd="0" presId="urn:microsoft.com/office/officeart/2005/8/layout/hierarchy4"/>
    <dgm:cxn modelId="{24757D58-EFFD-407C-8AB7-617FE22978C9}" srcId="{6D8DC01E-7898-4FAF-A961-586BE36484A9}" destId="{43946333-A65B-4C01-A57E-DC91551F6A37}" srcOrd="1" destOrd="0" parTransId="{D9B8DE12-48F2-4A80-9C4D-62ED17AAE763}" sibTransId="{CED6F032-88AD-444F-BF30-EBE792589710}"/>
    <dgm:cxn modelId="{9C26685A-9C40-4175-B0A0-A1682E8BA199}" type="presOf" srcId="{30112681-1F2A-453B-BA12-90AB0DBD0262}" destId="{5B25E33A-ACB1-405C-8C7C-E5899B3B3580}" srcOrd="0" destOrd="0" presId="urn:microsoft.com/office/officeart/2005/8/layout/hierarchy4"/>
    <dgm:cxn modelId="{31946C90-430F-4C04-9227-7D0102C3E429}" type="presOf" srcId="{07497C8A-3BCD-4032-9850-D1F311202ACD}" destId="{369251AB-92AC-4500-ACF3-078039F5F954}" srcOrd="0" destOrd="0" presId="urn:microsoft.com/office/officeart/2005/8/layout/hierarchy4"/>
    <dgm:cxn modelId="{83EB0C91-4CDE-43D8-9101-1F469BB0FCDC}" srcId="{F41C4E65-7D7F-4210-98C8-2288C890B6AF}" destId="{30112681-1F2A-453B-BA12-90AB0DBD0262}" srcOrd="0" destOrd="0" parTransId="{57C07D12-B5BD-45E9-9DD4-0ADDDA6A1888}" sibTransId="{33CCAE6D-55FD-45C8-A287-AA52D80400C1}"/>
    <dgm:cxn modelId="{E94B9D97-82AB-45DB-8BD7-8010928033DB}" type="presOf" srcId="{1154E695-B110-4570-A550-FD6A936D6076}" destId="{C8E1A8D5-EEDA-482E-8E0D-D9B19826104C}" srcOrd="0" destOrd="0" presId="urn:microsoft.com/office/officeart/2005/8/layout/hierarchy4"/>
    <dgm:cxn modelId="{7C0D379D-2462-4AAF-9AFD-C17A8EF31E91}" srcId="{1154E695-B110-4570-A550-FD6A936D6076}" destId="{5ED7C510-4F04-4069-B459-1EB9EF26EC39}" srcOrd="0" destOrd="0" parTransId="{DD91F700-0204-4209-9560-63FEE4CEA84D}" sibTransId="{10716B08-D1E6-4900-BB6D-E8D49D72C392}"/>
    <dgm:cxn modelId="{5C698F9F-4A43-4C0E-8894-0C0A1F62690F}" type="presOf" srcId="{02BB387D-F300-4B0A-B11B-FD2F5AFECAA5}" destId="{B5E31B3D-86C1-416E-83B9-87928693C611}" srcOrd="0" destOrd="0" presId="urn:microsoft.com/office/officeart/2005/8/layout/hierarchy4"/>
    <dgm:cxn modelId="{8014E8A4-43D8-439F-8026-6D1BED4D5846}" type="presOf" srcId="{5ED7C510-4F04-4069-B459-1EB9EF26EC39}" destId="{6877E1C4-D84E-41D7-93E0-909F10D7A303}" srcOrd="0" destOrd="0" presId="urn:microsoft.com/office/officeart/2005/8/layout/hierarchy4"/>
    <dgm:cxn modelId="{3C8036A9-0EED-4918-BBD3-1C9BC9817731}" type="presOf" srcId="{43946333-A65B-4C01-A57E-DC91551F6A37}" destId="{31499396-BB8F-45E7-A61A-1C7EC6FAFDFB}" srcOrd="0" destOrd="0" presId="urn:microsoft.com/office/officeart/2005/8/layout/hierarchy4"/>
    <dgm:cxn modelId="{CE072DAA-8D0F-4025-BFD7-9E66CEB65EBD}" srcId="{854EC165-C87D-43A7-8D0A-6610CBEAAE2C}" destId="{0451CC94-60CE-4649-BED2-7BF1B862C87F}" srcOrd="0" destOrd="0" parTransId="{6D36C527-C691-4C77-BAF0-FFF088F9C140}" sibTransId="{AC9BA7C5-580E-4F2A-9057-9C4798881FDC}"/>
    <dgm:cxn modelId="{0C3657AC-67D4-4D5D-B743-94BB472D9708}" type="presOf" srcId="{FAD9B93F-3CCB-411B-A52B-5A4C1092F5B9}" destId="{040A2AE3-6DF0-4910-92DE-DA4795FCE1BA}" srcOrd="0" destOrd="0" presId="urn:microsoft.com/office/officeart/2005/8/layout/hierarchy4"/>
    <dgm:cxn modelId="{D2112AB1-DA42-4B1D-B4E0-3E68DD038DCB}" srcId="{6C083C24-32C1-44C7-8200-63DBEDF44D22}" destId="{1154E695-B110-4570-A550-FD6A936D6076}" srcOrd="1" destOrd="0" parTransId="{D1A01025-1041-40E4-98F2-8C6271DBAE37}" sibTransId="{DE28ABA0-9534-41B7-A55C-1A0ED7141D1C}"/>
    <dgm:cxn modelId="{2B2F79B1-5902-41A9-BC84-0C867914E55B}" type="presOf" srcId="{6D8DC01E-7898-4FAF-A961-586BE36484A9}" destId="{7B2C21DD-A842-4B73-9BC3-BFBA7254A5B6}" srcOrd="0" destOrd="0" presId="urn:microsoft.com/office/officeart/2005/8/layout/hierarchy4"/>
    <dgm:cxn modelId="{D12FA8B4-293D-4D71-9E9B-ED6BB556A545}" type="presOf" srcId="{0451CC94-60CE-4649-BED2-7BF1B862C87F}" destId="{E76A0310-3FBB-49CE-875B-8AD8D638F816}" srcOrd="0" destOrd="0" presId="urn:microsoft.com/office/officeart/2005/8/layout/hierarchy4"/>
    <dgm:cxn modelId="{D9E1B3B6-2637-4117-9A37-0404704AEAF1}" srcId="{953801DA-2731-4B7A-A239-D152CC85466F}" destId="{F41C4E65-7D7F-4210-98C8-2288C890B6AF}" srcOrd="0" destOrd="0" parTransId="{99075A3B-25A2-4433-B79C-3BBD2700A2A2}" sibTransId="{37029A79-12BF-40E4-98B6-C188D238E822}"/>
    <dgm:cxn modelId="{AB757FB8-3324-4C6B-8C03-4EBB8D8EBEA6}" type="presOf" srcId="{C5297789-3006-42B3-B1EE-3D6703C5D048}" destId="{33A8E1A3-68F4-492A-AEAC-FBDA72735120}" srcOrd="0" destOrd="0" presId="urn:microsoft.com/office/officeart/2005/8/layout/hierarchy4"/>
    <dgm:cxn modelId="{596DA5BB-E07A-4DBB-8D18-8CC130853A77}" srcId="{6C083C24-32C1-44C7-8200-63DBEDF44D22}" destId="{02BB387D-F300-4B0A-B11B-FD2F5AFECAA5}" srcOrd="3" destOrd="0" parTransId="{95F90416-754B-4F83-B0A5-ADCD7D158D46}" sibTransId="{6B4BA07A-88B3-411B-8A21-EA27B6E78C8B}"/>
    <dgm:cxn modelId="{8A67A8C1-1D1B-4623-BF5E-BB343AE60297}" srcId="{6D8DC01E-7898-4FAF-A961-586BE36484A9}" destId="{52EA8C1F-9E14-4C91-866C-22750E000E3D}" srcOrd="2" destOrd="0" parTransId="{1698D257-3BB3-45D2-93D2-B2CBA62352AF}" sibTransId="{4EBF6D2D-1050-48DF-A6FF-27414E831E0A}"/>
    <dgm:cxn modelId="{155700C8-764E-4E80-9EDE-7957B5AA6A19}" srcId="{6D8DC01E-7898-4FAF-A961-586BE36484A9}" destId="{B533E121-CB27-4F42-8B59-0073675C95FA}" srcOrd="3" destOrd="0" parTransId="{56D1F6AC-743A-401C-B0FE-08D7CFF46F22}" sibTransId="{E200E231-1CCF-4447-BC92-A90F9CB7D133}"/>
    <dgm:cxn modelId="{B62E8AD1-CF08-48AD-AAC3-2243DA4CE58C}" type="presOf" srcId="{854EC165-C87D-43A7-8D0A-6610CBEAAE2C}" destId="{339CB464-2F72-4C1F-AC6C-F715B40FAACB}" srcOrd="0" destOrd="0" presId="urn:microsoft.com/office/officeart/2005/8/layout/hierarchy4"/>
    <dgm:cxn modelId="{1B4835D7-0425-4154-A1C9-5CDE54344F9E}" type="presOf" srcId="{3BB13D4E-4A38-45E8-9F64-FC07FA2C9A65}" destId="{B7C37533-0B7A-4EE1-9547-5B92468A38C2}" srcOrd="0" destOrd="0" presId="urn:microsoft.com/office/officeart/2005/8/layout/hierarchy4"/>
    <dgm:cxn modelId="{09FD81D7-A643-4906-AE9A-EC2ABD0D7840}" srcId="{89A34589-81D7-48DD-996D-CFDFF8A28FC8}" destId="{170E9BD8-0F97-4D6B-8438-AB1D4B0CA445}" srcOrd="0" destOrd="0" parTransId="{C12FFD58-465C-4986-A46A-CC09B41FAAE6}" sibTransId="{4E10E62F-B045-4735-82AA-628D8533C1FC}"/>
    <dgm:cxn modelId="{A60D8ED9-4C9C-4514-9997-F8666C3E1200}" type="presOf" srcId="{953801DA-2731-4B7A-A239-D152CC85466F}" destId="{FC06BE84-3EED-4541-AA99-CE46B5704922}" srcOrd="0" destOrd="0" presId="urn:microsoft.com/office/officeart/2005/8/layout/hierarchy4"/>
    <dgm:cxn modelId="{D44036E3-37C9-4582-8DE4-8F31B7FA715F}" type="presOf" srcId="{89A34589-81D7-48DD-996D-CFDFF8A28FC8}" destId="{DEC04254-00F0-4E6C-B5C5-1DDCF7BD5BF7}" srcOrd="0" destOrd="0" presId="urn:microsoft.com/office/officeart/2005/8/layout/hierarchy4"/>
    <dgm:cxn modelId="{486CD0E5-BE05-4FA0-87DC-DD40B934FC07}" srcId="{5D45DB4D-60B2-486E-A7D4-6B2345FDFD00}" destId="{3BB13D4E-4A38-45E8-9F64-FC07FA2C9A65}" srcOrd="0" destOrd="0" parTransId="{73A0CEF9-21FD-4504-9A5D-6A9F90F6F739}" sibTransId="{C589DA39-BEC2-4241-A004-020D1B029FA9}"/>
    <dgm:cxn modelId="{D37B53F5-BDE7-401C-8D73-7A453E058326}" type="presOf" srcId="{B533E121-CB27-4F42-8B59-0073675C95FA}" destId="{F79B2715-83F4-4B2A-B1D2-25EED7EEC1AE}" srcOrd="0" destOrd="0" presId="urn:microsoft.com/office/officeart/2005/8/layout/hierarchy4"/>
    <dgm:cxn modelId="{939211FB-A75A-436B-A4B2-E604E95A07D8}" type="presOf" srcId="{577D3D8E-9675-40B5-A99D-9D0ECF21AA86}" destId="{22DB4DE8-96E2-4A06-BA3F-B370142AFFB8}" srcOrd="0" destOrd="0" presId="urn:microsoft.com/office/officeart/2005/8/layout/hierarchy4"/>
    <dgm:cxn modelId="{79FF9AFB-6EAB-4A2B-B10E-6A0ECEE85990}" type="presOf" srcId="{170E9BD8-0F97-4D6B-8438-AB1D4B0CA445}" destId="{456EED26-30B5-45BA-A031-C6A0F199155C}" srcOrd="0" destOrd="0" presId="urn:microsoft.com/office/officeart/2005/8/layout/hierarchy4"/>
    <dgm:cxn modelId="{E819D0FF-6378-49E8-A63D-5CCEEAD57EAE}" srcId="{52EA8C1F-9E14-4C91-866C-22750E000E3D}" destId="{577D3D8E-9675-40B5-A99D-9D0ECF21AA86}" srcOrd="0" destOrd="0" parTransId="{63DF24C3-7D5B-4612-BBB4-60D1E0F53CDF}" sibTransId="{4FD7B4A7-2944-45AC-9548-4F46E109744A}"/>
    <dgm:cxn modelId="{130E5EF3-397A-4A9D-A2AC-04729EFC5A26}" type="presParOf" srcId="{7B2C21DD-A842-4B73-9BC3-BFBA7254A5B6}" destId="{270FAE19-FEC2-4872-9870-8329D6822497}" srcOrd="0" destOrd="0" presId="urn:microsoft.com/office/officeart/2005/8/layout/hierarchy4"/>
    <dgm:cxn modelId="{857398E3-3BCB-427A-AA43-58E35F73C677}" type="presParOf" srcId="{270FAE19-FEC2-4872-9870-8329D6822497}" destId="{7F530BFE-90C2-4FDF-A42C-4C89CC231718}" srcOrd="0" destOrd="0" presId="urn:microsoft.com/office/officeart/2005/8/layout/hierarchy4"/>
    <dgm:cxn modelId="{44C88F42-A8CA-4666-9E8F-5C1104BCC930}" type="presParOf" srcId="{270FAE19-FEC2-4872-9870-8329D6822497}" destId="{E9B688F1-2E18-4B97-8762-8A8E12041075}" srcOrd="1" destOrd="0" presId="urn:microsoft.com/office/officeart/2005/8/layout/hierarchy4"/>
    <dgm:cxn modelId="{3C6C6984-7C56-48A8-8893-DE18DA6EAD14}" type="presParOf" srcId="{270FAE19-FEC2-4872-9870-8329D6822497}" destId="{CD4F780E-64C5-4BA4-BEB5-9A150F171678}" srcOrd="2" destOrd="0" presId="urn:microsoft.com/office/officeart/2005/8/layout/hierarchy4"/>
    <dgm:cxn modelId="{BDEB1E2D-6F57-4679-BC14-C146360F2565}" type="presParOf" srcId="{CD4F780E-64C5-4BA4-BEB5-9A150F171678}" destId="{4229D587-ECF2-4189-A05A-747A1E8762BD}" srcOrd="0" destOrd="0" presId="urn:microsoft.com/office/officeart/2005/8/layout/hierarchy4"/>
    <dgm:cxn modelId="{F570C333-E4A4-4D31-8888-0EDE2850375B}" type="presParOf" srcId="{4229D587-ECF2-4189-A05A-747A1E8762BD}" destId="{66AD49A8-8833-4885-BD0B-6A41DF02E916}" srcOrd="0" destOrd="0" presId="urn:microsoft.com/office/officeart/2005/8/layout/hierarchy4"/>
    <dgm:cxn modelId="{9CB8460B-A1AC-45ED-91B1-92672746B190}" type="presParOf" srcId="{4229D587-ECF2-4189-A05A-747A1E8762BD}" destId="{9BA0106B-5D5F-4F39-A706-C87B3BFF2981}" srcOrd="1" destOrd="0" presId="urn:microsoft.com/office/officeart/2005/8/layout/hierarchy4"/>
    <dgm:cxn modelId="{83CCBC73-2C62-4793-BCD3-D788D1CFC594}" type="presParOf" srcId="{4229D587-ECF2-4189-A05A-747A1E8762BD}" destId="{9CB41B4A-7609-4C21-819A-7F05E2E42FF9}" srcOrd="2" destOrd="0" presId="urn:microsoft.com/office/officeart/2005/8/layout/hierarchy4"/>
    <dgm:cxn modelId="{12E20ED7-EFE2-4A33-B120-9417C38EE3F9}" type="presParOf" srcId="{9CB41B4A-7609-4C21-819A-7F05E2E42FF9}" destId="{C46A6DEB-1414-4005-A187-68E98131B30A}" srcOrd="0" destOrd="0" presId="urn:microsoft.com/office/officeart/2005/8/layout/hierarchy4"/>
    <dgm:cxn modelId="{51E86975-0A98-4A71-8B60-F9A7A686F515}" type="presParOf" srcId="{C46A6DEB-1414-4005-A187-68E98131B30A}" destId="{B7C37533-0B7A-4EE1-9547-5B92468A38C2}" srcOrd="0" destOrd="0" presId="urn:microsoft.com/office/officeart/2005/8/layout/hierarchy4"/>
    <dgm:cxn modelId="{F4691110-5D5E-4C81-8363-3257D526D71B}" type="presParOf" srcId="{C46A6DEB-1414-4005-A187-68E98131B30A}" destId="{7CB6D26F-3E03-406B-A64A-5D20941F441B}" srcOrd="1" destOrd="0" presId="urn:microsoft.com/office/officeart/2005/8/layout/hierarchy4"/>
    <dgm:cxn modelId="{73EED883-FBB5-46B3-AEA2-8F35D841D646}" type="presParOf" srcId="{C46A6DEB-1414-4005-A187-68E98131B30A}" destId="{E880BDAC-F717-4C23-BD5D-5BF940CDF615}" srcOrd="2" destOrd="0" presId="urn:microsoft.com/office/officeart/2005/8/layout/hierarchy4"/>
    <dgm:cxn modelId="{8147828F-A433-471B-AD20-BC361535EB2B}" type="presParOf" srcId="{E880BDAC-F717-4C23-BD5D-5BF940CDF615}" destId="{2AC178F9-6920-4459-854F-4368FAE8B9C3}" srcOrd="0" destOrd="0" presId="urn:microsoft.com/office/officeart/2005/8/layout/hierarchy4"/>
    <dgm:cxn modelId="{A247FA55-C5C4-4F35-B0C1-DBFEF2A1C633}" type="presParOf" srcId="{2AC178F9-6920-4459-854F-4368FAE8B9C3}" destId="{38C7AAD4-C84A-4040-B1F4-B60D63128F60}" srcOrd="0" destOrd="0" presId="urn:microsoft.com/office/officeart/2005/8/layout/hierarchy4"/>
    <dgm:cxn modelId="{74C0458A-2465-46FD-83F8-0A1529025E55}" type="presParOf" srcId="{2AC178F9-6920-4459-854F-4368FAE8B9C3}" destId="{0B7398EA-20D8-46A8-B631-D38C27D5BB81}" srcOrd="1" destOrd="0" presId="urn:microsoft.com/office/officeart/2005/8/layout/hierarchy4"/>
    <dgm:cxn modelId="{20344750-2888-44E4-936A-5F699C3BF606}" type="presParOf" srcId="{CD4F780E-64C5-4BA4-BEB5-9A150F171678}" destId="{35CE5411-01F3-481C-B92B-079D8887813B}" srcOrd="1" destOrd="0" presId="urn:microsoft.com/office/officeart/2005/8/layout/hierarchy4"/>
    <dgm:cxn modelId="{1EF96812-6653-433F-8A4E-53595C752F94}" type="presParOf" srcId="{CD4F780E-64C5-4BA4-BEB5-9A150F171678}" destId="{EB510078-BA13-4EFC-B46F-CDA75AA4C8FB}" srcOrd="2" destOrd="0" presId="urn:microsoft.com/office/officeart/2005/8/layout/hierarchy4"/>
    <dgm:cxn modelId="{24E8A9CF-3B49-45CC-B1C1-2EAFAE683D89}" type="presParOf" srcId="{EB510078-BA13-4EFC-B46F-CDA75AA4C8FB}" destId="{C8E1A8D5-EEDA-482E-8E0D-D9B19826104C}" srcOrd="0" destOrd="0" presId="urn:microsoft.com/office/officeart/2005/8/layout/hierarchy4"/>
    <dgm:cxn modelId="{CC17D347-3E34-46BB-943B-19973E7E4295}" type="presParOf" srcId="{EB510078-BA13-4EFC-B46F-CDA75AA4C8FB}" destId="{984D42BA-7136-4357-BE94-E9A11EBABD4B}" srcOrd="1" destOrd="0" presId="urn:microsoft.com/office/officeart/2005/8/layout/hierarchy4"/>
    <dgm:cxn modelId="{D551A725-6830-4114-AF4B-C0E43D35C1BF}" type="presParOf" srcId="{EB510078-BA13-4EFC-B46F-CDA75AA4C8FB}" destId="{A1BDDF4E-F4A0-4640-BA96-3915AE93CF57}" srcOrd="2" destOrd="0" presId="urn:microsoft.com/office/officeart/2005/8/layout/hierarchy4"/>
    <dgm:cxn modelId="{DFF7348E-C675-4625-816E-34F8DD865894}" type="presParOf" srcId="{A1BDDF4E-F4A0-4640-BA96-3915AE93CF57}" destId="{0AB9B3E6-9ABC-4217-A513-0DDA077338ED}" srcOrd="0" destOrd="0" presId="urn:microsoft.com/office/officeart/2005/8/layout/hierarchy4"/>
    <dgm:cxn modelId="{1258E9FB-5679-47C0-910F-5AB9A6EB9D12}" type="presParOf" srcId="{0AB9B3E6-9ABC-4217-A513-0DDA077338ED}" destId="{6877E1C4-D84E-41D7-93E0-909F10D7A303}" srcOrd="0" destOrd="0" presId="urn:microsoft.com/office/officeart/2005/8/layout/hierarchy4"/>
    <dgm:cxn modelId="{00E5E16A-C18C-4F11-86FF-D1EB7349807A}" type="presParOf" srcId="{0AB9B3E6-9ABC-4217-A513-0DDA077338ED}" destId="{601A6085-C97B-4691-8D56-74150CD06101}" srcOrd="1" destOrd="0" presId="urn:microsoft.com/office/officeart/2005/8/layout/hierarchy4"/>
    <dgm:cxn modelId="{413E8A43-E16D-4165-9EA2-1ECC292C442C}" type="presParOf" srcId="{0AB9B3E6-9ABC-4217-A513-0DDA077338ED}" destId="{5AE301A4-53E7-4135-978F-019C52F2E999}" srcOrd="2" destOrd="0" presId="urn:microsoft.com/office/officeart/2005/8/layout/hierarchy4"/>
    <dgm:cxn modelId="{605A37CB-46E3-4A65-B820-CC0B7CB61F13}" type="presParOf" srcId="{5AE301A4-53E7-4135-978F-019C52F2E999}" destId="{A7513397-6C7D-475E-A6D5-710B2EC87225}" srcOrd="0" destOrd="0" presId="urn:microsoft.com/office/officeart/2005/8/layout/hierarchy4"/>
    <dgm:cxn modelId="{EC9044C2-42C7-4EBB-B89D-A5C02DB2CDCD}" type="presParOf" srcId="{A7513397-6C7D-475E-A6D5-710B2EC87225}" destId="{33A8E1A3-68F4-492A-AEAC-FBDA72735120}" srcOrd="0" destOrd="0" presId="urn:microsoft.com/office/officeart/2005/8/layout/hierarchy4"/>
    <dgm:cxn modelId="{F8302D89-B93B-4F63-8A63-EEB5E5372921}" type="presParOf" srcId="{A7513397-6C7D-475E-A6D5-710B2EC87225}" destId="{EB4C96CA-2A7E-4518-8811-A01FB8CF9332}" srcOrd="1" destOrd="0" presId="urn:microsoft.com/office/officeart/2005/8/layout/hierarchy4"/>
    <dgm:cxn modelId="{B34CA673-EB1C-4B8E-81D0-BCA158A58E14}" type="presParOf" srcId="{CD4F780E-64C5-4BA4-BEB5-9A150F171678}" destId="{746FFA3F-F198-40F4-8596-5DB0D4602148}" srcOrd="3" destOrd="0" presId="urn:microsoft.com/office/officeart/2005/8/layout/hierarchy4"/>
    <dgm:cxn modelId="{D6B42F6F-91CE-4BC1-95F9-6040DABF8B0B}" type="presParOf" srcId="{CD4F780E-64C5-4BA4-BEB5-9A150F171678}" destId="{0364FF8D-3D76-41A6-9CFF-BCD4E2548F57}" srcOrd="4" destOrd="0" presId="urn:microsoft.com/office/officeart/2005/8/layout/hierarchy4"/>
    <dgm:cxn modelId="{52397B5B-244F-41F7-9FAF-97E7FA11E899}" type="presParOf" srcId="{0364FF8D-3D76-41A6-9CFF-BCD4E2548F57}" destId="{DEC04254-00F0-4E6C-B5C5-1DDCF7BD5BF7}" srcOrd="0" destOrd="0" presId="urn:microsoft.com/office/officeart/2005/8/layout/hierarchy4"/>
    <dgm:cxn modelId="{2ECBB9C1-19DA-41F2-9BBC-89C81389656D}" type="presParOf" srcId="{0364FF8D-3D76-41A6-9CFF-BCD4E2548F57}" destId="{0C482E1F-EE34-4289-843C-13461096F8A9}" srcOrd="1" destOrd="0" presId="urn:microsoft.com/office/officeart/2005/8/layout/hierarchy4"/>
    <dgm:cxn modelId="{B206FB06-47F2-481B-B320-E918235525C4}" type="presParOf" srcId="{0364FF8D-3D76-41A6-9CFF-BCD4E2548F57}" destId="{07A39F9D-9CEC-4096-874E-215A71B85EBD}" srcOrd="2" destOrd="0" presId="urn:microsoft.com/office/officeart/2005/8/layout/hierarchy4"/>
    <dgm:cxn modelId="{3C6B5A82-F61D-4CA1-BC11-908D1B8AA04D}" type="presParOf" srcId="{07A39F9D-9CEC-4096-874E-215A71B85EBD}" destId="{DE64223E-BFEE-49DB-857C-8899E4F5576D}" srcOrd="0" destOrd="0" presId="urn:microsoft.com/office/officeart/2005/8/layout/hierarchy4"/>
    <dgm:cxn modelId="{6BE34D12-76ED-4F6F-8837-530655543597}" type="presParOf" srcId="{DE64223E-BFEE-49DB-857C-8899E4F5576D}" destId="{456EED26-30B5-45BA-A031-C6A0F199155C}" srcOrd="0" destOrd="0" presId="urn:microsoft.com/office/officeart/2005/8/layout/hierarchy4"/>
    <dgm:cxn modelId="{5D5E468F-DF22-4D72-AEEF-26B07A99B120}" type="presParOf" srcId="{DE64223E-BFEE-49DB-857C-8899E4F5576D}" destId="{E7E7A4A0-1680-40F1-A845-B243C884A8E3}" srcOrd="1" destOrd="0" presId="urn:microsoft.com/office/officeart/2005/8/layout/hierarchy4"/>
    <dgm:cxn modelId="{CE2383D4-2824-41F4-BEDC-66F3A8706BE8}" type="presParOf" srcId="{DE64223E-BFEE-49DB-857C-8899E4F5576D}" destId="{59F6235B-83A8-4089-A4F7-09524352C23E}" srcOrd="2" destOrd="0" presId="urn:microsoft.com/office/officeart/2005/8/layout/hierarchy4"/>
    <dgm:cxn modelId="{6F8D751F-2ADF-4AC8-9BB6-3E8114711317}" type="presParOf" srcId="{59F6235B-83A8-4089-A4F7-09524352C23E}" destId="{EE1A867F-01DA-4168-B530-DF935EFA086D}" srcOrd="0" destOrd="0" presId="urn:microsoft.com/office/officeart/2005/8/layout/hierarchy4"/>
    <dgm:cxn modelId="{B7EC326C-3547-4478-8853-D0AA3AC506CA}" type="presParOf" srcId="{EE1A867F-01DA-4168-B530-DF935EFA086D}" destId="{174E3DF4-CF1B-4A8A-A1B6-AE7F45AB01DE}" srcOrd="0" destOrd="0" presId="urn:microsoft.com/office/officeart/2005/8/layout/hierarchy4"/>
    <dgm:cxn modelId="{010F1F63-A47C-414B-8C8C-D8F3269AD6C0}" type="presParOf" srcId="{EE1A867F-01DA-4168-B530-DF935EFA086D}" destId="{5E3D8CD7-D742-474F-B265-8ACF27221E96}" srcOrd="1" destOrd="0" presId="urn:microsoft.com/office/officeart/2005/8/layout/hierarchy4"/>
    <dgm:cxn modelId="{BCCD5254-75A4-4FC4-858F-477DFA1607AE}" type="presParOf" srcId="{CD4F780E-64C5-4BA4-BEB5-9A150F171678}" destId="{336C8877-B3D4-49B7-984D-2C595298E664}" srcOrd="5" destOrd="0" presId="urn:microsoft.com/office/officeart/2005/8/layout/hierarchy4"/>
    <dgm:cxn modelId="{02DD3EBD-0019-4560-84E4-E1600E7E5916}" type="presParOf" srcId="{CD4F780E-64C5-4BA4-BEB5-9A150F171678}" destId="{91E1AB7C-081A-48C6-9CC6-D5751DA4F97A}" srcOrd="6" destOrd="0" presId="urn:microsoft.com/office/officeart/2005/8/layout/hierarchy4"/>
    <dgm:cxn modelId="{A675061F-E97C-4828-BF9C-F5E14B9E3C97}" type="presParOf" srcId="{91E1AB7C-081A-48C6-9CC6-D5751DA4F97A}" destId="{B5E31B3D-86C1-416E-83B9-87928693C611}" srcOrd="0" destOrd="0" presId="urn:microsoft.com/office/officeart/2005/8/layout/hierarchy4"/>
    <dgm:cxn modelId="{797F157C-E36E-490C-88D2-F961DC573BE5}" type="presParOf" srcId="{91E1AB7C-081A-48C6-9CC6-D5751DA4F97A}" destId="{7B4CE817-8015-4F5D-95C4-E15533CA2896}" srcOrd="1" destOrd="0" presId="urn:microsoft.com/office/officeart/2005/8/layout/hierarchy4"/>
    <dgm:cxn modelId="{B84D3614-A11C-47D3-880A-382A97646C8C}" type="presParOf" srcId="{91E1AB7C-081A-48C6-9CC6-D5751DA4F97A}" destId="{7F8324B3-505D-4156-B352-E016C11E94A4}" srcOrd="2" destOrd="0" presId="urn:microsoft.com/office/officeart/2005/8/layout/hierarchy4"/>
    <dgm:cxn modelId="{1CD0E20C-EABA-45FD-95E2-EB2759C5EBE9}" type="presParOf" srcId="{7F8324B3-505D-4156-B352-E016C11E94A4}" destId="{0919CB17-082F-4883-B250-32AA2453B56E}" srcOrd="0" destOrd="0" presId="urn:microsoft.com/office/officeart/2005/8/layout/hierarchy4"/>
    <dgm:cxn modelId="{3298931A-4DCB-48B0-BBA7-16B7B6007CA2}" type="presParOf" srcId="{0919CB17-082F-4883-B250-32AA2453B56E}" destId="{369251AB-92AC-4500-ACF3-078039F5F954}" srcOrd="0" destOrd="0" presId="urn:microsoft.com/office/officeart/2005/8/layout/hierarchy4"/>
    <dgm:cxn modelId="{4511A3FD-F204-4B55-8D1C-D396C8AADCC0}" type="presParOf" srcId="{0919CB17-082F-4883-B250-32AA2453B56E}" destId="{C60A5092-7F28-4043-9B97-00B41D432E10}" srcOrd="1" destOrd="0" presId="urn:microsoft.com/office/officeart/2005/8/layout/hierarchy4"/>
    <dgm:cxn modelId="{0A6F59AF-4182-4119-A25B-38AEB33C5C60}" type="presParOf" srcId="{0919CB17-082F-4883-B250-32AA2453B56E}" destId="{9D27CEBF-1B6A-4EC5-8F19-454129686FEA}" srcOrd="2" destOrd="0" presId="urn:microsoft.com/office/officeart/2005/8/layout/hierarchy4"/>
    <dgm:cxn modelId="{C9EEDE95-C8EC-4CE6-9726-60DC8A0F36F3}" type="presParOf" srcId="{9D27CEBF-1B6A-4EC5-8F19-454129686FEA}" destId="{BE3AF1FD-103C-4F67-99FA-D6617A6181B4}" srcOrd="0" destOrd="0" presId="urn:microsoft.com/office/officeart/2005/8/layout/hierarchy4"/>
    <dgm:cxn modelId="{D47A9195-9720-48DA-BC63-8061A1817192}" type="presParOf" srcId="{BE3AF1FD-103C-4F67-99FA-D6617A6181B4}" destId="{040A2AE3-6DF0-4910-92DE-DA4795FCE1BA}" srcOrd="0" destOrd="0" presId="urn:microsoft.com/office/officeart/2005/8/layout/hierarchy4"/>
    <dgm:cxn modelId="{C492A4BF-6257-47F2-B2E5-DF556B29159C}" type="presParOf" srcId="{BE3AF1FD-103C-4F67-99FA-D6617A6181B4}" destId="{6A868396-DA15-420C-BA3A-2D1A6FCA7378}" srcOrd="1" destOrd="0" presId="urn:microsoft.com/office/officeart/2005/8/layout/hierarchy4"/>
    <dgm:cxn modelId="{F6C01420-7B63-4CAC-9C67-3361D7355CA5}" type="presParOf" srcId="{7B2C21DD-A842-4B73-9BC3-BFBA7254A5B6}" destId="{A9382253-E2AE-40FD-81E6-34D7A671E433}" srcOrd="1" destOrd="0" presId="urn:microsoft.com/office/officeart/2005/8/layout/hierarchy4"/>
    <dgm:cxn modelId="{150F60E0-B6B1-4E70-B339-CA0BBAD185A8}" type="presParOf" srcId="{7B2C21DD-A842-4B73-9BC3-BFBA7254A5B6}" destId="{EB32AEB7-CD0B-4577-8284-D71147AC6A3A}" srcOrd="2" destOrd="0" presId="urn:microsoft.com/office/officeart/2005/8/layout/hierarchy4"/>
    <dgm:cxn modelId="{7227CEB2-A5CA-496E-9C76-439B19FC3AFA}" type="presParOf" srcId="{EB32AEB7-CD0B-4577-8284-D71147AC6A3A}" destId="{31499396-BB8F-45E7-A61A-1C7EC6FAFDFB}" srcOrd="0" destOrd="0" presId="urn:microsoft.com/office/officeart/2005/8/layout/hierarchy4"/>
    <dgm:cxn modelId="{96AADA20-7589-4679-9AA0-719D55D473E8}" type="presParOf" srcId="{EB32AEB7-CD0B-4577-8284-D71147AC6A3A}" destId="{2526F742-312B-42D5-9BCA-5F0A63BA0C39}" srcOrd="1" destOrd="0" presId="urn:microsoft.com/office/officeart/2005/8/layout/hierarchy4"/>
    <dgm:cxn modelId="{3E86C8A3-4793-4583-B1FC-F40A211F1A34}" type="presParOf" srcId="{EB32AEB7-CD0B-4577-8284-D71147AC6A3A}" destId="{45DD2EAF-26AC-454F-9DF4-EDA3A06CB68D}" srcOrd="2" destOrd="0" presId="urn:microsoft.com/office/officeart/2005/8/layout/hierarchy4"/>
    <dgm:cxn modelId="{B78A9A1F-AB67-4F93-939B-48ACCA1C5512}" type="presParOf" srcId="{45DD2EAF-26AC-454F-9DF4-EDA3A06CB68D}" destId="{0C620061-F93C-449A-AF52-95C91618A6B2}" srcOrd="0" destOrd="0" presId="urn:microsoft.com/office/officeart/2005/8/layout/hierarchy4"/>
    <dgm:cxn modelId="{8E9A7978-C315-4F56-9C69-4B3C9EBDC94C}" type="presParOf" srcId="{0C620061-F93C-449A-AF52-95C91618A6B2}" destId="{457ED1C7-36B9-42F2-9486-F4F8AADB92FB}" srcOrd="0" destOrd="0" presId="urn:microsoft.com/office/officeart/2005/8/layout/hierarchy4"/>
    <dgm:cxn modelId="{0238796A-CB3A-4003-BA2E-4ABB70B4EE4D}" type="presParOf" srcId="{0C620061-F93C-449A-AF52-95C91618A6B2}" destId="{0F3AC9A5-9BE8-44AE-B775-DF62A2B3CD52}" srcOrd="1" destOrd="0" presId="urn:microsoft.com/office/officeart/2005/8/layout/hierarchy4"/>
    <dgm:cxn modelId="{BCFA3876-A1AF-4E3B-9283-96CC8FC35E57}" type="presParOf" srcId="{0C620061-F93C-449A-AF52-95C91618A6B2}" destId="{840584C9-6CDF-4397-99F5-09642B255107}" srcOrd="2" destOrd="0" presId="urn:microsoft.com/office/officeart/2005/8/layout/hierarchy4"/>
    <dgm:cxn modelId="{909134AD-83C8-4BCC-981C-062B464829C8}" type="presParOf" srcId="{840584C9-6CDF-4397-99F5-09642B255107}" destId="{E4EF6F65-8F06-40CE-A873-385B23040790}" srcOrd="0" destOrd="0" presId="urn:microsoft.com/office/officeart/2005/8/layout/hierarchy4"/>
    <dgm:cxn modelId="{7497C719-495F-468E-A9DF-9D4E9AA950FF}" type="presParOf" srcId="{E4EF6F65-8F06-40CE-A873-385B23040790}" destId="{339CB464-2F72-4C1F-AC6C-F715B40FAACB}" srcOrd="0" destOrd="0" presId="urn:microsoft.com/office/officeart/2005/8/layout/hierarchy4"/>
    <dgm:cxn modelId="{D2F96622-15FD-49B0-802D-3A082F822EE6}" type="presParOf" srcId="{E4EF6F65-8F06-40CE-A873-385B23040790}" destId="{F2ADEE84-8131-4867-BC79-ED18E1FEF80E}" srcOrd="1" destOrd="0" presId="urn:microsoft.com/office/officeart/2005/8/layout/hierarchy4"/>
    <dgm:cxn modelId="{FB3FB2F9-546C-4F80-BB70-239F67A2CC55}" type="presParOf" srcId="{E4EF6F65-8F06-40CE-A873-385B23040790}" destId="{311DE14C-42FF-4F04-8279-EB9EE218C529}" srcOrd="2" destOrd="0" presId="urn:microsoft.com/office/officeart/2005/8/layout/hierarchy4"/>
    <dgm:cxn modelId="{92552770-7EDE-4E8A-AA78-B47103E9BBAE}" type="presParOf" srcId="{311DE14C-42FF-4F04-8279-EB9EE218C529}" destId="{E0D16401-51A1-4610-8A67-79C1319CDA70}" srcOrd="0" destOrd="0" presId="urn:microsoft.com/office/officeart/2005/8/layout/hierarchy4"/>
    <dgm:cxn modelId="{09F1C0A2-5A7A-4C41-AC2C-AA5BB1B2844E}" type="presParOf" srcId="{E0D16401-51A1-4610-8A67-79C1319CDA70}" destId="{E76A0310-3FBB-49CE-875B-8AD8D638F816}" srcOrd="0" destOrd="0" presId="urn:microsoft.com/office/officeart/2005/8/layout/hierarchy4"/>
    <dgm:cxn modelId="{A717863C-13E7-4B2B-AD38-DD6DC3927B85}" type="presParOf" srcId="{E0D16401-51A1-4610-8A67-79C1319CDA70}" destId="{DD62D6DA-4F85-4A4C-9D28-438A3BFACE1F}" srcOrd="1" destOrd="0" presId="urn:microsoft.com/office/officeart/2005/8/layout/hierarchy4"/>
    <dgm:cxn modelId="{A6928C17-E93D-4499-AC13-1FFE7E0D0816}" type="presParOf" srcId="{7B2C21DD-A842-4B73-9BC3-BFBA7254A5B6}" destId="{E198C176-83F4-4698-8D81-1E3B15A44ADD}" srcOrd="3" destOrd="0" presId="urn:microsoft.com/office/officeart/2005/8/layout/hierarchy4"/>
    <dgm:cxn modelId="{C53F3BB5-74DF-4834-8A2A-A0970780EF72}" type="presParOf" srcId="{7B2C21DD-A842-4B73-9BC3-BFBA7254A5B6}" destId="{6ACCBB58-774B-4313-AEE0-E7C946AEFA28}" srcOrd="4" destOrd="0" presId="urn:microsoft.com/office/officeart/2005/8/layout/hierarchy4"/>
    <dgm:cxn modelId="{0A03409A-0B25-41F4-8616-FF66E85483D7}" type="presParOf" srcId="{6ACCBB58-774B-4313-AEE0-E7C946AEFA28}" destId="{E4EEB15E-6E26-4264-83A5-8E779B4F8281}" srcOrd="0" destOrd="0" presId="urn:microsoft.com/office/officeart/2005/8/layout/hierarchy4"/>
    <dgm:cxn modelId="{95832267-AE14-46B5-977B-895D8BD7BF9F}" type="presParOf" srcId="{6ACCBB58-774B-4313-AEE0-E7C946AEFA28}" destId="{4F38778C-1DF3-4ACE-8122-8F597527DCA0}" srcOrd="1" destOrd="0" presId="urn:microsoft.com/office/officeart/2005/8/layout/hierarchy4"/>
    <dgm:cxn modelId="{D4CF71DB-4D99-41E7-B037-466322600195}" type="presParOf" srcId="{6ACCBB58-774B-4313-AEE0-E7C946AEFA28}" destId="{AD0114C3-FFB8-4C9C-8F02-AB40D7FC5B7D}" srcOrd="2" destOrd="0" presId="urn:microsoft.com/office/officeart/2005/8/layout/hierarchy4"/>
    <dgm:cxn modelId="{2A6032D3-9247-4876-92D5-2B9A7A605874}" type="presParOf" srcId="{AD0114C3-FFB8-4C9C-8F02-AB40D7FC5B7D}" destId="{3688BBA3-3EA1-4CAB-90BC-EA5F5F90A514}" srcOrd="0" destOrd="0" presId="urn:microsoft.com/office/officeart/2005/8/layout/hierarchy4"/>
    <dgm:cxn modelId="{491B6BCA-2850-41D4-95C3-98F9E1B8EFA7}" type="presParOf" srcId="{3688BBA3-3EA1-4CAB-90BC-EA5F5F90A514}" destId="{22DB4DE8-96E2-4A06-BA3F-B370142AFFB8}" srcOrd="0" destOrd="0" presId="urn:microsoft.com/office/officeart/2005/8/layout/hierarchy4"/>
    <dgm:cxn modelId="{E58BA689-BD0B-4531-AC3D-54B4072D8CAE}" type="presParOf" srcId="{3688BBA3-3EA1-4CAB-90BC-EA5F5F90A514}" destId="{171EC1F2-F827-4A77-B002-F036C7464091}" srcOrd="1" destOrd="0" presId="urn:microsoft.com/office/officeart/2005/8/layout/hierarchy4"/>
    <dgm:cxn modelId="{EBDA29C3-D511-497C-B4CD-7EA021CC24A1}" type="presParOf" srcId="{3688BBA3-3EA1-4CAB-90BC-EA5F5F90A514}" destId="{C9AF0C98-684C-470A-8EA7-1B061D9C5111}" srcOrd="2" destOrd="0" presId="urn:microsoft.com/office/officeart/2005/8/layout/hierarchy4"/>
    <dgm:cxn modelId="{E849C3D2-AF70-464F-9BAF-FF661196BFAA}" type="presParOf" srcId="{C9AF0C98-684C-470A-8EA7-1B061D9C5111}" destId="{6AEFFE4D-30C6-43F1-9ACD-A1A953F3224C}" srcOrd="0" destOrd="0" presId="urn:microsoft.com/office/officeart/2005/8/layout/hierarchy4"/>
    <dgm:cxn modelId="{80955B24-DCB0-4495-BCB4-92D222F285DA}" type="presParOf" srcId="{6AEFFE4D-30C6-43F1-9ACD-A1A953F3224C}" destId="{146C05AF-C35C-43F2-974C-198D4DA278F0}" srcOrd="0" destOrd="0" presId="urn:microsoft.com/office/officeart/2005/8/layout/hierarchy4"/>
    <dgm:cxn modelId="{59184D7B-4F03-496D-8FF5-7B11C05C44C3}" type="presParOf" srcId="{6AEFFE4D-30C6-43F1-9ACD-A1A953F3224C}" destId="{984CA61F-33CF-4211-A749-B3F2553BD71A}" srcOrd="1" destOrd="0" presId="urn:microsoft.com/office/officeart/2005/8/layout/hierarchy4"/>
    <dgm:cxn modelId="{52E7F8C6-A334-4028-9070-0A6BE5C6EE75}" type="presParOf" srcId="{6AEFFE4D-30C6-43F1-9ACD-A1A953F3224C}" destId="{01A1976C-3DD5-4AEC-8CEA-322FF5D076F4}" srcOrd="2" destOrd="0" presId="urn:microsoft.com/office/officeart/2005/8/layout/hierarchy4"/>
    <dgm:cxn modelId="{E4758A53-C9F9-4CE4-AFF4-C68A8AA3FC77}" type="presParOf" srcId="{01A1976C-3DD5-4AEC-8CEA-322FF5D076F4}" destId="{3B25D478-0A91-4468-AC77-863A0DD11BDE}" srcOrd="0" destOrd="0" presId="urn:microsoft.com/office/officeart/2005/8/layout/hierarchy4"/>
    <dgm:cxn modelId="{16F599EE-D557-4F59-85E9-4A876059840C}" type="presParOf" srcId="{3B25D478-0A91-4468-AC77-863A0DD11BDE}" destId="{CBDFBC06-9705-44EB-9E60-6F3FB00C38F5}" srcOrd="0" destOrd="0" presId="urn:microsoft.com/office/officeart/2005/8/layout/hierarchy4"/>
    <dgm:cxn modelId="{2E3BA259-3650-4185-ADBA-67BD59378583}" type="presParOf" srcId="{3B25D478-0A91-4468-AC77-863A0DD11BDE}" destId="{161C83FA-5D2A-43C1-8E0C-37E18028FEA6}" srcOrd="1" destOrd="0" presId="urn:microsoft.com/office/officeart/2005/8/layout/hierarchy4"/>
    <dgm:cxn modelId="{B39014DE-56B9-4B80-B358-1D184A3DE454}" type="presParOf" srcId="{7B2C21DD-A842-4B73-9BC3-BFBA7254A5B6}" destId="{46EB7ACA-7B76-41F0-80A4-92792E470DDD}" srcOrd="5" destOrd="0" presId="urn:microsoft.com/office/officeart/2005/8/layout/hierarchy4"/>
    <dgm:cxn modelId="{8F36C649-0983-419C-B910-1F6270D15537}" type="presParOf" srcId="{7B2C21DD-A842-4B73-9BC3-BFBA7254A5B6}" destId="{0A14A1BF-6194-4E18-8A4E-A4E80B326427}" srcOrd="6" destOrd="0" presId="urn:microsoft.com/office/officeart/2005/8/layout/hierarchy4"/>
    <dgm:cxn modelId="{3B4A465B-84CF-4B8A-BE20-E2D1FA2A5643}" type="presParOf" srcId="{0A14A1BF-6194-4E18-8A4E-A4E80B326427}" destId="{F79B2715-83F4-4B2A-B1D2-25EED7EEC1AE}" srcOrd="0" destOrd="0" presId="urn:microsoft.com/office/officeart/2005/8/layout/hierarchy4"/>
    <dgm:cxn modelId="{1FCF6EB1-DA58-4129-B0B0-A601C8FB9ED5}" type="presParOf" srcId="{0A14A1BF-6194-4E18-8A4E-A4E80B326427}" destId="{A4977F23-1292-4C40-BF2F-7D2EEF53DA43}" srcOrd="1" destOrd="0" presId="urn:microsoft.com/office/officeart/2005/8/layout/hierarchy4"/>
    <dgm:cxn modelId="{ADFC0D2B-E839-4301-BD5C-60186F05C5EB}" type="presParOf" srcId="{0A14A1BF-6194-4E18-8A4E-A4E80B326427}" destId="{A59A338D-F9D7-465A-9404-65855A5AA4E4}" srcOrd="2" destOrd="0" presId="urn:microsoft.com/office/officeart/2005/8/layout/hierarchy4"/>
    <dgm:cxn modelId="{96E53A11-BF83-4C9C-8ABC-8C4490422C91}" type="presParOf" srcId="{A59A338D-F9D7-465A-9404-65855A5AA4E4}" destId="{FE01FAB5-2FF6-4F96-A32C-1A14204A3E7D}" srcOrd="0" destOrd="0" presId="urn:microsoft.com/office/officeart/2005/8/layout/hierarchy4"/>
    <dgm:cxn modelId="{784A3AA5-256F-42C3-9388-06F8BE2956C2}" type="presParOf" srcId="{FE01FAB5-2FF6-4F96-A32C-1A14204A3E7D}" destId="{FC06BE84-3EED-4541-AA99-CE46B5704922}" srcOrd="0" destOrd="0" presId="urn:microsoft.com/office/officeart/2005/8/layout/hierarchy4"/>
    <dgm:cxn modelId="{70A13100-33AD-4768-BA84-A8AC0DAC4EEF}" type="presParOf" srcId="{FE01FAB5-2FF6-4F96-A32C-1A14204A3E7D}" destId="{D5BC83DC-DB2D-496F-8F6C-1F8FF591198F}" srcOrd="1" destOrd="0" presId="urn:microsoft.com/office/officeart/2005/8/layout/hierarchy4"/>
    <dgm:cxn modelId="{B9CBD64F-04B5-4ADC-808B-F47A6D284352}" type="presParOf" srcId="{FE01FAB5-2FF6-4F96-A32C-1A14204A3E7D}" destId="{468E8CDE-6227-4242-B472-6F43E8996050}" srcOrd="2" destOrd="0" presId="urn:microsoft.com/office/officeart/2005/8/layout/hierarchy4"/>
    <dgm:cxn modelId="{B1E3F733-167C-4CC5-B477-8F1523BB59DC}" type="presParOf" srcId="{468E8CDE-6227-4242-B472-6F43E8996050}" destId="{19B03319-0379-4FEB-829B-AAF7CACB8D6E}" srcOrd="0" destOrd="0" presId="urn:microsoft.com/office/officeart/2005/8/layout/hierarchy4"/>
    <dgm:cxn modelId="{95689C58-476A-4336-8F27-9E409450D7CC}" type="presParOf" srcId="{19B03319-0379-4FEB-829B-AAF7CACB8D6E}" destId="{3CA660ED-A4C7-407A-A7DE-7BD747D50994}" srcOrd="0" destOrd="0" presId="urn:microsoft.com/office/officeart/2005/8/layout/hierarchy4"/>
    <dgm:cxn modelId="{DD8F82DF-E437-48F8-B316-3DF3DD8A6EA9}" type="presParOf" srcId="{19B03319-0379-4FEB-829B-AAF7CACB8D6E}" destId="{F9A4F4CC-7072-492F-9C8B-01F2E739A80E}" srcOrd="1" destOrd="0" presId="urn:microsoft.com/office/officeart/2005/8/layout/hierarchy4"/>
    <dgm:cxn modelId="{925CD5B1-47E7-49F9-A3A4-CC309C730640}" type="presParOf" srcId="{19B03319-0379-4FEB-829B-AAF7CACB8D6E}" destId="{32F02D25-6065-43E9-B52B-4388B65074A7}" srcOrd="2" destOrd="0" presId="urn:microsoft.com/office/officeart/2005/8/layout/hierarchy4"/>
    <dgm:cxn modelId="{93D5A202-19A9-4B79-9266-192D95A73BB6}" type="presParOf" srcId="{32F02D25-6065-43E9-B52B-4388B65074A7}" destId="{D13CCA8D-A68F-4DBB-825A-56E32899B379}" srcOrd="0" destOrd="0" presId="urn:microsoft.com/office/officeart/2005/8/layout/hierarchy4"/>
    <dgm:cxn modelId="{0B917CB1-1148-4EE6-933F-D4255A419D75}" type="presParOf" srcId="{D13CCA8D-A68F-4DBB-825A-56E32899B379}" destId="{5B25E33A-ACB1-405C-8C7C-E5899B3B3580}" srcOrd="0" destOrd="0" presId="urn:microsoft.com/office/officeart/2005/8/layout/hierarchy4"/>
    <dgm:cxn modelId="{C7097933-798A-4936-A8F1-238ABF615FF4}" type="presParOf" srcId="{D13CCA8D-A68F-4DBB-825A-56E32899B379}" destId="{AF496781-9C68-41C6-956E-C39985FC27E2}"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8DC01E-7898-4FAF-A961-586BE36484A9}"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fr-FR"/>
        </a:p>
      </dgm:t>
    </dgm:pt>
    <dgm:pt modelId="{6C083C24-32C1-44C7-8200-63DBEDF44D22}">
      <dgm:prSet phldrT="[Texte]" custT="1"/>
      <dgm:spPr>
        <a:solidFill>
          <a:srgbClr val="35738B"/>
        </a:solidFill>
        <a:ln>
          <a:solidFill>
            <a:srgbClr val="35738B"/>
          </a:solidFill>
        </a:ln>
      </dgm:spPr>
      <dgm:t>
        <a:bodyPr/>
        <a:lstStyle/>
        <a:p>
          <a:r>
            <a:rPr lang="fr-FR" sz="1600" dirty="0"/>
            <a:t>Politique </a:t>
          </a:r>
          <a:r>
            <a:rPr lang="fr-FR" sz="1200" dirty="0"/>
            <a:t>de</a:t>
          </a:r>
          <a:r>
            <a:rPr lang="fr-FR" sz="1600" dirty="0"/>
            <a:t> cohésion</a:t>
          </a:r>
        </a:p>
      </dgm:t>
    </dgm:pt>
    <dgm:pt modelId="{A435F48A-96CD-4363-89BA-C82A5E20109D}" type="parTrans" cxnId="{090D945E-8347-4561-B7DD-C3CE24E97659}">
      <dgm:prSet/>
      <dgm:spPr/>
      <dgm:t>
        <a:bodyPr/>
        <a:lstStyle/>
        <a:p>
          <a:endParaRPr lang="fr-FR"/>
        </a:p>
      </dgm:t>
    </dgm:pt>
    <dgm:pt modelId="{690804D2-56E0-4E77-B12F-7ED214F71066}" type="sibTrans" cxnId="{090D945E-8347-4561-B7DD-C3CE24E97659}">
      <dgm:prSet/>
      <dgm:spPr/>
      <dgm:t>
        <a:bodyPr/>
        <a:lstStyle/>
        <a:p>
          <a:endParaRPr lang="fr-FR"/>
        </a:p>
      </dgm:t>
    </dgm:pt>
    <dgm:pt modelId="{5D45DB4D-60B2-486E-A7D4-6B2345FDFD00}">
      <dgm:prSet phldrT="[Texte]" custT="1"/>
      <dgm:spPr>
        <a:solidFill>
          <a:schemeClr val="tx1">
            <a:lumMod val="60000"/>
            <a:lumOff val="40000"/>
          </a:schemeClr>
        </a:solidFill>
        <a:ln>
          <a:solidFill>
            <a:srgbClr val="35738B"/>
          </a:solidFill>
        </a:ln>
      </dgm:spPr>
      <dgm:t>
        <a:bodyPr/>
        <a:lstStyle/>
        <a:p>
          <a:r>
            <a:rPr lang="fr-FR" sz="2000" dirty="0"/>
            <a:t>FEDER</a:t>
          </a:r>
        </a:p>
      </dgm:t>
    </dgm:pt>
    <dgm:pt modelId="{C22B4B24-D9A2-43DD-96B7-3CEBE8B03B48}" type="parTrans" cxnId="{C9153665-D71C-4248-AA06-B66B786EF0CE}">
      <dgm:prSet/>
      <dgm:spPr/>
      <dgm:t>
        <a:bodyPr/>
        <a:lstStyle/>
        <a:p>
          <a:endParaRPr lang="fr-FR"/>
        </a:p>
      </dgm:t>
    </dgm:pt>
    <dgm:pt modelId="{165A8613-9EF7-40EA-9A1E-044E447FDBC8}" type="sibTrans" cxnId="{C9153665-D71C-4248-AA06-B66B786EF0CE}">
      <dgm:prSet/>
      <dgm:spPr/>
      <dgm:t>
        <a:bodyPr/>
        <a:lstStyle/>
        <a:p>
          <a:endParaRPr lang="fr-FR"/>
        </a:p>
      </dgm:t>
    </dgm:pt>
    <dgm:pt modelId="{52EA8C1F-9E14-4C91-866C-22750E000E3D}">
      <dgm:prSet phldrT="[Texte]" custT="1"/>
      <dgm:spPr>
        <a:solidFill>
          <a:srgbClr val="92D050"/>
        </a:solidFill>
        <a:ln>
          <a:solidFill>
            <a:schemeClr val="bg1"/>
          </a:solidFill>
        </a:ln>
      </dgm:spPr>
      <dgm:t>
        <a:bodyPr/>
        <a:lstStyle/>
        <a:p>
          <a:r>
            <a:rPr lang="fr-FR" sz="1400" dirty="0"/>
            <a:t>Politique agricole de développement rural </a:t>
          </a:r>
        </a:p>
      </dgm:t>
    </dgm:pt>
    <dgm:pt modelId="{1698D257-3BB3-45D2-93D2-B2CBA62352AF}" type="parTrans" cxnId="{8A67A8C1-1D1B-4623-BF5E-BB343AE60297}">
      <dgm:prSet/>
      <dgm:spPr/>
      <dgm:t>
        <a:bodyPr/>
        <a:lstStyle/>
        <a:p>
          <a:endParaRPr lang="fr-FR"/>
        </a:p>
      </dgm:t>
    </dgm:pt>
    <dgm:pt modelId="{4EBF6D2D-1050-48DF-A6FF-27414E831E0A}" type="sibTrans" cxnId="{8A67A8C1-1D1B-4623-BF5E-BB343AE60297}">
      <dgm:prSet/>
      <dgm:spPr/>
      <dgm:t>
        <a:bodyPr/>
        <a:lstStyle/>
        <a:p>
          <a:endParaRPr lang="fr-FR"/>
        </a:p>
      </dgm:t>
    </dgm:pt>
    <dgm:pt modelId="{577D3D8E-9675-40B5-A99D-9D0ECF21AA86}">
      <dgm:prSet phldrT="[Texte]" custT="1"/>
      <dgm:spPr>
        <a:solidFill>
          <a:srgbClr val="92D050"/>
        </a:solidFill>
        <a:ln>
          <a:solidFill>
            <a:schemeClr val="bg1"/>
          </a:solidFill>
        </a:ln>
      </dgm:spPr>
      <dgm:t>
        <a:bodyPr/>
        <a:lstStyle/>
        <a:p>
          <a:r>
            <a:rPr lang="fr-FR" sz="2000" dirty="0"/>
            <a:t>FEADER</a:t>
          </a:r>
        </a:p>
      </dgm:t>
    </dgm:pt>
    <dgm:pt modelId="{63DF24C3-7D5B-4612-BBB4-60D1E0F53CDF}" type="parTrans" cxnId="{E819D0FF-6378-49E8-A63D-5CCEEAD57EAE}">
      <dgm:prSet/>
      <dgm:spPr/>
      <dgm:t>
        <a:bodyPr/>
        <a:lstStyle/>
        <a:p>
          <a:endParaRPr lang="fr-FR"/>
        </a:p>
      </dgm:t>
    </dgm:pt>
    <dgm:pt modelId="{4FD7B4A7-2944-45AC-9548-4F46E109744A}" type="sibTrans" cxnId="{E819D0FF-6378-49E8-A63D-5CCEEAD57EAE}">
      <dgm:prSet/>
      <dgm:spPr/>
      <dgm:t>
        <a:bodyPr/>
        <a:lstStyle/>
        <a:p>
          <a:endParaRPr lang="fr-FR"/>
        </a:p>
      </dgm:t>
    </dgm:pt>
    <dgm:pt modelId="{43946333-A65B-4C01-A57E-DC91551F6A37}">
      <dgm:prSet phldrT="[Texte]" custT="1"/>
      <dgm:spPr>
        <a:solidFill>
          <a:srgbClr val="35738B"/>
        </a:solidFill>
        <a:ln>
          <a:solidFill>
            <a:srgbClr val="35738B"/>
          </a:solidFill>
        </a:ln>
      </dgm:spPr>
      <dgm:t>
        <a:bodyPr/>
        <a:lstStyle/>
        <a:p>
          <a:r>
            <a:rPr lang="fr-FR" sz="1600" dirty="0"/>
            <a:t>Politique commune de la pêche</a:t>
          </a:r>
        </a:p>
      </dgm:t>
    </dgm:pt>
    <dgm:pt modelId="{D9B8DE12-48F2-4A80-9C4D-62ED17AAE763}" type="parTrans" cxnId="{24757D58-EFFD-407C-8AB7-617FE22978C9}">
      <dgm:prSet/>
      <dgm:spPr/>
      <dgm:t>
        <a:bodyPr/>
        <a:lstStyle/>
        <a:p>
          <a:endParaRPr lang="fr-FR"/>
        </a:p>
      </dgm:t>
    </dgm:pt>
    <dgm:pt modelId="{CED6F032-88AD-444F-BF30-EBE792589710}" type="sibTrans" cxnId="{24757D58-EFFD-407C-8AB7-617FE22978C9}">
      <dgm:prSet/>
      <dgm:spPr/>
      <dgm:t>
        <a:bodyPr/>
        <a:lstStyle/>
        <a:p>
          <a:endParaRPr lang="fr-FR"/>
        </a:p>
      </dgm:t>
    </dgm:pt>
    <dgm:pt modelId="{85261525-BBA6-4DD5-80EE-A51A5007C296}">
      <dgm:prSet phldrT="[Texte]" custT="1"/>
      <dgm:spPr>
        <a:solidFill>
          <a:schemeClr val="tx1">
            <a:lumMod val="60000"/>
            <a:lumOff val="40000"/>
          </a:schemeClr>
        </a:solidFill>
        <a:ln>
          <a:solidFill>
            <a:srgbClr val="35738B"/>
          </a:solidFill>
        </a:ln>
      </dgm:spPr>
      <dgm:t>
        <a:bodyPr/>
        <a:lstStyle/>
        <a:p>
          <a:r>
            <a:rPr lang="fr-FR" sz="2000" dirty="0"/>
            <a:t>FEAMPA</a:t>
          </a:r>
        </a:p>
      </dgm:t>
    </dgm:pt>
    <dgm:pt modelId="{56F5BB29-9495-4E55-8CC9-51D05310BAAC}" type="parTrans" cxnId="{F5370D51-F11F-440E-BBB0-9AC99F4B5138}">
      <dgm:prSet/>
      <dgm:spPr/>
      <dgm:t>
        <a:bodyPr/>
        <a:lstStyle/>
        <a:p>
          <a:endParaRPr lang="fr-FR"/>
        </a:p>
      </dgm:t>
    </dgm:pt>
    <dgm:pt modelId="{6DBBCCD9-7C30-4C6E-8E4A-A91629E08C27}" type="sibTrans" cxnId="{F5370D51-F11F-440E-BBB0-9AC99F4B5138}">
      <dgm:prSet/>
      <dgm:spPr/>
      <dgm:t>
        <a:bodyPr/>
        <a:lstStyle/>
        <a:p>
          <a:endParaRPr lang="fr-FR"/>
        </a:p>
      </dgm:t>
    </dgm:pt>
    <dgm:pt modelId="{730B8AD1-1185-4748-B4A7-4E9484BB5655}">
      <dgm:prSet custT="1"/>
      <dgm:spPr>
        <a:solidFill>
          <a:schemeClr val="tx1">
            <a:lumMod val="60000"/>
            <a:lumOff val="40000"/>
          </a:schemeClr>
        </a:solidFill>
        <a:ln>
          <a:solidFill>
            <a:srgbClr val="35738B"/>
          </a:solidFill>
        </a:ln>
      </dgm:spPr>
      <dgm:t>
        <a:bodyPr/>
        <a:lstStyle/>
        <a:p>
          <a:r>
            <a:rPr lang="fr-FR" sz="2000" dirty="0"/>
            <a:t>FSE +</a:t>
          </a:r>
        </a:p>
      </dgm:t>
    </dgm:pt>
    <dgm:pt modelId="{A6C41893-55E3-4260-B603-0CCE0C1BFA6D}" type="parTrans" cxnId="{3DFFA0C4-D119-4DF2-B26C-1419DF9459A6}">
      <dgm:prSet/>
      <dgm:spPr/>
      <dgm:t>
        <a:bodyPr/>
        <a:lstStyle/>
        <a:p>
          <a:endParaRPr lang="fr-FR"/>
        </a:p>
      </dgm:t>
    </dgm:pt>
    <dgm:pt modelId="{47E813B9-2A3C-48EC-9C6A-39DF69D38870}" type="sibTrans" cxnId="{3DFFA0C4-D119-4DF2-B26C-1419DF9459A6}">
      <dgm:prSet/>
      <dgm:spPr/>
      <dgm:t>
        <a:bodyPr/>
        <a:lstStyle/>
        <a:p>
          <a:endParaRPr lang="fr-FR"/>
        </a:p>
      </dgm:t>
    </dgm:pt>
    <dgm:pt modelId="{5E9E057A-1150-4E4F-AC29-780B6AC1CFC2}">
      <dgm:prSet custT="1"/>
      <dgm:spPr>
        <a:solidFill>
          <a:schemeClr val="tx1">
            <a:lumMod val="60000"/>
            <a:lumOff val="40000"/>
          </a:schemeClr>
        </a:solidFill>
      </dgm:spPr>
      <dgm:t>
        <a:bodyPr/>
        <a:lstStyle/>
        <a:p>
          <a:r>
            <a:rPr lang="fr-FR" sz="1200" dirty="0"/>
            <a:t>Autorités de gestion régionales : Conseils régionaux, CTU, Préfectures</a:t>
          </a:r>
        </a:p>
      </dgm:t>
    </dgm:pt>
    <dgm:pt modelId="{D510C826-1935-4AD5-903A-9FDE251BA613}" type="parTrans" cxnId="{F0831CC3-C2D4-4F44-98BD-D6E7C6B451AE}">
      <dgm:prSet/>
      <dgm:spPr/>
      <dgm:t>
        <a:bodyPr/>
        <a:lstStyle/>
        <a:p>
          <a:endParaRPr lang="fr-FR"/>
        </a:p>
      </dgm:t>
    </dgm:pt>
    <dgm:pt modelId="{BB13C4E4-9576-4F67-AC7A-B410043EE529}" type="sibTrans" cxnId="{F0831CC3-C2D4-4F44-98BD-D6E7C6B451AE}">
      <dgm:prSet/>
      <dgm:spPr/>
      <dgm:t>
        <a:bodyPr/>
        <a:lstStyle/>
        <a:p>
          <a:endParaRPr lang="fr-FR"/>
        </a:p>
      </dgm:t>
    </dgm:pt>
    <dgm:pt modelId="{587A2462-3EFA-4BCD-B984-DCAEC8259FC0}">
      <dgm:prSet custT="1"/>
      <dgm:spPr>
        <a:solidFill>
          <a:schemeClr val="tx1">
            <a:lumMod val="60000"/>
            <a:lumOff val="40000"/>
          </a:schemeClr>
        </a:solidFill>
      </dgm:spPr>
      <dgm:t>
        <a:bodyPr/>
        <a:lstStyle/>
        <a:p>
          <a:r>
            <a:rPr lang="fr-FR" sz="1200" dirty="0"/>
            <a:t>AG régionales et Etat</a:t>
          </a:r>
        </a:p>
      </dgm:t>
    </dgm:pt>
    <dgm:pt modelId="{E2048C35-0139-4DED-94C4-A656B98B3EF5}" type="parTrans" cxnId="{AFC8DF4F-E7A1-41B1-8956-B24AB947734E}">
      <dgm:prSet/>
      <dgm:spPr/>
      <dgm:t>
        <a:bodyPr/>
        <a:lstStyle/>
        <a:p>
          <a:endParaRPr lang="fr-FR"/>
        </a:p>
      </dgm:t>
    </dgm:pt>
    <dgm:pt modelId="{C46A65CB-A02C-4C2F-AC56-29DC0127FD6E}" type="sibTrans" cxnId="{AFC8DF4F-E7A1-41B1-8956-B24AB947734E}">
      <dgm:prSet/>
      <dgm:spPr/>
      <dgm:t>
        <a:bodyPr/>
        <a:lstStyle/>
        <a:p>
          <a:endParaRPr lang="fr-FR"/>
        </a:p>
      </dgm:t>
    </dgm:pt>
    <dgm:pt modelId="{9CAA25EF-BC6F-4CDA-8B1E-E94D13F6BC3C}">
      <dgm:prSet custT="1"/>
      <dgm:spPr>
        <a:solidFill>
          <a:schemeClr val="tx1">
            <a:lumMod val="60000"/>
            <a:lumOff val="40000"/>
          </a:schemeClr>
        </a:solidFill>
      </dgm:spPr>
      <dgm:t>
        <a:bodyPr/>
        <a:lstStyle/>
        <a:p>
          <a:r>
            <a:rPr lang="fr-FR" sz="1200" dirty="0"/>
            <a:t>Etat et délégations aux AG régionales</a:t>
          </a:r>
        </a:p>
      </dgm:t>
    </dgm:pt>
    <dgm:pt modelId="{2B0B8E50-2F7D-4BCD-894B-2D86F787DEBF}" type="parTrans" cxnId="{834E05A4-619D-4497-BDE2-7DD7E4845637}">
      <dgm:prSet/>
      <dgm:spPr/>
      <dgm:t>
        <a:bodyPr/>
        <a:lstStyle/>
        <a:p>
          <a:endParaRPr lang="fr-FR"/>
        </a:p>
      </dgm:t>
    </dgm:pt>
    <dgm:pt modelId="{E7EB67F2-8F51-4721-854B-FAE57131E05B}" type="sibTrans" cxnId="{834E05A4-619D-4497-BDE2-7DD7E4845637}">
      <dgm:prSet/>
      <dgm:spPr/>
      <dgm:t>
        <a:bodyPr/>
        <a:lstStyle/>
        <a:p>
          <a:endParaRPr lang="fr-FR"/>
        </a:p>
      </dgm:t>
    </dgm:pt>
    <dgm:pt modelId="{2DE53AB4-E02E-4187-ADE6-5F4CEE048273}">
      <dgm:prSet custT="1"/>
      <dgm:spPr>
        <a:solidFill>
          <a:srgbClr val="92D050"/>
        </a:solidFill>
      </dgm:spPr>
      <dgm:t>
        <a:bodyPr/>
        <a:lstStyle/>
        <a:p>
          <a:r>
            <a:rPr lang="fr-FR" sz="1200" dirty="0"/>
            <a:t>Etat et délégations aux AG régionales</a:t>
          </a:r>
        </a:p>
      </dgm:t>
    </dgm:pt>
    <dgm:pt modelId="{22B74AC2-FC2C-49B7-913A-899E96925FBB}" type="parTrans" cxnId="{80C0822F-50FE-48CE-A871-03AF5A569A0A}">
      <dgm:prSet/>
      <dgm:spPr/>
      <dgm:t>
        <a:bodyPr/>
        <a:lstStyle/>
        <a:p>
          <a:endParaRPr lang="fr-FR"/>
        </a:p>
      </dgm:t>
    </dgm:pt>
    <dgm:pt modelId="{C6D8F6F8-208F-4E32-99D5-923996F42942}" type="sibTrans" cxnId="{80C0822F-50FE-48CE-A871-03AF5A569A0A}">
      <dgm:prSet/>
      <dgm:spPr/>
      <dgm:t>
        <a:bodyPr/>
        <a:lstStyle/>
        <a:p>
          <a:endParaRPr lang="fr-FR"/>
        </a:p>
      </dgm:t>
    </dgm:pt>
    <dgm:pt modelId="{6BAC1697-EE5D-418D-A3C7-AA66ECA0E791}">
      <dgm:prSet custT="1"/>
      <dgm:spPr>
        <a:solidFill>
          <a:srgbClr val="92D050"/>
        </a:solidFill>
      </dgm:spPr>
      <dgm:t>
        <a:bodyPr/>
        <a:lstStyle/>
        <a:p>
          <a:r>
            <a:rPr lang="fr-FR" sz="1600" dirty="0"/>
            <a:t>Plan de relance européen</a:t>
          </a:r>
        </a:p>
      </dgm:t>
    </dgm:pt>
    <dgm:pt modelId="{53A0297F-F849-47BF-A8B1-F0CCA003CFC9}" type="parTrans" cxnId="{5619D792-8448-4F80-B814-507629854EAC}">
      <dgm:prSet/>
      <dgm:spPr/>
      <dgm:t>
        <a:bodyPr/>
        <a:lstStyle/>
        <a:p>
          <a:endParaRPr lang="fr-FR"/>
        </a:p>
      </dgm:t>
    </dgm:pt>
    <dgm:pt modelId="{4F29A02D-9D18-478F-921E-02D1750A892E}" type="sibTrans" cxnId="{5619D792-8448-4F80-B814-507629854EAC}">
      <dgm:prSet/>
      <dgm:spPr/>
      <dgm:t>
        <a:bodyPr/>
        <a:lstStyle/>
        <a:p>
          <a:endParaRPr lang="fr-FR"/>
        </a:p>
      </dgm:t>
    </dgm:pt>
    <dgm:pt modelId="{AC24D4B5-0A55-4EE2-AC33-743FB288B458}">
      <dgm:prSet custT="1"/>
      <dgm:spPr>
        <a:solidFill>
          <a:srgbClr val="92D050"/>
        </a:solidFill>
        <a:ln>
          <a:solidFill>
            <a:schemeClr val="bg1"/>
          </a:solidFill>
        </a:ln>
      </dgm:spPr>
      <dgm:t>
        <a:bodyPr/>
        <a:lstStyle/>
        <a:p>
          <a:r>
            <a:rPr lang="fr-FR" sz="2000" dirty="0"/>
            <a:t>FRR</a:t>
          </a:r>
        </a:p>
      </dgm:t>
    </dgm:pt>
    <dgm:pt modelId="{700D7389-CAA0-42BE-A6D9-FD914664BE02}" type="parTrans" cxnId="{E672D728-9711-4C6C-82E7-3FF29BD14608}">
      <dgm:prSet/>
      <dgm:spPr/>
      <dgm:t>
        <a:bodyPr/>
        <a:lstStyle/>
        <a:p>
          <a:endParaRPr lang="fr-FR"/>
        </a:p>
      </dgm:t>
    </dgm:pt>
    <dgm:pt modelId="{0C23C02F-6A99-453F-9F6B-1AA91A65C2EC}" type="sibTrans" cxnId="{E672D728-9711-4C6C-82E7-3FF29BD14608}">
      <dgm:prSet/>
      <dgm:spPr/>
      <dgm:t>
        <a:bodyPr/>
        <a:lstStyle/>
        <a:p>
          <a:endParaRPr lang="fr-FR"/>
        </a:p>
      </dgm:t>
    </dgm:pt>
    <dgm:pt modelId="{DB596543-95D7-44D4-B341-0945FE68C4E8}">
      <dgm:prSet custT="1"/>
      <dgm:spPr>
        <a:solidFill>
          <a:srgbClr val="92D050"/>
        </a:solidFill>
      </dgm:spPr>
      <dgm:t>
        <a:bodyPr/>
        <a:lstStyle/>
        <a:p>
          <a:r>
            <a:rPr lang="fr-FR" sz="1200" dirty="0"/>
            <a:t>Divers (Etat, opérateurs, services déconcentrés, Régions)</a:t>
          </a:r>
        </a:p>
      </dgm:t>
    </dgm:pt>
    <dgm:pt modelId="{074109FC-5559-45E6-86C9-6F71BE0B3792}" type="parTrans" cxnId="{9DA3992B-F6FD-46AA-B846-653F521DD774}">
      <dgm:prSet/>
      <dgm:spPr/>
      <dgm:t>
        <a:bodyPr/>
        <a:lstStyle/>
        <a:p>
          <a:endParaRPr lang="fr-FR"/>
        </a:p>
      </dgm:t>
    </dgm:pt>
    <dgm:pt modelId="{9A21C17B-032D-48C8-ABD0-12E4A061FEC2}" type="sibTrans" cxnId="{9DA3992B-F6FD-46AA-B846-653F521DD774}">
      <dgm:prSet/>
      <dgm:spPr/>
      <dgm:t>
        <a:bodyPr/>
        <a:lstStyle/>
        <a:p>
          <a:endParaRPr lang="fr-FR"/>
        </a:p>
      </dgm:t>
    </dgm:pt>
    <dgm:pt modelId="{E5D02E14-7A88-435D-9786-38B872726434}">
      <dgm:prSet custT="1"/>
      <dgm:spPr>
        <a:solidFill>
          <a:schemeClr val="tx1">
            <a:lumMod val="60000"/>
            <a:lumOff val="40000"/>
          </a:schemeClr>
        </a:solidFill>
        <a:ln>
          <a:solidFill>
            <a:srgbClr val="35738B"/>
          </a:solidFill>
        </a:ln>
      </dgm:spPr>
      <dgm:t>
        <a:bodyPr/>
        <a:lstStyle/>
        <a:p>
          <a:r>
            <a:rPr lang="fr-FR" sz="2000"/>
            <a:t>FTJ</a:t>
          </a:r>
          <a:endParaRPr lang="fr-FR" sz="2000" dirty="0"/>
        </a:p>
      </dgm:t>
    </dgm:pt>
    <dgm:pt modelId="{38903F96-CCEE-4D3A-9D36-7C47CCFD99FE}" type="parTrans" cxnId="{7E56C8BA-5803-4C2A-BF8E-38D7FB7E6B20}">
      <dgm:prSet/>
      <dgm:spPr/>
      <dgm:t>
        <a:bodyPr/>
        <a:lstStyle/>
        <a:p>
          <a:endParaRPr lang="fr-FR"/>
        </a:p>
      </dgm:t>
    </dgm:pt>
    <dgm:pt modelId="{D15E8A54-1D12-46B8-B2BD-87E02CBEB7BF}" type="sibTrans" cxnId="{7E56C8BA-5803-4C2A-BF8E-38D7FB7E6B20}">
      <dgm:prSet/>
      <dgm:spPr/>
      <dgm:t>
        <a:bodyPr/>
        <a:lstStyle/>
        <a:p>
          <a:endParaRPr lang="fr-FR"/>
        </a:p>
      </dgm:t>
    </dgm:pt>
    <dgm:pt modelId="{952AEA8F-07EF-489D-96DF-EBE38BF9CAB7}">
      <dgm:prSet custT="1"/>
      <dgm:spPr>
        <a:solidFill>
          <a:schemeClr val="tx1">
            <a:lumMod val="60000"/>
            <a:lumOff val="40000"/>
          </a:schemeClr>
        </a:solidFill>
      </dgm:spPr>
      <dgm:t>
        <a:bodyPr/>
        <a:lstStyle/>
        <a:p>
          <a:r>
            <a:rPr lang="fr-FR" sz="1200"/>
            <a:t>AG régionales et Etat</a:t>
          </a:r>
          <a:endParaRPr lang="fr-FR" sz="1200" dirty="0"/>
        </a:p>
      </dgm:t>
    </dgm:pt>
    <dgm:pt modelId="{B84558EB-49DD-4367-8D46-6ED9CB9F4004}" type="parTrans" cxnId="{FA803963-77A1-4F81-8733-BBF36DCD6314}">
      <dgm:prSet/>
      <dgm:spPr/>
      <dgm:t>
        <a:bodyPr/>
        <a:lstStyle/>
        <a:p>
          <a:endParaRPr lang="fr-FR"/>
        </a:p>
      </dgm:t>
    </dgm:pt>
    <dgm:pt modelId="{21E14382-FA55-444C-B4EC-2DC8A1D0B3C9}" type="sibTrans" cxnId="{FA803963-77A1-4F81-8733-BBF36DCD6314}">
      <dgm:prSet/>
      <dgm:spPr/>
      <dgm:t>
        <a:bodyPr/>
        <a:lstStyle/>
        <a:p>
          <a:endParaRPr lang="fr-FR"/>
        </a:p>
      </dgm:t>
    </dgm:pt>
    <dgm:pt modelId="{7B2C21DD-A842-4B73-9BC3-BFBA7254A5B6}" type="pres">
      <dgm:prSet presAssocID="{6D8DC01E-7898-4FAF-A961-586BE36484A9}" presName="Name0" presStyleCnt="0">
        <dgm:presLayoutVars>
          <dgm:chPref val="1"/>
          <dgm:dir/>
          <dgm:animOne val="branch"/>
          <dgm:animLvl val="lvl"/>
          <dgm:resizeHandles/>
        </dgm:presLayoutVars>
      </dgm:prSet>
      <dgm:spPr/>
    </dgm:pt>
    <dgm:pt modelId="{270FAE19-FEC2-4872-9870-8329D6822497}" type="pres">
      <dgm:prSet presAssocID="{6C083C24-32C1-44C7-8200-63DBEDF44D22}" presName="vertOne" presStyleCnt="0"/>
      <dgm:spPr/>
    </dgm:pt>
    <dgm:pt modelId="{7F530BFE-90C2-4FDF-A42C-4C89CC231718}" type="pres">
      <dgm:prSet presAssocID="{6C083C24-32C1-44C7-8200-63DBEDF44D22}" presName="txOne" presStyleLbl="node0" presStyleIdx="0" presStyleCnt="4" custLinFactNeighborX="-183" custLinFactNeighborY="-1356">
        <dgm:presLayoutVars>
          <dgm:chPref val="3"/>
        </dgm:presLayoutVars>
      </dgm:prSet>
      <dgm:spPr/>
    </dgm:pt>
    <dgm:pt modelId="{E9B688F1-2E18-4B97-8762-8A8E12041075}" type="pres">
      <dgm:prSet presAssocID="{6C083C24-32C1-44C7-8200-63DBEDF44D22}" presName="parTransOne" presStyleCnt="0"/>
      <dgm:spPr/>
    </dgm:pt>
    <dgm:pt modelId="{CD4F780E-64C5-4BA4-BEB5-9A150F171678}" type="pres">
      <dgm:prSet presAssocID="{6C083C24-32C1-44C7-8200-63DBEDF44D22}" presName="horzOne" presStyleCnt="0"/>
      <dgm:spPr/>
    </dgm:pt>
    <dgm:pt modelId="{4229D587-ECF2-4189-A05A-747A1E8762BD}" type="pres">
      <dgm:prSet presAssocID="{5D45DB4D-60B2-486E-A7D4-6B2345FDFD00}" presName="vertTwo" presStyleCnt="0"/>
      <dgm:spPr/>
    </dgm:pt>
    <dgm:pt modelId="{66AD49A8-8833-4885-BD0B-6A41DF02E916}" type="pres">
      <dgm:prSet presAssocID="{5D45DB4D-60B2-486E-A7D4-6B2345FDFD00}" presName="txTwo" presStyleLbl="node2" presStyleIdx="0" presStyleCnt="6">
        <dgm:presLayoutVars>
          <dgm:chPref val="3"/>
        </dgm:presLayoutVars>
      </dgm:prSet>
      <dgm:spPr/>
    </dgm:pt>
    <dgm:pt modelId="{9BA0106B-5D5F-4F39-A706-C87B3BFF2981}" type="pres">
      <dgm:prSet presAssocID="{5D45DB4D-60B2-486E-A7D4-6B2345FDFD00}" presName="parTransTwo" presStyleCnt="0"/>
      <dgm:spPr/>
    </dgm:pt>
    <dgm:pt modelId="{9CB41B4A-7609-4C21-819A-7F05E2E42FF9}" type="pres">
      <dgm:prSet presAssocID="{5D45DB4D-60B2-486E-A7D4-6B2345FDFD00}" presName="horzTwo" presStyleCnt="0"/>
      <dgm:spPr/>
    </dgm:pt>
    <dgm:pt modelId="{00F56DAA-E7A4-4DAF-9B8D-6AF1DADCB034}" type="pres">
      <dgm:prSet presAssocID="{5E9E057A-1150-4E4F-AC29-780B6AC1CFC2}" presName="vertThree" presStyleCnt="0"/>
      <dgm:spPr/>
    </dgm:pt>
    <dgm:pt modelId="{D6A76C3A-1F8E-4C33-B05E-B15F4C4922C7}" type="pres">
      <dgm:prSet presAssocID="{5E9E057A-1150-4E4F-AC29-780B6AC1CFC2}" presName="txThree" presStyleLbl="node3" presStyleIdx="0" presStyleCnt="6">
        <dgm:presLayoutVars>
          <dgm:chPref val="3"/>
        </dgm:presLayoutVars>
      </dgm:prSet>
      <dgm:spPr/>
    </dgm:pt>
    <dgm:pt modelId="{8E92CD11-AF0F-4AB9-B04F-9AD4AF6AA974}" type="pres">
      <dgm:prSet presAssocID="{5E9E057A-1150-4E4F-AC29-780B6AC1CFC2}" presName="horzThree" presStyleCnt="0"/>
      <dgm:spPr/>
    </dgm:pt>
    <dgm:pt modelId="{35CE5411-01F3-481C-B92B-079D8887813B}" type="pres">
      <dgm:prSet presAssocID="{165A8613-9EF7-40EA-9A1E-044E447FDBC8}" presName="sibSpaceTwo" presStyleCnt="0"/>
      <dgm:spPr/>
    </dgm:pt>
    <dgm:pt modelId="{7BD845BA-9E47-4E5B-A2EC-D1B4FE612ED6}" type="pres">
      <dgm:prSet presAssocID="{730B8AD1-1185-4748-B4A7-4E9484BB5655}" presName="vertTwo" presStyleCnt="0"/>
      <dgm:spPr/>
    </dgm:pt>
    <dgm:pt modelId="{C3134B9F-2D03-4E57-AA52-24F83DDAC37B}" type="pres">
      <dgm:prSet presAssocID="{730B8AD1-1185-4748-B4A7-4E9484BB5655}" presName="txTwo" presStyleLbl="node2" presStyleIdx="1" presStyleCnt="6">
        <dgm:presLayoutVars>
          <dgm:chPref val="3"/>
        </dgm:presLayoutVars>
      </dgm:prSet>
      <dgm:spPr/>
    </dgm:pt>
    <dgm:pt modelId="{075CE253-BB56-40E4-AD89-895570CE7A72}" type="pres">
      <dgm:prSet presAssocID="{730B8AD1-1185-4748-B4A7-4E9484BB5655}" presName="parTransTwo" presStyleCnt="0"/>
      <dgm:spPr/>
    </dgm:pt>
    <dgm:pt modelId="{27109CCD-E6F7-44FC-A04F-687D7CA6A1BC}" type="pres">
      <dgm:prSet presAssocID="{730B8AD1-1185-4748-B4A7-4E9484BB5655}" presName="horzTwo" presStyleCnt="0"/>
      <dgm:spPr/>
    </dgm:pt>
    <dgm:pt modelId="{5E8DA055-51CE-484F-90A0-2978FA767F9B}" type="pres">
      <dgm:prSet presAssocID="{952AEA8F-07EF-489D-96DF-EBE38BF9CAB7}" presName="vertThree" presStyleCnt="0"/>
      <dgm:spPr/>
    </dgm:pt>
    <dgm:pt modelId="{DDF89A07-DE6A-46DE-93E2-47AFFD2249EA}" type="pres">
      <dgm:prSet presAssocID="{952AEA8F-07EF-489D-96DF-EBE38BF9CAB7}" presName="txThree" presStyleLbl="node3" presStyleIdx="1" presStyleCnt="6">
        <dgm:presLayoutVars>
          <dgm:chPref val="3"/>
        </dgm:presLayoutVars>
      </dgm:prSet>
      <dgm:spPr/>
    </dgm:pt>
    <dgm:pt modelId="{A8B3806E-C17B-4F5F-9E86-9C87CA80BDE7}" type="pres">
      <dgm:prSet presAssocID="{952AEA8F-07EF-489D-96DF-EBE38BF9CAB7}" presName="horzThree" presStyleCnt="0"/>
      <dgm:spPr/>
    </dgm:pt>
    <dgm:pt modelId="{F0F7AC8F-C17B-46B9-95FC-F2535E318CC0}" type="pres">
      <dgm:prSet presAssocID="{47E813B9-2A3C-48EC-9C6A-39DF69D38870}" presName="sibSpaceTwo" presStyleCnt="0"/>
      <dgm:spPr/>
    </dgm:pt>
    <dgm:pt modelId="{2B28E1BC-F102-421B-8852-E2314FC365CA}" type="pres">
      <dgm:prSet presAssocID="{E5D02E14-7A88-435D-9786-38B872726434}" presName="vertTwo" presStyleCnt="0"/>
      <dgm:spPr/>
    </dgm:pt>
    <dgm:pt modelId="{95AB8FC6-CC3D-4C33-83A3-A5ECA7DE4B45}" type="pres">
      <dgm:prSet presAssocID="{E5D02E14-7A88-435D-9786-38B872726434}" presName="txTwo" presStyleLbl="node2" presStyleIdx="2" presStyleCnt="6">
        <dgm:presLayoutVars>
          <dgm:chPref val="3"/>
        </dgm:presLayoutVars>
      </dgm:prSet>
      <dgm:spPr/>
    </dgm:pt>
    <dgm:pt modelId="{4CE374C7-828E-4276-AC8F-A37D3CCE81F4}" type="pres">
      <dgm:prSet presAssocID="{E5D02E14-7A88-435D-9786-38B872726434}" presName="parTransTwo" presStyleCnt="0"/>
      <dgm:spPr/>
    </dgm:pt>
    <dgm:pt modelId="{35C564FE-8B4F-4099-BA23-69FDE2C7A795}" type="pres">
      <dgm:prSet presAssocID="{E5D02E14-7A88-435D-9786-38B872726434}" presName="horzTwo" presStyleCnt="0"/>
      <dgm:spPr/>
    </dgm:pt>
    <dgm:pt modelId="{A44F9D4B-6EF8-4425-890F-36C14D63F3D5}" type="pres">
      <dgm:prSet presAssocID="{587A2462-3EFA-4BCD-B984-DCAEC8259FC0}" presName="vertThree" presStyleCnt="0"/>
      <dgm:spPr/>
    </dgm:pt>
    <dgm:pt modelId="{86D6B5F0-000A-4E25-BFB2-5D6C92707FD2}" type="pres">
      <dgm:prSet presAssocID="{587A2462-3EFA-4BCD-B984-DCAEC8259FC0}" presName="txThree" presStyleLbl="node3" presStyleIdx="2" presStyleCnt="6">
        <dgm:presLayoutVars>
          <dgm:chPref val="3"/>
        </dgm:presLayoutVars>
      </dgm:prSet>
      <dgm:spPr/>
    </dgm:pt>
    <dgm:pt modelId="{A681F1F1-D577-4733-BC6A-93B149CB168D}" type="pres">
      <dgm:prSet presAssocID="{587A2462-3EFA-4BCD-B984-DCAEC8259FC0}" presName="horzThree" presStyleCnt="0"/>
      <dgm:spPr/>
    </dgm:pt>
    <dgm:pt modelId="{A9382253-E2AE-40FD-81E6-34D7A671E433}" type="pres">
      <dgm:prSet presAssocID="{690804D2-56E0-4E77-B12F-7ED214F71066}" presName="sibSpaceOne" presStyleCnt="0"/>
      <dgm:spPr/>
    </dgm:pt>
    <dgm:pt modelId="{EB32AEB7-CD0B-4577-8284-D71147AC6A3A}" type="pres">
      <dgm:prSet presAssocID="{43946333-A65B-4C01-A57E-DC91551F6A37}" presName="vertOne" presStyleCnt="0"/>
      <dgm:spPr/>
    </dgm:pt>
    <dgm:pt modelId="{31499396-BB8F-45E7-A61A-1C7EC6FAFDFB}" type="pres">
      <dgm:prSet presAssocID="{43946333-A65B-4C01-A57E-DC91551F6A37}" presName="txOne" presStyleLbl="node0" presStyleIdx="1" presStyleCnt="4">
        <dgm:presLayoutVars>
          <dgm:chPref val="3"/>
        </dgm:presLayoutVars>
      </dgm:prSet>
      <dgm:spPr/>
    </dgm:pt>
    <dgm:pt modelId="{2526F742-312B-42D5-9BCA-5F0A63BA0C39}" type="pres">
      <dgm:prSet presAssocID="{43946333-A65B-4C01-A57E-DC91551F6A37}" presName="parTransOne" presStyleCnt="0"/>
      <dgm:spPr/>
    </dgm:pt>
    <dgm:pt modelId="{45DD2EAF-26AC-454F-9DF4-EDA3A06CB68D}" type="pres">
      <dgm:prSet presAssocID="{43946333-A65B-4C01-A57E-DC91551F6A37}" presName="horzOne" presStyleCnt="0"/>
      <dgm:spPr/>
    </dgm:pt>
    <dgm:pt modelId="{0C620061-F93C-449A-AF52-95C91618A6B2}" type="pres">
      <dgm:prSet presAssocID="{85261525-BBA6-4DD5-80EE-A51A5007C296}" presName="vertTwo" presStyleCnt="0"/>
      <dgm:spPr/>
    </dgm:pt>
    <dgm:pt modelId="{457ED1C7-36B9-42F2-9486-F4F8AADB92FB}" type="pres">
      <dgm:prSet presAssocID="{85261525-BBA6-4DD5-80EE-A51A5007C296}" presName="txTwo" presStyleLbl="node2" presStyleIdx="3" presStyleCnt="6">
        <dgm:presLayoutVars>
          <dgm:chPref val="3"/>
        </dgm:presLayoutVars>
      </dgm:prSet>
      <dgm:spPr/>
    </dgm:pt>
    <dgm:pt modelId="{0F3AC9A5-9BE8-44AE-B775-DF62A2B3CD52}" type="pres">
      <dgm:prSet presAssocID="{85261525-BBA6-4DD5-80EE-A51A5007C296}" presName="parTransTwo" presStyleCnt="0"/>
      <dgm:spPr/>
    </dgm:pt>
    <dgm:pt modelId="{840584C9-6CDF-4397-99F5-09642B255107}" type="pres">
      <dgm:prSet presAssocID="{85261525-BBA6-4DD5-80EE-A51A5007C296}" presName="horzTwo" presStyleCnt="0"/>
      <dgm:spPr/>
    </dgm:pt>
    <dgm:pt modelId="{5C1D6A28-DA3A-4444-86BD-38528580B494}" type="pres">
      <dgm:prSet presAssocID="{9CAA25EF-BC6F-4CDA-8B1E-E94D13F6BC3C}" presName="vertThree" presStyleCnt="0"/>
      <dgm:spPr/>
    </dgm:pt>
    <dgm:pt modelId="{01E90386-8688-4E66-A08B-93CEFF7CAF58}" type="pres">
      <dgm:prSet presAssocID="{9CAA25EF-BC6F-4CDA-8B1E-E94D13F6BC3C}" presName="txThree" presStyleLbl="node3" presStyleIdx="3" presStyleCnt="6">
        <dgm:presLayoutVars>
          <dgm:chPref val="3"/>
        </dgm:presLayoutVars>
      </dgm:prSet>
      <dgm:spPr/>
    </dgm:pt>
    <dgm:pt modelId="{83D8240F-F9CE-40F3-A836-E3AB25E842DF}" type="pres">
      <dgm:prSet presAssocID="{9CAA25EF-BC6F-4CDA-8B1E-E94D13F6BC3C}" presName="horzThree" presStyleCnt="0"/>
      <dgm:spPr/>
    </dgm:pt>
    <dgm:pt modelId="{E198C176-83F4-4698-8D81-1E3B15A44ADD}" type="pres">
      <dgm:prSet presAssocID="{CED6F032-88AD-444F-BF30-EBE792589710}" presName="sibSpaceOne" presStyleCnt="0"/>
      <dgm:spPr/>
    </dgm:pt>
    <dgm:pt modelId="{6ACCBB58-774B-4313-AEE0-E7C946AEFA28}" type="pres">
      <dgm:prSet presAssocID="{52EA8C1F-9E14-4C91-866C-22750E000E3D}" presName="vertOne" presStyleCnt="0"/>
      <dgm:spPr/>
    </dgm:pt>
    <dgm:pt modelId="{E4EEB15E-6E26-4264-83A5-8E779B4F8281}" type="pres">
      <dgm:prSet presAssocID="{52EA8C1F-9E14-4C91-866C-22750E000E3D}" presName="txOne" presStyleLbl="node0" presStyleIdx="2" presStyleCnt="4">
        <dgm:presLayoutVars>
          <dgm:chPref val="3"/>
        </dgm:presLayoutVars>
      </dgm:prSet>
      <dgm:spPr/>
    </dgm:pt>
    <dgm:pt modelId="{4F38778C-1DF3-4ACE-8122-8F597527DCA0}" type="pres">
      <dgm:prSet presAssocID="{52EA8C1F-9E14-4C91-866C-22750E000E3D}" presName="parTransOne" presStyleCnt="0"/>
      <dgm:spPr/>
    </dgm:pt>
    <dgm:pt modelId="{AD0114C3-FFB8-4C9C-8F02-AB40D7FC5B7D}" type="pres">
      <dgm:prSet presAssocID="{52EA8C1F-9E14-4C91-866C-22750E000E3D}" presName="horzOne" presStyleCnt="0"/>
      <dgm:spPr/>
    </dgm:pt>
    <dgm:pt modelId="{3688BBA3-3EA1-4CAB-90BC-EA5F5F90A514}" type="pres">
      <dgm:prSet presAssocID="{577D3D8E-9675-40B5-A99D-9D0ECF21AA86}" presName="vertTwo" presStyleCnt="0"/>
      <dgm:spPr/>
    </dgm:pt>
    <dgm:pt modelId="{22DB4DE8-96E2-4A06-BA3F-B370142AFFB8}" type="pres">
      <dgm:prSet presAssocID="{577D3D8E-9675-40B5-A99D-9D0ECF21AA86}" presName="txTwo" presStyleLbl="node2" presStyleIdx="4" presStyleCnt="6" custLinFactNeighborX="-124" custLinFactNeighborY="-33808">
        <dgm:presLayoutVars>
          <dgm:chPref val="3"/>
        </dgm:presLayoutVars>
      </dgm:prSet>
      <dgm:spPr/>
    </dgm:pt>
    <dgm:pt modelId="{171EC1F2-F827-4A77-B002-F036C7464091}" type="pres">
      <dgm:prSet presAssocID="{577D3D8E-9675-40B5-A99D-9D0ECF21AA86}" presName="parTransTwo" presStyleCnt="0"/>
      <dgm:spPr/>
    </dgm:pt>
    <dgm:pt modelId="{C9AF0C98-684C-470A-8EA7-1B061D9C5111}" type="pres">
      <dgm:prSet presAssocID="{577D3D8E-9675-40B5-A99D-9D0ECF21AA86}" presName="horzTwo" presStyleCnt="0"/>
      <dgm:spPr/>
    </dgm:pt>
    <dgm:pt modelId="{2A9CFB8F-6427-4D06-97B3-863C2B988CDC}" type="pres">
      <dgm:prSet presAssocID="{2DE53AB4-E02E-4187-ADE6-5F4CEE048273}" presName="vertThree" presStyleCnt="0"/>
      <dgm:spPr/>
    </dgm:pt>
    <dgm:pt modelId="{D350BB6F-8FEF-4C98-8486-91DF41C3D247}" type="pres">
      <dgm:prSet presAssocID="{2DE53AB4-E02E-4187-ADE6-5F4CEE048273}" presName="txThree" presStyleLbl="node3" presStyleIdx="4" presStyleCnt="6">
        <dgm:presLayoutVars>
          <dgm:chPref val="3"/>
        </dgm:presLayoutVars>
      </dgm:prSet>
      <dgm:spPr/>
    </dgm:pt>
    <dgm:pt modelId="{4982DBDF-23AC-4DEA-B2D6-0EB267DE0FE1}" type="pres">
      <dgm:prSet presAssocID="{2DE53AB4-E02E-4187-ADE6-5F4CEE048273}" presName="horzThree" presStyleCnt="0"/>
      <dgm:spPr/>
    </dgm:pt>
    <dgm:pt modelId="{C3095A7D-1D54-4E4D-B581-5955911519FC}" type="pres">
      <dgm:prSet presAssocID="{4EBF6D2D-1050-48DF-A6FF-27414E831E0A}" presName="sibSpaceOne" presStyleCnt="0"/>
      <dgm:spPr/>
    </dgm:pt>
    <dgm:pt modelId="{8334C93B-5CA0-4721-A566-0813FBDE967A}" type="pres">
      <dgm:prSet presAssocID="{6BAC1697-EE5D-418D-A3C7-AA66ECA0E791}" presName="vertOne" presStyleCnt="0"/>
      <dgm:spPr/>
    </dgm:pt>
    <dgm:pt modelId="{93F6A8BA-C5B3-49F7-8D5D-B8227F18A747}" type="pres">
      <dgm:prSet presAssocID="{6BAC1697-EE5D-418D-A3C7-AA66ECA0E791}" presName="txOne" presStyleLbl="node0" presStyleIdx="3" presStyleCnt="4">
        <dgm:presLayoutVars>
          <dgm:chPref val="3"/>
        </dgm:presLayoutVars>
      </dgm:prSet>
      <dgm:spPr/>
    </dgm:pt>
    <dgm:pt modelId="{2DAEBFD9-BE6E-4663-AC9A-90C8E5E9DFE2}" type="pres">
      <dgm:prSet presAssocID="{6BAC1697-EE5D-418D-A3C7-AA66ECA0E791}" presName="parTransOne" presStyleCnt="0"/>
      <dgm:spPr/>
    </dgm:pt>
    <dgm:pt modelId="{BEBDB37F-D9F2-4EAE-BB37-D27270220EE6}" type="pres">
      <dgm:prSet presAssocID="{6BAC1697-EE5D-418D-A3C7-AA66ECA0E791}" presName="horzOne" presStyleCnt="0"/>
      <dgm:spPr/>
    </dgm:pt>
    <dgm:pt modelId="{700C1762-10C3-48A9-A571-C3F41E0510FE}" type="pres">
      <dgm:prSet presAssocID="{AC24D4B5-0A55-4EE2-AC33-743FB288B458}" presName="vertTwo" presStyleCnt="0"/>
      <dgm:spPr/>
    </dgm:pt>
    <dgm:pt modelId="{C356A28D-AC6D-4DE0-B781-3F7D2B974B87}" type="pres">
      <dgm:prSet presAssocID="{AC24D4B5-0A55-4EE2-AC33-743FB288B458}" presName="txTwo" presStyleLbl="node2" presStyleIdx="5" presStyleCnt="6">
        <dgm:presLayoutVars>
          <dgm:chPref val="3"/>
        </dgm:presLayoutVars>
      </dgm:prSet>
      <dgm:spPr/>
    </dgm:pt>
    <dgm:pt modelId="{04796A08-D518-4323-8F40-F67A436AB834}" type="pres">
      <dgm:prSet presAssocID="{AC24D4B5-0A55-4EE2-AC33-743FB288B458}" presName="parTransTwo" presStyleCnt="0"/>
      <dgm:spPr/>
    </dgm:pt>
    <dgm:pt modelId="{FDE45F9B-204A-4D7C-ADA8-D2E4B57EFA6F}" type="pres">
      <dgm:prSet presAssocID="{AC24D4B5-0A55-4EE2-AC33-743FB288B458}" presName="horzTwo" presStyleCnt="0"/>
      <dgm:spPr/>
    </dgm:pt>
    <dgm:pt modelId="{9CBAFD9A-83E5-4DC7-9773-FD88D324788A}" type="pres">
      <dgm:prSet presAssocID="{DB596543-95D7-44D4-B341-0945FE68C4E8}" presName="vertThree" presStyleCnt="0"/>
      <dgm:spPr/>
    </dgm:pt>
    <dgm:pt modelId="{0F39B33F-0AA0-4B42-A222-7CB559646372}" type="pres">
      <dgm:prSet presAssocID="{DB596543-95D7-44D4-B341-0945FE68C4E8}" presName="txThree" presStyleLbl="node3" presStyleIdx="5" presStyleCnt="6">
        <dgm:presLayoutVars>
          <dgm:chPref val="3"/>
        </dgm:presLayoutVars>
      </dgm:prSet>
      <dgm:spPr/>
    </dgm:pt>
    <dgm:pt modelId="{2A2C92A3-4D3D-46D2-8CB3-14A408BFF6CE}" type="pres">
      <dgm:prSet presAssocID="{DB596543-95D7-44D4-B341-0945FE68C4E8}" presName="horzThree" presStyleCnt="0"/>
      <dgm:spPr/>
    </dgm:pt>
  </dgm:ptLst>
  <dgm:cxnLst>
    <dgm:cxn modelId="{B4D81605-4609-4E58-8C95-E64F8E46DCA4}" type="presOf" srcId="{6BAC1697-EE5D-418D-A3C7-AA66ECA0E791}" destId="{93F6A8BA-C5B3-49F7-8D5D-B8227F18A747}" srcOrd="0" destOrd="0" presId="urn:microsoft.com/office/officeart/2005/8/layout/hierarchy4"/>
    <dgm:cxn modelId="{51D1D706-4128-49FB-91B0-C0B908C25888}" type="presOf" srcId="{587A2462-3EFA-4BCD-B984-DCAEC8259FC0}" destId="{86D6B5F0-000A-4E25-BFB2-5D6C92707FD2}" srcOrd="0" destOrd="0" presId="urn:microsoft.com/office/officeart/2005/8/layout/hierarchy4"/>
    <dgm:cxn modelId="{F3A1881E-FF35-4F49-BDAF-B34CC8AA1A5A}" type="presOf" srcId="{DB596543-95D7-44D4-B341-0945FE68C4E8}" destId="{0F39B33F-0AA0-4B42-A222-7CB559646372}" srcOrd="0" destOrd="0" presId="urn:microsoft.com/office/officeart/2005/8/layout/hierarchy4"/>
    <dgm:cxn modelId="{E672D728-9711-4C6C-82E7-3FF29BD14608}" srcId="{6BAC1697-EE5D-418D-A3C7-AA66ECA0E791}" destId="{AC24D4B5-0A55-4EE2-AC33-743FB288B458}" srcOrd="0" destOrd="0" parTransId="{700D7389-CAA0-42BE-A6D9-FD914664BE02}" sibTransId="{0C23C02F-6A99-453F-9F6B-1AA91A65C2EC}"/>
    <dgm:cxn modelId="{9DA3992B-F6FD-46AA-B846-653F521DD774}" srcId="{AC24D4B5-0A55-4EE2-AC33-743FB288B458}" destId="{DB596543-95D7-44D4-B341-0945FE68C4E8}" srcOrd="0" destOrd="0" parTransId="{074109FC-5559-45E6-86C9-6F71BE0B3792}" sibTransId="{9A21C17B-032D-48C8-ABD0-12E4A061FEC2}"/>
    <dgm:cxn modelId="{E0A7992B-84C6-4A5B-8113-2A903EE06AD3}" type="presOf" srcId="{577D3D8E-9675-40B5-A99D-9D0ECF21AA86}" destId="{22DB4DE8-96E2-4A06-BA3F-B370142AFFB8}" srcOrd="0" destOrd="0" presId="urn:microsoft.com/office/officeart/2005/8/layout/hierarchy4"/>
    <dgm:cxn modelId="{80C0822F-50FE-48CE-A871-03AF5A569A0A}" srcId="{577D3D8E-9675-40B5-A99D-9D0ECF21AA86}" destId="{2DE53AB4-E02E-4187-ADE6-5F4CEE048273}" srcOrd="0" destOrd="0" parTransId="{22B74AC2-FC2C-49B7-913A-899E96925FBB}" sibTransId="{C6D8F6F8-208F-4E32-99D5-923996F42942}"/>
    <dgm:cxn modelId="{2E0E8537-1FCA-48BA-80CC-58E8D8688332}" type="presOf" srcId="{43946333-A65B-4C01-A57E-DC91551F6A37}" destId="{31499396-BB8F-45E7-A61A-1C7EC6FAFDFB}" srcOrd="0" destOrd="0" presId="urn:microsoft.com/office/officeart/2005/8/layout/hierarchy4"/>
    <dgm:cxn modelId="{E3DC2B3C-613E-4F25-8E4C-56C611B566DB}" type="presOf" srcId="{5E9E057A-1150-4E4F-AC29-780B6AC1CFC2}" destId="{D6A76C3A-1F8E-4C33-B05E-B15F4C4922C7}" srcOrd="0" destOrd="0" presId="urn:microsoft.com/office/officeart/2005/8/layout/hierarchy4"/>
    <dgm:cxn modelId="{8385065E-62D4-4732-88E7-1B87DD281B22}" type="presOf" srcId="{5D45DB4D-60B2-486E-A7D4-6B2345FDFD00}" destId="{66AD49A8-8833-4885-BD0B-6A41DF02E916}" srcOrd="0" destOrd="0" presId="urn:microsoft.com/office/officeart/2005/8/layout/hierarchy4"/>
    <dgm:cxn modelId="{090D945E-8347-4561-B7DD-C3CE24E97659}" srcId="{6D8DC01E-7898-4FAF-A961-586BE36484A9}" destId="{6C083C24-32C1-44C7-8200-63DBEDF44D22}" srcOrd="0" destOrd="0" parTransId="{A435F48A-96CD-4363-89BA-C82A5E20109D}" sibTransId="{690804D2-56E0-4E77-B12F-7ED214F71066}"/>
    <dgm:cxn modelId="{D3B22942-A36D-4614-9E6B-4CBE35A8C2C3}" type="presOf" srcId="{952AEA8F-07EF-489D-96DF-EBE38BF9CAB7}" destId="{DDF89A07-DE6A-46DE-93E2-47AFFD2249EA}" srcOrd="0" destOrd="0" presId="urn:microsoft.com/office/officeart/2005/8/layout/hierarchy4"/>
    <dgm:cxn modelId="{FA803963-77A1-4F81-8733-BBF36DCD6314}" srcId="{730B8AD1-1185-4748-B4A7-4E9484BB5655}" destId="{952AEA8F-07EF-489D-96DF-EBE38BF9CAB7}" srcOrd="0" destOrd="0" parTransId="{B84558EB-49DD-4367-8D46-6ED9CB9F4004}" sibTransId="{21E14382-FA55-444C-B4EC-2DC8A1D0B3C9}"/>
    <dgm:cxn modelId="{C9153665-D71C-4248-AA06-B66B786EF0CE}" srcId="{6C083C24-32C1-44C7-8200-63DBEDF44D22}" destId="{5D45DB4D-60B2-486E-A7D4-6B2345FDFD00}" srcOrd="0" destOrd="0" parTransId="{C22B4B24-D9A2-43DD-96B7-3CEBE8B03B48}" sibTransId="{165A8613-9EF7-40EA-9A1E-044E447FDBC8}"/>
    <dgm:cxn modelId="{8F3E874D-C8BE-49B4-BA0A-6F39CCB0DCB2}" type="presOf" srcId="{2DE53AB4-E02E-4187-ADE6-5F4CEE048273}" destId="{D350BB6F-8FEF-4C98-8486-91DF41C3D247}" srcOrd="0" destOrd="0" presId="urn:microsoft.com/office/officeart/2005/8/layout/hierarchy4"/>
    <dgm:cxn modelId="{AFC8DF4F-E7A1-41B1-8956-B24AB947734E}" srcId="{E5D02E14-7A88-435D-9786-38B872726434}" destId="{587A2462-3EFA-4BCD-B984-DCAEC8259FC0}" srcOrd="0" destOrd="0" parTransId="{E2048C35-0139-4DED-94C4-A656B98B3EF5}" sibTransId="{C46A65CB-A02C-4C2F-AC56-29DC0127FD6E}"/>
    <dgm:cxn modelId="{F5370D51-F11F-440E-BBB0-9AC99F4B5138}" srcId="{43946333-A65B-4C01-A57E-DC91551F6A37}" destId="{85261525-BBA6-4DD5-80EE-A51A5007C296}" srcOrd="0" destOrd="0" parTransId="{56F5BB29-9495-4E55-8CC9-51D05310BAAC}" sibTransId="{6DBBCCD9-7C30-4C6E-8E4A-A91629E08C27}"/>
    <dgm:cxn modelId="{24757D58-EFFD-407C-8AB7-617FE22978C9}" srcId="{6D8DC01E-7898-4FAF-A961-586BE36484A9}" destId="{43946333-A65B-4C01-A57E-DC91551F6A37}" srcOrd="1" destOrd="0" parTransId="{D9B8DE12-48F2-4A80-9C4D-62ED17AAE763}" sibTransId="{CED6F032-88AD-444F-BF30-EBE792589710}"/>
    <dgm:cxn modelId="{62B54081-E0EB-4874-9EC5-890DB41B48CD}" type="presOf" srcId="{9CAA25EF-BC6F-4CDA-8B1E-E94D13F6BC3C}" destId="{01E90386-8688-4E66-A08B-93CEFF7CAF58}" srcOrd="0" destOrd="0" presId="urn:microsoft.com/office/officeart/2005/8/layout/hierarchy4"/>
    <dgm:cxn modelId="{5619D792-8448-4F80-B814-507629854EAC}" srcId="{6D8DC01E-7898-4FAF-A961-586BE36484A9}" destId="{6BAC1697-EE5D-418D-A3C7-AA66ECA0E791}" srcOrd="3" destOrd="0" parTransId="{53A0297F-F849-47BF-A8B1-F0CCA003CFC9}" sibTransId="{4F29A02D-9D18-478F-921E-02D1750A892E}"/>
    <dgm:cxn modelId="{328E48A0-334E-4303-BA5D-06F89D52932D}" type="presOf" srcId="{730B8AD1-1185-4748-B4A7-4E9484BB5655}" destId="{C3134B9F-2D03-4E57-AA52-24F83DDAC37B}" srcOrd="0" destOrd="0" presId="urn:microsoft.com/office/officeart/2005/8/layout/hierarchy4"/>
    <dgm:cxn modelId="{834E05A4-619D-4497-BDE2-7DD7E4845637}" srcId="{85261525-BBA6-4DD5-80EE-A51A5007C296}" destId="{9CAA25EF-BC6F-4CDA-8B1E-E94D13F6BC3C}" srcOrd="0" destOrd="0" parTransId="{2B0B8E50-2F7D-4BCD-894B-2D86F787DEBF}" sibTransId="{E7EB67F2-8F51-4721-854B-FAE57131E05B}"/>
    <dgm:cxn modelId="{7E56C8BA-5803-4C2A-BF8E-38D7FB7E6B20}" srcId="{6C083C24-32C1-44C7-8200-63DBEDF44D22}" destId="{E5D02E14-7A88-435D-9786-38B872726434}" srcOrd="2" destOrd="0" parTransId="{38903F96-CCEE-4D3A-9D36-7C47CCFD99FE}" sibTransId="{D15E8A54-1D12-46B8-B2BD-87E02CBEB7BF}"/>
    <dgm:cxn modelId="{8A67A8C1-1D1B-4623-BF5E-BB343AE60297}" srcId="{6D8DC01E-7898-4FAF-A961-586BE36484A9}" destId="{52EA8C1F-9E14-4C91-866C-22750E000E3D}" srcOrd="2" destOrd="0" parTransId="{1698D257-3BB3-45D2-93D2-B2CBA62352AF}" sibTransId="{4EBF6D2D-1050-48DF-A6FF-27414E831E0A}"/>
    <dgm:cxn modelId="{F0831CC3-C2D4-4F44-98BD-D6E7C6B451AE}" srcId="{5D45DB4D-60B2-486E-A7D4-6B2345FDFD00}" destId="{5E9E057A-1150-4E4F-AC29-780B6AC1CFC2}" srcOrd="0" destOrd="0" parTransId="{D510C826-1935-4AD5-903A-9FDE251BA613}" sibTransId="{BB13C4E4-9576-4F67-AC7A-B410043EE529}"/>
    <dgm:cxn modelId="{3DFFA0C4-D119-4DF2-B26C-1419DF9459A6}" srcId="{6C083C24-32C1-44C7-8200-63DBEDF44D22}" destId="{730B8AD1-1185-4748-B4A7-4E9484BB5655}" srcOrd="1" destOrd="0" parTransId="{A6C41893-55E3-4260-B603-0CCE0C1BFA6D}" sibTransId="{47E813B9-2A3C-48EC-9C6A-39DF69D38870}"/>
    <dgm:cxn modelId="{398FA7C8-D61D-47F9-BB40-AD190036FBBD}" type="presOf" srcId="{6D8DC01E-7898-4FAF-A961-586BE36484A9}" destId="{7B2C21DD-A842-4B73-9BC3-BFBA7254A5B6}" srcOrd="0" destOrd="0" presId="urn:microsoft.com/office/officeart/2005/8/layout/hierarchy4"/>
    <dgm:cxn modelId="{D2BCD3E4-5E47-437E-9E97-7145AED68FE9}" type="presOf" srcId="{85261525-BBA6-4DD5-80EE-A51A5007C296}" destId="{457ED1C7-36B9-42F2-9486-F4F8AADB92FB}" srcOrd="0" destOrd="0" presId="urn:microsoft.com/office/officeart/2005/8/layout/hierarchy4"/>
    <dgm:cxn modelId="{6ABA15F0-ED3C-473F-A095-E2ED33A06377}" type="presOf" srcId="{AC24D4B5-0A55-4EE2-AC33-743FB288B458}" destId="{C356A28D-AC6D-4DE0-B781-3F7D2B974B87}" srcOrd="0" destOrd="0" presId="urn:microsoft.com/office/officeart/2005/8/layout/hierarchy4"/>
    <dgm:cxn modelId="{54970FF3-17C6-4528-BCEC-6F17F63D0773}" type="presOf" srcId="{6C083C24-32C1-44C7-8200-63DBEDF44D22}" destId="{7F530BFE-90C2-4FDF-A42C-4C89CC231718}" srcOrd="0" destOrd="0" presId="urn:microsoft.com/office/officeart/2005/8/layout/hierarchy4"/>
    <dgm:cxn modelId="{EF0D14FB-D37A-4842-A8F7-8F47353F68BC}" type="presOf" srcId="{E5D02E14-7A88-435D-9786-38B872726434}" destId="{95AB8FC6-CC3D-4C33-83A3-A5ECA7DE4B45}" srcOrd="0" destOrd="0" presId="urn:microsoft.com/office/officeart/2005/8/layout/hierarchy4"/>
    <dgm:cxn modelId="{676037FC-AC47-4869-8DAF-4B9B8BAAC7F1}" type="presOf" srcId="{52EA8C1F-9E14-4C91-866C-22750E000E3D}" destId="{E4EEB15E-6E26-4264-83A5-8E779B4F8281}" srcOrd="0" destOrd="0" presId="urn:microsoft.com/office/officeart/2005/8/layout/hierarchy4"/>
    <dgm:cxn modelId="{E819D0FF-6378-49E8-A63D-5CCEEAD57EAE}" srcId="{52EA8C1F-9E14-4C91-866C-22750E000E3D}" destId="{577D3D8E-9675-40B5-A99D-9D0ECF21AA86}" srcOrd="0" destOrd="0" parTransId="{63DF24C3-7D5B-4612-BBB4-60D1E0F53CDF}" sibTransId="{4FD7B4A7-2944-45AC-9548-4F46E109744A}"/>
    <dgm:cxn modelId="{22AB3AAF-08E1-4259-BC64-8E1F97E6F902}" type="presParOf" srcId="{7B2C21DD-A842-4B73-9BC3-BFBA7254A5B6}" destId="{270FAE19-FEC2-4872-9870-8329D6822497}" srcOrd="0" destOrd="0" presId="urn:microsoft.com/office/officeart/2005/8/layout/hierarchy4"/>
    <dgm:cxn modelId="{4969E16B-5153-4F51-80DD-32BFF5ECF46A}" type="presParOf" srcId="{270FAE19-FEC2-4872-9870-8329D6822497}" destId="{7F530BFE-90C2-4FDF-A42C-4C89CC231718}" srcOrd="0" destOrd="0" presId="urn:microsoft.com/office/officeart/2005/8/layout/hierarchy4"/>
    <dgm:cxn modelId="{0B1ACE62-45D6-489D-AAB2-92A6A3AC23A1}" type="presParOf" srcId="{270FAE19-FEC2-4872-9870-8329D6822497}" destId="{E9B688F1-2E18-4B97-8762-8A8E12041075}" srcOrd="1" destOrd="0" presId="urn:microsoft.com/office/officeart/2005/8/layout/hierarchy4"/>
    <dgm:cxn modelId="{1415E0ED-786F-4F98-98F3-08BD13E78A8A}" type="presParOf" srcId="{270FAE19-FEC2-4872-9870-8329D6822497}" destId="{CD4F780E-64C5-4BA4-BEB5-9A150F171678}" srcOrd="2" destOrd="0" presId="urn:microsoft.com/office/officeart/2005/8/layout/hierarchy4"/>
    <dgm:cxn modelId="{AC9AEDD0-2ADD-4EF1-94C3-653E8774E199}" type="presParOf" srcId="{CD4F780E-64C5-4BA4-BEB5-9A150F171678}" destId="{4229D587-ECF2-4189-A05A-747A1E8762BD}" srcOrd="0" destOrd="0" presId="urn:microsoft.com/office/officeart/2005/8/layout/hierarchy4"/>
    <dgm:cxn modelId="{BE92CE43-2539-4F89-B8FD-08DD82158CB5}" type="presParOf" srcId="{4229D587-ECF2-4189-A05A-747A1E8762BD}" destId="{66AD49A8-8833-4885-BD0B-6A41DF02E916}" srcOrd="0" destOrd="0" presId="urn:microsoft.com/office/officeart/2005/8/layout/hierarchy4"/>
    <dgm:cxn modelId="{FC922F51-F578-45FD-A7C2-BAD0A8909C92}" type="presParOf" srcId="{4229D587-ECF2-4189-A05A-747A1E8762BD}" destId="{9BA0106B-5D5F-4F39-A706-C87B3BFF2981}" srcOrd="1" destOrd="0" presId="urn:microsoft.com/office/officeart/2005/8/layout/hierarchy4"/>
    <dgm:cxn modelId="{BBBAE6D8-89FF-44CD-8829-8F8FE29B4911}" type="presParOf" srcId="{4229D587-ECF2-4189-A05A-747A1E8762BD}" destId="{9CB41B4A-7609-4C21-819A-7F05E2E42FF9}" srcOrd="2" destOrd="0" presId="urn:microsoft.com/office/officeart/2005/8/layout/hierarchy4"/>
    <dgm:cxn modelId="{11A51AE4-53C6-49DF-9272-299EB8741FCB}" type="presParOf" srcId="{9CB41B4A-7609-4C21-819A-7F05E2E42FF9}" destId="{00F56DAA-E7A4-4DAF-9B8D-6AF1DADCB034}" srcOrd="0" destOrd="0" presId="urn:microsoft.com/office/officeart/2005/8/layout/hierarchy4"/>
    <dgm:cxn modelId="{B08742B8-AAEA-46CD-A8F3-4EBB13ECA139}" type="presParOf" srcId="{00F56DAA-E7A4-4DAF-9B8D-6AF1DADCB034}" destId="{D6A76C3A-1F8E-4C33-B05E-B15F4C4922C7}" srcOrd="0" destOrd="0" presId="urn:microsoft.com/office/officeart/2005/8/layout/hierarchy4"/>
    <dgm:cxn modelId="{2BA0F1B2-34D9-46D9-BF1B-6CBC0029D2D8}" type="presParOf" srcId="{00F56DAA-E7A4-4DAF-9B8D-6AF1DADCB034}" destId="{8E92CD11-AF0F-4AB9-B04F-9AD4AF6AA974}" srcOrd="1" destOrd="0" presId="urn:microsoft.com/office/officeart/2005/8/layout/hierarchy4"/>
    <dgm:cxn modelId="{27BD9EC2-85C4-443C-8629-CBB601EFE4F8}" type="presParOf" srcId="{CD4F780E-64C5-4BA4-BEB5-9A150F171678}" destId="{35CE5411-01F3-481C-B92B-079D8887813B}" srcOrd="1" destOrd="0" presId="urn:microsoft.com/office/officeart/2005/8/layout/hierarchy4"/>
    <dgm:cxn modelId="{E44944EE-2C9C-4870-BA11-5F0B73411142}" type="presParOf" srcId="{CD4F780E-64C5-4BA4-BEB5-9A150F171678}" destId="{7BD845BA-9E47-4E5B-A2EC-D1B4FE612ED6}" srcOrd="2" destOrd="0" presId="urn:microsoft.com/office/officeart/2005/8/layout/hierarchy4"/>
    <dgm:cxn modelId="{7CA1259D-3A50-46F9-AFDB-784410ADEE3B}" type="presParOf" srcId="{7BD845BA-9E47-4E5B-A2EC-D1B4FE612ED6}" destId="{C3134B9F-2D03-4E57-AA52-24F83DDAC37B}" srcOrd="0" destOrd="0" presId="urn:microsoft.com/office/officeart/2005/8/layout/hierarchy4"/>
    <dgm:cxn modelId="{98C81A7E-D68B-473E-8714-FB26D8817DFC}" type="presParOf" srcId="{7BD845BA-9E47-4E5B-A2EC-D1B4FE612ED6}" destId="{075CE253-BB56-40E4-AD89-895570CE7A72}" srcOrd="1" destOrd="0" presId="urn:microsoft.com/office/officeart/2005/8/layout/hierarchy4"/>
    <dgm:cxn modelId="{144C172C-91C7-4FFF-85D3-83CB74DBB3D3}" type="presParOf" srcId="{7BD845BA-9E47-4E5B-A2EC-D1B4FE612ED6}" destId="{27109CCD-E6F7-44FC-A04F-687D7CA6A1BC}" srcOrd="2" destOrd="0" presId="urn:microsoft.com/office/officeart/2005/8/layout/hierarchy4"/>
    <dgm:cxn modelId="{92E0C642-E581-48CD-A7AD-95F36F025DE2}" type="presParOf" srcId="{27109CCD-E6F7-44FC-A04F-687D7CA6A1BC}" destId="{5E8DA055-51CE-484F-90A0-2978FA767F9B}" srcOrd="0" destOrd="0" presId="urn:microsoft.com/office/officeart/2005/8/layout/hierarchy4"/>
    <dgm:cxn modelId="{907830DB-F87E-4A55-B207-5D880281C88B}" type="presParOf" srcId="{5E8DA055-51CE-484F-90A0-2978FA767F9B}" destId="{DDF89A07-DE6A-46DE-93E2-47AFFD2249EA}" srcOrd="0" destOrd="0" presId="urn:microsoft.com/office/officeart/2005/8/layout/hierarchy4"/>
    <dgm:cxn modelId="{7E4AA5FB-39C8-4A20-AF08-FC0E0C73335E}" type="presParOf" srcId="{5E8DA055-51CE-484F-90A0-2978FA767F9B}" destId="{A8B3806E-C17B-4F5F-9E86-9C87CA80BDE7}" srcOrd="1" destOrd="0" presId="urn:microsoft.com/office/officeart/2005/8/layout/hierarchy4"/>
    <dgm:cxn modelId="{2AC20366-C6F7-42F3-85E5-E2B6DB16E6C3}" type="presParOf" srcId="{CD4F780E-64C5-4BA4-BEB5-9A150F171678}" destId="{F0F7AC8F-C17B-46B9-95FC-F2535E318CC0}" srcOrd="3" destOrd="0" presId="urn:microsoft.com/office/officeart/2005/8/layout/hierarchy4"/>
    <dgm:cxn modelId="{017F6CDC-AEB4-4C3F-8A1C-B295E869AE19}" type="presParOf" srcId="{CD4F780E-64C5-4BA4-BEB5-9A150F171678}" destId="{2B28E1BC-F102-421B-8852-E2314FC365CA}" srcOrd="4" destOrd="0" presId="urn:microsoft.com/office/officeart/2005/8/layout/hierarchy4"/>
    <dgm:cxn modelId="{F1E319F5-A997-4938-88B3-31DE0FACA6A8}" type="presParOf" srcId="{2B28E1BC-F102-421B-8852-E2314FC365CA}" destId="{95AB8FC6-CC3D-4C33-83A3-A5ECA7DE4B45}" srcOrd="0" destOrd="0" presId="urn:microsoft.com/office/officeart/2005/8/layout/hierarchy4"/>
    <dgm:cxn modelId="{B4FE1D56-44CB-4A95-8626-95171EAAA03E}" type="presParOf" srcId="{2B28E1BC-F102-421B-8852-E2314FC365CA}" destId="{4CE374C7-828E-4276-AC8F-A37D3CCE81F4}" srcOrd="1" destOrd="0" presId="urn:microsoft.com/office/officeart/2005/8/layout/hierarchy4"/>
    <dgm:cxn modelId="{E74501E3-BC36-4EDE-901D-5C36F55FFC97}" type="presParOf" srcId="{2B28E1BC-F102-421B-8852-E2314FC365CA}" destId="{35C564FE-8B4F-4099-BA23-69FDE2C7A795}" srcOrd="2" destOrd="0" presId="urn:microsoft.com/office/officeart/2005/8/layout/hierarchy4"/>
    <dgm:cxn modelId="{3A641C56-7A09-41F1-A631-72059367D155}" type="presParOf" srcId="{35C564FE-8B4F-4099-BA23-69FDE2C7A795}" destId="{A44F9D4B-6EF8-4425-890F-36C14D63F3D5}" srcOrd="0" destOrd="0" presId="urn:microsoft.com/office/officeart/2005/8/layout/hierarchy4"/>
    <dgm:cxn modelId="{E550916E-C139-412B-8EAE-7382FE854494}" type="presParOf" srcId="{A44F9D4B-6EF8-4425-890F-36C14D63F3D5}" destId="{86D6B5F0-000A-4E25-BFB2-5D6C92707FD2}" srcOrd="0" destOrd="0" presId="urn:microsoft.com/office/officeart/2005/8/layout/hierarchy4"/>
    <dgm:cxn modelId="{FD50AA54-DDE1-4963-9087-04C7F6084220}" type="presParOf" srcId="{A44F9D4B-6EF8-4425-890F-36C14D63F3D5}" destId="{A681F1F1-D577-4733-BC6A-93B149CB168D}" srcOrd="1" destOrd="0" presId="urn:microsoft.com/office/officeart/2005/8/layout/hierarchy4"/>
    <dgm:cxn modelId="{FE621CE9-852D-450C-B72F-080EFD96CA13}" type="presParOf" srcId="{7B2C21DD-A842-4B73-9BC3-BFBA7254A5B6}" destId="{A9382253-E2AE-40FD-81E6-34D7A671E433}" srcOrd="1" destOrd="0" presId="urn:microsoft.com/office/officeart/2005/8/layout/hierarchy4"/>
    <dgm:cxn modelId="{CD19EEEA-4090-43A0-87DC-42DA274D0230}" type="presParOf" srcId="{7B2C21DD-A842-4B73-9BC3-BFBA7254A5B6}" destId="{EB32AEB7-CD0B-4577-8284-D71147AC6A3A}" srcOrd="2" destOrd="0" presId="urn:microsoft.com/office/officeart/2005/8/layout/hierarchy4"/>
    <dgm:cxn modelId="{64300A2A-F65C-49F9-95D1-8C9211C7F14B}" type="presParOf" srcId="{EB32AEB7-CD0B-4577-8284-D71147AC6A3A}" destId="{31499396-BB8F-45E7-A61A-1C7EC6FAFDFB}" srcOrd="0" destOrd="0" presId="urn:microsoft.com/office/officeart/2005/8/layout/hierarchy4"/>
    <dgm:cxn modelId="{33621CD5-945B-4453-A199-55C56725C8AB}" type="presParOf" srcId="{EB32AEB7-CD0B-4577-8284-D71147AC6A3A}" destId="{2526F742-312B-42D5-9BCA-5F0A63BA0C39}" srcOrd="1" destOrd="0" presId="urn:microsoft.com/office/officeart/2005/8/layout/hierarchy4"/>
    <dgm:cxn modelId="{B395890A-741E-4194-85B7-F2EAAD40DFF2}" type="presParOf" srcId="{EB32AEB7-CD0B-4577-8284-D71147AC6A3A}" destId="{45DD2EAF-26AC-454F-9DF4-EDA3A06CB68D}" srcOrd="2" destOrd="0" presId="urn:microsoft.com/office/officeart/2005/8/layout/hierarchy4"/>
    <dgm:cxn modelId="{01558FEF-E73C-4BC7-B055-D093C1BB91EF}" type="presParOf" srcId="{45DD2EAF-26AC-454F-9DF4-EDA3A06CB68D}" destId="{0C620061-F93C-449A-AF52-95C91618A6B2}" srcOrd="0" destOrd="0" presId="urn:microsoft.com/office/officeart/2005/8/layout/hierarchy4"/>
    <dgm:cxn modelId="{509FE1DE-6387-428D-A064-DF5DD7810205}" type="presParOf" srcId="{0C620061-F93C-449A-AF52-95C91618A6B2}" destId="{457ED1C7-36B9-42F2-9486-F4F8AADB92FB}" srcOrd="0" destOrd="0" presId="urn:microsoft.com/office/officeart/2005/8/layout/hierarchy4"/>
    <dgm:cxn modelId="{8BC2ACB6-A81C-433F-BDA7-2F1BBFE0BCA8}" type="presParOf" srcId="{0C620061-F93C-449A-AF52-95C91618A6B2}" destId="{0F3AC9A5-9BE8-44AE-B775-DF62A2B3CD52}" srcOrd="1" destOrd="0" presId="urn:microsoft.com/office/officeart/2005/8/layout/hierarchy4"/>
    <dgm:cxn modelId="{8CACDA7F-1F04-4C7A-AE65-E926025F583F}" type="presParOf" srcId="{0C620061-F93C-449A-AF52-95C91618A6B2}" destId="{840584C9-6CDF-4397-99F5-09642B255107}" srcOrd="2" destOrd="0" presId="urn:microsoft.com/office/officeart/2005/8/layout/hierarchy4"/>
    <dgm:cxn modelId="{CB91E87D-577C-4053-BD75-BD43C8EB789D}" type="presParOf" srcId="{840584C9-6CDF-4397-99F5-09642B255107}" destId="{5C1D6A28-DA3A-4444-86BD-38528580B494}" srcOrd="0" destOrd="0" presId="urn:microsoft.com/office/officeart/2005/8/layout/hierarchy4"/>
    <dgm:cxn modelId="{4B0F4DAF-AE39-477D-A312-F6208B184C8B}" type="presParOf" srcId="{5C1D6A28-DA3A-4444-86BD-38528580B494}" destId="{01E90386-8688-4E66-A08B-93CEFF7CAF58}" srcOrd="0" destOrd="0" presId="urn:microsoft.com/office/officeart/2005/8/layout/hierarchy4"/>
    <dgm:cxn modelId="{AE129785-7BC2-4C12-BFF9-22AED7BB7DEE}" type="presParOf" srcId="{5C1D6A28-DA3A-4444-86BD-38528580B494}" destId="{83D8240F-F9CE-40F3-A836-E3AB25E842DF}" srcOrd="1" destOrd="0" presId="urn:microsoft.com/office/officeart/2005/8/layout/hierarchy4"/>
    <dgm:cxn modelId="{1B1F35B9-D6CC-42E7-A8E3-8EBCB6538864}" type="presParOf" srcId="{7B2C21DD-A842-4B73-9BC3-BFBA7254A5B6}" destId="{E198C176-83F4-4698-8D81-1E3B15A44ADD}" srcOrd="3" destOrd="0" presId="urn:microsoft.com/office/officeart/2005/8/layout/hierarchy4"/>
    <dgm:cxn modelId="{D567ECB8-2FED-49B0-A5BF-87469FEAB475}" type="presParOf" srcId="{7B2C21DD-A842-4B73-9BC3-BFBA7254A5B6}" destId="{6ACCBB58-774B-4313-AEE0-E7C946AEFA28}" srcOrd="4" destOrd="0" presId="urn:microsoft.com/office/officeart/2005/8/layout/hierarchy4"/>
    <dgm:cxn modelId="{985EEC19-6675-40CD-82A0-023FEC03C878}" type="presParOf" srcId="{6ACCBB58-774B-4313-AEE0-E7C946AEFA28}" destId="{E4EEB15E-6E26-4264-83A5-8E779B4F8281}" srcOrd="0" destOrd="0" presId="urn:microsoft.com/office/officeart/2005/8/layout/hierarchy4"/>
    <dgm:cxn modelId="{1BF7CCD2-602D-4F6D-B100-6AB8CBE06F3C}" type="presParOf" srcId="{6ACCBB58-774B-4313-AEE0-E7C946AEFA28}" destId="{4F38778C-1DF3-4ACE-8122-8F597527DCA0}" srcOrd="1" destOrd="0" presId="urn:microsoft.com/office/officeart/2005/8/layout/hierarchy4"/>
    <dgm:cxn modelId="{D6A6FC30-3F65-4BA8-88B7-3DB0888FF502}" type="presParOf" srcId="{6ACCBB58-774B-4313-AEE0-E7C946AEFA28}" destId="{AD0114C3-FFB8-4C9C-8F02-AB40D7FC5B7D}" srcOrd="2" destOrd="0" presId="urn:microsoft.com/office/officeart/2005/8/layout/hierarchy4"/>
    <dgm:cxn modelId="{B67EFAEC-624D-4A08-B303-CEDD6E555302}" type="presParOf" srcId="{AD0114C3-FFB8-4C9C-8F02-AB40D7FC5B7D}" destId="{3688BBA3-3EA1-4CAB-90BC-EA5F5F90A514}" srcOrd="0" destOrd="0" presId="urn:microsoft.com/office/officeart/2005/8/layout/hierarchy4"/>
    <dgm:cxn modelId="{ED53E45B-40F0-48A2-A2FE-66246B5FBDEF}" type="presParOf" srcId="{3688BBA3-3EA1-4CAB-90BC-EA5F5F90A514}" destId="{22DB4DE8-96E2-4A06-BA3F-B370142AFFB8}" srcOrd="0" destOrd="0" presId="urn:microsoft.com/office/officeart/2005/8/layout/hierarchy4"/>
    <dgm:cxn modelId="{30A2009F-05F7-451E-8CD4-ACDEA2BA013C}" type="presParOf" srcId="{3688BBA3-3EA1-4CAB-90BC-EA5F5F90A514}" destId="{171EC1F2-F827-4A77-B002-F036C7464091}" srcOrd="1" destOrd="0" presId="urn:microsoft.com/office/officeart/2005/8/layout/hierarchy4"/>
    <dgm:cxn modelId="{2DF8CFF5-8E7A-4177-AE62-90403BA7F3E8}" type="presParOf" srcId="{3688BBA3-3EA1-4CAB-90BC-EA5F5F90A514}" destId="{C9AF0C98-684C-470A-8EA7-1B061D9C5111}" srcOrd="2" destOrd="0" presId="urn:microsoft.com/office/officeart/2005/8/layout/hierarchy4"/>
    <dgm:cxn modelId="{26EEB6C0-F963-4719-849E-1ABB08D5F801}" type="presParOf" srcId="{C9AF0C98-684C-470A-8EA7-1B061D9C5111}" destId="{2A9CFB8F-6427-4D06-97B3-863C2B988CDC}" srcOrd="0" destOrd="0" presId="urn:microsoft.com/office/officeart/2005/8/layout/hierarchy4"/>
    <dgm:cxn modelId="{D7556402-D3E2-43BB-92E6-A6C222EDD0CC}" type="presParOf" srcId="{2A9CFB8F-6427-4D06-97B3-863C2B988CDC}" destId="{D350BB6F-8FEF-4C98-8486-91DF41C3D247}" srcOrd="0" destOrd="0" presId="urn:microsoft.com/office/officeart/2005/8/layout/hierarchy4"/>
    <dgm:cxn modelId="{699917E2-B52E-49CD-B493-BC59130758B0}" type="presParOf" srcId="{2A9CFB8F-6427-4D06-97B3-863C2B988CDC}" destId="{4982DBDF-23AC-4DEA-B2D6-0EB267DE0FE1}" srcOrd="1" destOrd="0" presId="urn:microsoft.com/office/officeart/2005/8/layout/hierarchy4"/>
    <dgm:cxn modelId="{A1F3D840-E978-4F94-B96F-8A6F22CBE87B}" type="presParOf" srcId="{7B2C21DD-A842-4B73-9BC3-BFBA7254A5B6}" destId="{C3095A7D-1D54-4E4D-B581-5955911519FC}" srcOrd="5" destOrd="0" presId="urn:microsoft.com/office/officeart/2005/8/layout/hierarchy4"/>
    <dgm:cxn modelId="{4E9F7D37-5589-4864-B4BB-BF392B452647}" type="presParOf" srcId="{7B2C21DD-A842-4B73-9BC3-BFBA7254A5B6}" destId="{8334C93B-5CA0-4721-A566-0813FBDE967A}" srcOrd="6" destOrd="0" presId="urn:microsoft.com/office/officeart/2005/8/layout/hierarchy4"/>
    <dgm:cxn modelId="{173F78BD-807F-498B-ABDA-6329C0AB0E87}" type="presParOf" srcId="{8334C93B-5CA0-4721-A566-0813FBDE967A}" destId="{93F6A8BA-C5B3-49F7-8D5D-B8227F18A747}" srcOrd="0" destOrd="0" presId="urn:microsoft.com/office/officeart/2005/8/layout/hierarchy4"/>
    <dgm:cxn modelId="{66661837-E10F-4B93-85B4-9757462D5DD8}" type="presParOf" srcId="{8334C93B-5CA0-4721-A566-0813FBDE967A}" destId="{2DAEBFD9-BE6E-4663-AC9A-90C8E5E9DFE2}" srcOrd="1" destOrd="0" presId="urn:microsoft.com/office/officeart/2005/8/layout/hierarchy4"/>
    <dgm:cxn modelId="{F06825F4-D235-4767-B2CE-0300D91896A9}" type="presParOf" srcId="{8334C93B-5CA0-4721-A566-0813FBDE967A}" destId="{BEBDB37F-D9F2-4EAE-BB37-D27270220EE6}" srcOrd="2" destOrd="0" presId="urn:microsoft.com/office/officeart/2005/8/layout/hierarchy4"/>
    <dgm:cxn modelId="{0A431A53-D313-410B-96D5-0DE985117470}" type="presParOf" srcId="{BEBDB37F-D9F2-4EAE-BB37-D27270220EE6}" destId="{700C1762-10C3-48A9-A571-C3F41E0510FE}" srcOrd="0" destOrd="0" presId="urn:microsoft.com/office/officeart/2005/8/layout/hierarchy4"/>
    <dgm:cxn modelId="{136D1358-67F6-434D-BEB7-157A04D07C07}" type="presParOf" srcId="{700C1762-10C3-48A9-A571-C3F41E0510FE}" destId="{C356A28D-AC6D-4DE0-B781-3F7D2B974B87}" srcOrd="0" destOrd="0" presId="urn:microsoft.com/office/officeart/2005/8/layout/hierarchy4"/>
    <dgm:cxn modelId="{722623C5-C684-4CA9-A9C8-D006FD3A9360}" type="presParOf" srcId="{700C1762-10C3-48A9-A571-C3F41E0510FE}" destId="{04796A08-D518-4323-8F40-F67A436AB834}" srcOrd="1" destOrd="0" presId="urn:microsoft.com/office/officeart/2005/8/layout/hierarchy4"/>
    <dgm:cxn modelId="{2637EF6A-CC8C-46E9-901D-946F3DD21B60}" type="presParOf" srcId="{700C1762-10C3-48A9-A571-C3F41E0510FE}" destId="{FDE45F9B-204A-4D7C-ADA8-D2E4B57EFA6F}" srcOrd="2" destOrd="0" presId="urn:microsoft.com/office/officeart/2005/8/layout/hierarchy4"/>
    <dgm:cxn modelId="{9E00FBBC-A554-4846-965C-05660AAE8EF4}" type="presParOf" srcId="{FDE45F9B-204A-4D7C-ADA8-D2E4B57EFA6F}" destId="{9CBAFD9A-83E5-4DC7-9773-FD88D324788A}" srcOrd="0" destOrd="0" presId="urn:microsoft.com/office/officeart/2005/8/layout/hierarchy4"/>
    <dgm:cxn modelId="{8697871C-25A9-4D83-9CA0-3AFB6B370363}" type="presParOf" srcId="{9CBAFD9A-83E5-4DC7-9773-FD88D324788A}" destId="{0F39B33F-0AA0-4B42-A222-7CB559646372}" srcOrd="0" destOrd="0" presId="urn:microsoft.com/office/officeart/2005/8/layout/hierarchy4"/>
    <dgm:cxn modelId="{C5AAC6D3-4943-459A-9FA9-67DF4404F4FA}" type="presParOf" srcId="{9CBAFD9A-83E5-4DC7-9773-FD88D324788A}" destId="{2A2C92A3-4D3D-46D2-8CB3-14A408BFF6CE}"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9C9F4B-E21F-4803-B809-7E2179AD2A7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6CE8087A-DF95-49AA-90A9-874773E4BFE0}">
      <dgm:prSet phldrT="[Texte]" custT="1"/>
      <dgm:spPr>
        <a:solidFill>
          <a:schemeClr val="tx1"/>
        </a:solidFill>
      </dgm:spPr>
      <dgm:t>
        <a:bodyPr/>
        <a:lstStyle/>
        <a:p>
          <a:r>
            <a:rPr lang="fr-FR" sz="1800" b="1" dirty="0">
              <a:solidFill>
                <a:schemeClr val="bg1"/>
              </a:solidFill>
            </a:rPr>
            <a:t>Capacité de recherche et d’innovation &amp; technologies de pointe</a:t>
          </a:r>
        </a:p>
      </dgm:t>
    </dgm:pt>
    <dgm:pt modelId="{E139C7CA-8A69-4752-9560-B9AB5E8A05A5}" type="parTrans" cxnId="{1EFEDB7E-2FFA-4771-8280-DDCC5EAF3025}">
      <dgm:prSet/>
      <dgm:spPr/>
      <dgm:t>
        <a:bodyPr/>
        <a:lstStyle/>
        <a:p>
          <a:endParaRPr lang="fr-FR" sz="2400">
            <a:solidFill>
              <a:schemeClr val="bg1"/>
            </a:solidFill>
          </a:endParaRPr>
        </a:p>
      </dgm:t>
    </dgm:pt>
    <dgm:pt modelId="{17008690-6B80-415D-AA1B-8F532A7A1FD0}" type="sibTrans" cxnId="{1EFEDB7E-2FFA-4771-8280-DDCC5EAF3025}">
      <dgm:prSet/>
      <dgm:spPr/>
      <dgm:t>
        <a:bodyPr/>
        <a:lstStyle/>
        <a:p>
          <a:endParaRPr lang="fr-FR" sz="2400">
            <a:solidFill>
              <a:schemeClr val="bg1"/>
            </a:solidFill>
          </a:endParaRPr>
        </a:p>
      </dgm:t>
    </dgm:pt>
    <dgm:pt modelId="{2E47E864-706C-492D-B71A-12BAD3BAD2A8}">
      <dgm:prSet phldrT="[Texte]" custT="1"/>
      <dgm:spPr>
        <a:solidFill>
          <a:schemeClr val="tx1"/>
        </a:solidFill>
      </dgm:spPr>
      <dgm:t>
        <a:bodyPr/>
        <a:lstStyle/>
        <a:p>
          <a:r>
            <a:rPr lang="fr-FR" sz="1800" b="1" dirty="0">
              <a:solidFill>
                <a:schemeClr val="bg1"/>
              </a:solidFill>
            </a:rPr>
            <a:t>Croissance, compétitivité et résilience des PME</a:t>
          </a:r>
          <a:endParaRPr lang="fr-FR" sz="1800" dirty="0">
            <a:solidFill>
              <a:schemeClr val="bg1"/>
            </a:solidFill>
          </a:endParaRPr>
        </a:p>
      </dgm:t>
    </dgm:pt>
    <dgm:pt modelId="{C2CBAF94-15EF-4E43-8AE6-B285F5BFCFF5}" type="parTrans" cxnId="{24E1851D-66D2-4739-8778-0383F0DA1640}">
      <dgm:prSet/>
      <dgm:spPr/>
      <dgm:t>
        <a:bodyPr/>
        <a:lstStyle/>
        <a:p>
          <a:endParaRPr lang="fr-FR" sz="2400">
            <a:solidFill>
              <a:schemeClr val="bg1"/>
            </a:solidFill>
          </a:endParaRPr>
        </a:p>
      </dgm:t>
    </dgm:pt>
    <dgm:pt modelId="{EDDE3AE3-0FB7-42BD-8F1F-19C43A529316}" type="sibTrans" cxnId="{24E1851D-66D2-4739-8778-0383F0DA1640}">
      <dgm:prSet/>
      <dgm:spPr/>
      <dgm:t>
        <a:bodyPr/>
        <a:lstStyle/>
        <a:p>
          <a:endParaRPr lang="fr-FR" sz="2400">
            <a:solidFill>
              <a:schemeClr val="bg1"/>
            </a:solidFill>
          </a:endParaRPr>
        </a:p>
      </dgm:t>
    </dgm:pt>
    <dgm:pt modelId="{38DA7B04-3658-4171-A72E-37E4698EE45B}">
      <dgm:prSet custT="1"/>
      <dgm:spPr>
        <a:solidFill>
          <a:schemeClr val="tx1"/>
        </a:solidFill>
      </dgm:spPr>
      <dgm:t>
        <a:bodyPr/>
        <a:lstStyle/>
        <a:p>
          <a:r>
            <a:rPr lang="fr-FR" sz="1400" dirty="0">
              <a:solidFill>
                <a:schemeClr val="bg1"/>
              </a:solidFill>
            </a:rPr>
            <a:t>Transformation numérique de la société</a:t>
          </a:r>
        </a:p>
      </dgm:t>
    </dgm:pt>
    <dgm:pt modelId="{09C956F8-4F56-4760-8F19-DA7FC1BA8C86}" type="parTrans" cxnId="{32A3D166-D8B8-45E6-B902-907A69BEF0FC}">
      <dgm:prSet/>
      <dgm:spPr/>
      <dgm:t>
        <a:bodyPr/>
        <a:lstStyle/>
        <a:p>
          <a:endParaRPr lang="fr-FR" sz="2400">
            <a:solidFill>
              <a:schemeClr val="bg1"/>
            </a:solidFill>
          </a:endParaRPr>
        </a:p>
      </dgm:t>
    </dgm:pt>
    <dgm:pt modelId="{318AAE7A-C697-464B-9484-BEED8E3D12A7}" type="sibTrans" cxnId="{32A3D166-D8B8-45E6-B902-907A69BEF0FC}">
      <dgm:prSet/>
      <dgm:spPr/>
      <dgm:t>
        <a:bodyPr/>
        <a:lstStyle/>
        <a:p>
          <a:endParaRPr lang="fr-FR" sz="2400">
            <a:solidFill>
              <a:schemeClr val="bg1"/>
            </a:solidFill>
          </a:endParaRPr>
        </a:p>
      </dgm:t>
    </dgm:pt>
    <dgm:pt modelId="{C24A2076-EAC1-4D33-B573-26550948E2DA}">
      <dgm:prSet custT="1"/>
      <dgm:spPr>
        <a:solidFill>
          <a:schemeClr val="tx1"/>
        </a:solidFill>
      </dgm:spPr>
      <dgm:t>
        <a:bodyPr/>
        <a:lstStyle/>
        <a:p>
          <a:r>
            <a:rPr lang="fr-FR" sz="1400" dirty="0">
              <a:solidFill>
                <a:schemeClr val="bg1"/>
              </a:solidFill>
            </a:rPr>
            <a:t>Tiers lieux</a:t>
          </a:r>
        </a:p>
      </dgm:t>
    </dgm:pt>
    <dgm:pt modelId="{67C2DFC7-4C31-490B-8176-11B8EDEFC96E}" type="parTrans" cxnId="{4970FB17-2F35-4701-A324-B2BF5D2B7318}">
      <dgm:prSet/>
      <dgm:spPr/>
      <dgm:t>
        <a:bodyPr/>
        <a:lstStyle/>
        <a:p>
          <a:endParaRPr lang="fr-FR" sz="2400">
            <a:solidFill>
              <a:schemeClr val="bg1"/>
            </a:solidFill>
          </a:endParaRPr>
        </a:p>
      </dgm:t>
    </dgm:pt>
    <dgm:pt modelId="{30E87B7F-97AE-4487-A180-3992BDB1007A}" type="sibTrans" cxnId="{4970FB17-2F35-4701-A324-B2BF5D2B7318}">
      <dgm:prSet/>
      <dgm:spPr/>
      <dgm:t>
        <a:bodyPr/>
        <a:lstStyle/>
        <a:p>
          <a:endParaRPr lang="fr-FR" sz="2400">
            <a:solidFill>
              <a:schemeClr val="bg1"/>
            </a:solidFill>
          </a:endParaRPr>
        </a:p>
      </dgm:t>
    </dgm:pt>
    <dgm:pt modelId="{4BF77309-567E-4C89-9C1B-2470403BAF49}">
      <dgm:prSet custT="1"/>
      <dgm:spPr>
        <a:solidFill>
          <a:schemeClr val="tx1"/>
        </a:solidFill>
      </dgm:spPr>
      <dgm:t>
        <a:bodyPr/>
        <a:lstStyle/>
        <a:p>
          <a:r>
            <a:rPr lang="fr-FR" sz="1400" dirty="0">
              <a:solidFill>
                <a:schemeClr val="bg1"/>
              </a:solidFill>
            </a:rPr>
            <a:t>Soutien au tissu productif</a:t>
          </a:r>
        </a:p>
      </dgm:t>
    </dgm:pt>
    <dgm:pt modelId="{82E59856-E265-4593-AC86-17549CC6D5E6}" type="parTrans" cxnId="{88388D12-FE2E-4C91-93AB-90C218454390}">
      <dgm:prSet/>
      <dgm:spPr/>
      <dgm:t>
        <a:bodyPr/>
        <a:lstStyle/>
        <a:p>
          <a:endParaRPr lang="fr-FR" sz="2400">
            <a:solidFill>
              <a:schemeClr val="bg1"/>
            </a:solidFill>
          </a:endParaRPr>
        </a:p>
      </dgm:t>
    </dgm:pt>
    <dgm:pt modelId="{E23E379F-FD95-47B9-978E-D89F132D4020}" type="sibTrans" cxnId="{88388D12-FE2E-4C91-93AB-90C218454390}">
      <dgm:prSet/>
      <dgm:spPr/>
      <dgm:t>
        <a:bodyPr/>
        <a:lstStyle/>
        <a:p>
          <a:endParaRPr lang="fr-FR" sz="2400">
            <a:solidFill>
              <a:schemeClr val="bg1"/>
            </a:solidFill>
          </a:endParaRPr>
        </a:p>
      </dgm:t>
    </dgm:pt>
    <dgm:pt modelId="{013CE8F8-E91A-4A8C-B42C-B6F4D410FBF3}">
      <dgm:prSet custT="1"/>
      <dgm:spPr>
        <a:solidFill>
          <a:schemeClr val="tx1"/>
        </a:solidFill>
      </dgm:spPr>
      <dgm:t>
        <a:bodyPr/>
        <a:lstStyle/>
        <a:p>
          <a:r>
            <a:rPr lang="fr-FR" sz="1400" dirty="0">
              <a:solidFill>
                <a:schemeClr val="bg1"/>
              </a:solidFill>
            </a:rPr>
            <a:t>Compétences des dirigeants et des salariés</a:t>
          </a:r>
        </a:p>
      </dgm:t>
    </dgm:pt>
    <dgm:pt modelId="{197934BB-37B8-48B7-8EE4-A0F5EFC2DA55}" type="parTrans" cxnId="{D7838CB7-2B23-46BA-AC1E-9125531BBFF4}">
      <dgm:prSet/>
      <dgm:spPr/>
      <dgm:t>
        <a:bodyPr/>
        <a:lstStyle/>
        <a:p>
          <a:endParaRPr lang="fr-FR" sz="2400">
            <a:solidFill>
              <a:schemeClr val="bg1"/>
            </a:solidFill>
          </a:endParaRPr>
        </a:p>
      </dgm:t>
    </dgm:pt>
    <dgm:pt modelId="{9419E309-748B-437C-AB58-9AC3BDFFFDE5}" type="sibTrans" cxnId="{D7838CB7-2B23-46BA-AC1E-9125531BBFF4}">
      <dgm:prSet/>
      <dgm:spPr/>
      <dgm:t>
        <a:bodyPr/>
        <a:lstStyle/>
        <a:p>
          <a:endParaRPr lang="fr-FR" sz="2400">
            <a:solidFill>
              <a:schemeClr val="bg1"/>
            </a:solidFill>
          </a:endParaRPr>
        </a:p>
      </dgm:t>
    </dgm:pt>
    <dgm:pt modelId="{611AEA5E-C66A-4EDE-A73C-F4244FAE6C70}">
      <dgm:prSet phldrT="[Texte]" custT="1"/>
      <dgm:spPr>
        <a:solidFill>
          <a:schemeClr val="tx1"/>
        </a:solidFill>
      </dgm:spPr>
      <dgm:t>
        <a:bodyPr/>
        <a:lstStyle/>
        <a:p>
          <a:r>
            <a:rPr lang="fr-FR" sz="1800" b="1" dirty="0">
              <a:solidFill>
                <a:schemeClr val="bg1"/>
              </a:solidFill>
            </a:rPr>
            <a:t>Compétences</a:t>
          </a:r>
          <a:endParaRPr lang="fr-FR" sz="1800" dirty="0">
            <a:solidFill>
              <a:schemeClr val="bg1"/>
            </a:solidFill>
          </a:endParaRPr>
        </a:p>
      </dgm:t>
    </dgm:pt>
    <dgm:pt modelId="{EA96ECB0-2D27-4032-9D96-99F470E19B54}" type="parTrans" cxnId="{CF76ECA9-CA2A-46F2-A7E8-3AADECBC993F}">
      <dgm:prSet/>
      <dgm:spPr/>
      <dgm:t>
        <a:bodyPr/>
        <a:lstStyle/>
        <a:p>
          <a:endParaRPr lang="fr-FR" sz="2400">
            <a:solidFill>
              <a:schemeClr val="bg1"/>
            </a:solidFill>
          </a:endParaRPr>
        </a:p>
      </dgm:t>
    </dgm:pt>
    <dgm:pt modelId="{B19070F9-7A53-406C-A101-6050F51D9C12}" type="sibTrans" cxnId="{CF76ECA9-CA2A-46F2-A7E8-3AADECBC993F}">
      <dgm:prSet/>
      <dgm:spPr/>
      <dgm:t>
        <a:bodyPr/>
        <a:lstStyle/>
        <a:p>
          <a:endParaRPr lang="fr-FR" sz="2400">
            <a:solidFill>
              <a:schemeClr val="bg1"/>
            </a:solidFill>
          </a:endParaRPr>
        </a:p>
      </dgm:t>
    </dgm:pt>
    <dgm:pt modelId="{2267DD93-6FE9-4C41-A223-5A0136E25BFC}">
      <dgm:prSet phldrT="[Texte]" custT="1"/>
      <dgm:spPr>
        <a:solidFill>
          <a:schemeClr val="tx1"/>
        </a:solidFill>
      </dgm:spPr>
      <dgm:t>
        <a:bodyPr/>
        <a:lstStyle/>
        <a:p>
          <a:r>
            <a:rPr lang="fr-FR" sz="1400" dirty="0">
              <a:solidFill>
                <a:schemeClr val="bg1"/>
              </a:solidFill>
            </a:rPr>
            <a:t>Investissements productifs</a:t>
          </a:r>
        </a:p>
      </dgm:t>
    </dgm:pt>
    <dgm:pt modelId="{EAA960E2-AEE7-4EEB-9962-6A8915F52ABD}" type="parTrans" cxnId="{E54D9FE4-B958-416B-AEC7-CC484D298E35}">
      <dgm:prSet/>
      <dgm:spPr/>
      <dgm:t>
        <a:bodyPr/>
        <a:lstStyle/>
        <a:p>
          <a:endParaRPr lang="fr-FR" sz="2400">
            <a:solidFill>
              <a:schemeClr val="bg1"/>
            </a:solidFill>
          </a:endParaRPr>
        </a:p>
      </dgm:t>
    </dgm:pt>
    <dgm:pt modelId="{D7EBF0DF-1370-4831-95C4-3808846658F5}" type="sibTrans" cxnId="{E54D9FE4-B958-416B-AEC7-CC484D298E35}">
      <dgm:prSet/>
      <dgm:spPr/>
      <dgm:t>
        <a:bodyPr/>
        <a:lstStyle/>
        <a:p>
          <a:endParaRPr lang="fr-FR" sz="2400">
            <a:solidFill>
              <a:schemeClr val="bg1"/>
            </a:solidFill>
          </a:endParaRPr>
        </a:p>
      </dgm:t>
    </dgm:pt>
    <dgm:pt modelId="{1FCC2CBA-4676-4942-8B49-1384D05403C5}">
      <dgm:prSet phldrT="[Texte]" custT="1"/>
      <dgm:spPr>
        <a:solidFill>
          <a:schemeClr val="tx1"/>
        </a:solidFill>
      </dgm:spPr>
      <dgm:t>
        <a:bodyPr/>
        <a:lstStyle/>
        <a:p>
          <a:r>
            <a:rPr lang="fr-FR" sz="1400" dirty="0">
              <a:solidFill>
                <a:schemeClr val="bg1"/>
              </a:solidFill>
            </a:rPr>
            <a:t>Soutien aux filières régionales</a:t>
          </a:r>
        </a:p>
      </dgm:t>
    </dgm:pt>
    <dgm:pt modelId="{D7ECE9D6-5558-455E-9E51-E7C568627A04}" type="parTrans" cxnId="{4D872208-92DC-477B-809E-1042174700BA}">
      <dgm:prSet/>
      <dgm:spPr/>
      <dgm:t>
        <a:bodyPr/>
        <a:lstStyle/>
        <a:p>
          <a:endParaRPr lang="fr-FR" sz="2400">
            <a:solidFill>
              <a:schemeClr val="bg1"/>
            </a:solidFill>
          </a:endParaRPr>
        </a:p>
      </dgm:t>
    </dgm:pt>
    <dgm:pt modelId="{EA7FC038-1B2B-4418-A336-9E1DF5E31C54}" type="sibTrans" cxnId="{4D872208-92DC-477B-809E-1042174700BA}">
      <dgm:prSet/>
      <dgm:spPr/>
      <dgm:t>
        <a:bodyPr/>
        <a:lstStyle/>
        <a:p>
          <a:endParaRPr lang="fr-FR" sz="2400">
            <a:solidFill>
              <a:schemeClr val="bg1"/>
            </a:solidFill>
          </a:endParaRPr>
        </a:p>
      </dgm:t>
    </dgm:pt>
    <dgm:pt modelId="{54E1D5F8-6A0D-4F6B-96C5-883D44976C15}">
      <dgm:prSet phldrT="[Texte]" custT="1"/>
      <dgm:spPr>
        <a:solidFill>
          <a:schemeClr val="tx1"/>
        </a:solidFill>
      </dgm:spPr>
      <dgm:t>
        <a:bodyPr/>
        <a:lstStyle/>
        <a:p>
          <a:r>
            <a:rPr lang="fr-FR" sz="1400" dirty="0">
              <a:solidFill>
                <a:schemeClr val="bg1"/>
              </a:solidFill>
            </a:rPr>
            <a:t>Actions collectives</a:t>
          </a:r>
        </a:p>
      </dgm:t>
    </dgm:pt>
    <dgm:pt modelId="{C4053DFD-AFCC-4178-ADBA-6935B8E4C1C0}" type="parTrans" cxnId="{42248294-EC5D-44D2-89F0-407741F299BA}">
      <dgm:prSet/>
      <dgm:spPr/>
      <dgm:t>
        <a:bodyPr/>
        <a:lstStyle/>
        <a:p>
          <a:endParaRPr lang="fr-FR" sz="2400">
            <a:solidFill>
              <a:schemeClr val="bg1"/>
            </a:solidFill>
          </a:endParaRPr>
        </a:p>
      </dgm:t>
    </dgm:pt>
    <dgm:pt modelId="{BF2F62AE-BFEC-4D38-B92B-C65D8EFF49E4}" type="sibTrans" cxnId="{42248294-EC5D-44D2-89F0-407741F299BA}">
      <dgm:prSet/>
      <dgm:spPr/>
      <dgm:t>
        <a:bodyPr/>
        <a:lstStyle/>
        <a:p>
          <a:endParaRPr lang="fr-FR" sz="2400">
            <a:solidFill>
              <a:schemeClr val="bg1"/>
            </a:solidFill>
          </a:endParaRPr>
        </a:p>
      </dgm:t>
    </dgm:pt>
    <dgm:pt modelId="{C7866F7C-9307-4682-A2AC-163AADEF8E4E}">
      <dgm:prSet phldrT="[Texte]" custT="1"/>
      <dgm:spPr>
        <a:solidFill>
          <a:schemeClr val="tx1"/>
        </a:solidFill>
      </dgm:spPr>
      <dgm:t>
        <a:bodyPr/>
        <a:lstStyle/>
        <a:p>
          <a:r>
            <a:rPr lang="fr-FR" sz="1400" dirty="0">
              <a:solidFill>
                <a:schemeClr val="bg1"/>
              </a:solidFill>
            </a:rPr>
            <a:t>Projets de RDI</a:t>
          </a:r>
        </a:p>
      </dgm:t>
    </dgm:pt>
    <dgm:pt modelId="{9F8DFABA-3215-4C8A-9AA7-08CD58991A46}" type="parTrans" cxnId="{CDDC58BE-0480-48D1-8FB4-A002DD48B42A}">
      <dgm:prSet/>
      <dgm:spPr/>
      <dgm:t>
        <a:bodyPr/>
        <a:lstStyle/>
        <a:p>
          <a:endParaRPr lang="fr-FR" sz="2400">
            <a:solidFill>
              <a:schemeClr val="bg1"/>
            </a:solidFill>
          </a:endParaRPr>
        </a:p>
      </dgm:t>
    </dgm:pt>
    <dgm:pt modelId="{5208301F-93B0-4BC2-A122-8D3E180B9A33}" type="sibTrans" cxnId="{CDDC58BE-0480-48D1-8FB4-A002DD48B42A}">
      <dgm:prSet/>
      <dgm:spPr/>
      <dgm:t>
        <a:bodyPr/>
        <a:lstStyle/>
        <a:p>
          <a:endParaRPr lang="fr-FR" sz="2400">
            <a:solidFill>
              <a:schemeClr val="bg1"/>
            </a:solidFill>
          </a:endParaRPr>
        </a:p>
      </dgm:t>
    </dgm:pt>
    <dgm:pt modelId="{044622DC-874B-47E2-867D-C3A18EDC34A4}">
      <dgm:prSet phldrT="[Texte]" custT="1"/>
      <dgm:spPr>
        <a:solidFill>
          <a:schemeClr val="tx1"/>
        </a:solidFill>
      </dgm:spPr>
      <dgm:t>
        <a:bodyPr/>
        <a:lstStyle/>
        <a:p>
          <a:r>
            <a:rPr lang="fr-FR" sz="1800" b="1" dirty="0">
              <a:solidFill>
                <a:schemeClr val="bg1"/>
              </a:solidFill>
            </a:rPr>
            <a:t>Numérisation au bénéfice des citoyens, des entreprises et des acteurs publics</a:t>
          </a:r>
          <a:endParaRPr lang="fr-FR" sz="1800" dirty="0">
            <a:solidFill>
              <a:schemeClr val="bg1"/>
            </a:solidFill>
          </a:endParaRPr>
        </a:p>
      </dgm:t>
    </dgm:pt>
    <dgm:pt modelId="{78E49BF1-C96A-446E-8501-E59DBE6E2541}" type="sibTrans" cxnId="{DEB0A4EB-EDBE-468A-9237-AFD4A860AD5A}">
      <dgm:prSet/>
      <dgm:spPr/>
      <dgm:t>
        <a:bodyPr/>
        <a:lstStyle/>
        <a:p>
          <a:endParaRPr lang="fr-FR" sz="2400">
            <a:solidFill>
              <a:schemeClr val="bg1"/>
            </a:solidFill>
          </a:endParaRPr>
        </a:p>
      </dgm:t>
    </dgm:pt>
    <dgm:pt modelId="{65F71687-4FCD-4F14-A4C4-ADBA1E9B6620}" type="parTrans" cxnId="{DEB0A4EB-EDBE-468A-9237-AFD4A860AD5A}">
      <dgm:prSet/>
      <dgm:spPr/>
      <dgm:t>
        <a:bodyPr/>
        <a:lstStyle/>
        <a:p>
          <a:endParaRPr lang="fr-FR" sz="2400">
            <a:solidFill>
              <a:schemeClr val="bg1"/>
            </a:solidFill>
          </a:endParaRPr>
        </a:p>
      </dgm:t>
    </dgm:pt>
    <dgm:pt modelId="{470E2162-E888-4AF9-91B0-C84ECE96822C}">
      <dgm:prSet custT="1"/>
      <dgm:spPr/>
      <dgm:t>
        <a:bodyPr/>
        <a:lstStyle/>
        <a:p>
          <a:r>
            <a:rPr lang="fr-FR" sz="1400" dirty="0">
              <a:solidFill>
                <a:schemeClr val="bg1"/>
              </a:solidFill>
            </a:rPr>
            <a:t>Infra de recherche</a:t>
          </a:r>
          <a:endParaRPr lang="fr-FR" sz="1400" b="1" dirty="0">
            <a:solidFill>
              <a:schemeClr val="bg1"/>
            </a:solidFill>
          </a:endParaRPr>
        </a:p>
      </dgm:t>
    </dgm:pt>
    <dgm:pt modelId="{0D94BC6B-03A3-4E16-8F86-D251F77F715B}" type="parTrans" cxnId="{2B006217-6A82-420C-B88B-41859C167EEF}">
      <dgm:prSet/>
      <dgm:spPr/>
      <dgm:t>
        <a:bodyPr/>
        <a:lstStyle/>
        <a:p>
          <a:endParaRPr lang="fr-FR" sz="2400"/>
        </a:p>
      </dgm:t>
    </dgm:pt>
    <dgm:pt modelId="{7D9D19DB-EE10-4E48-95A6-F6044538BF2D}" type="sibTrans" cxnId="{2B006217-6A82-420C-B88B-41859C167EEF}">
      <dgm:prSet/>
      <dgm:spPr/>
      <dgm:t>
        <a:bodyPr/>
        <a:lstStyle/>
        <a:p>
          <a:endParaRPr lang="fr-FR" sz="2400"/>
        </a:p>
      </dgm:t>
    </dgm:pt>
    <dgm:pt modelId="{778CAA90-BC35-4756-B111-B60D29CF91A2}">
      <dgm:prSet custT="1"/>
      <dgm:spPr/>
      <dgm:t>
        <a:bodyPr/>
        <a:lstStyle/>
        <a:p>
          <a:r>
            <a:rPr lang="fr-FR" sz="1400" dirty="0">
              <a:solidFill>
                <a:schemeClr val="bg1"/>
              </a:solidFill>
            </a:rPr>
            <a:t>Accompagnement des entreprises</a:t>
          </a:r>
        </a:p>
      </dgm:t>
    </dgm:pt>
    <dgm:pt modelId="{265EA014-B8A9-4104-A83C-DCD954063F3E}" type="parTrans" cxnId="{B8EA0CE0-C9BA-491E-BDE1-5F4507D838B3}">
      <dgm:prSet/>
      <dgm:spPr/>
      <dgm:t>
        <a:bodyPr/>
        <a:lstStyle/>
        <a:p>
          <a:endParaRPr lang="fr-FR" sz="2400"/>
        </a:p>
      </dgm:t>
    </dgm:pt>
    <dgm:pt modelId="{B90EBD05-D7F0-4FA9-B225-C44A1A74D6FF}" type="sibTrans" cxnId="{B8EA0CE0-C9BA-491E-BDE1-5F4507D838B3}">
      <dgm:prSet/>
      <dgm:spPr/>
      <dgm:t>
        <a:bodyPr/>
        <a:lstStyle/>
        <a:p>
          <a:endParaRPr lang="fr-FR" sz="2400"/>
        </a:p>
      </dgm:t>
    </dgm:pt>
    <dgm:pt modelId="{75A50FBA-AACD-4A38-9A15-567D60109F33}">
      <dgm:prSet phldrT="[Texte]" custT="1"/>
      <dgm:spPr>
        <a:solidFill>
          <a:schemeClr val="tx1"/>
        </a:solidFill>
      </dgm:spPr>
      <dgm:t>
        <a:bodyPr/>
        <a:lstStyle/>
        <a:p>
          <a:r>
            <a:rPr lang="fr-FR" sz="1400" dirty="0">
              <a:solidFill>
                <a:schemeClr val="bg1"/>
              </a:solidFill>
            </a:rPr>
            <a:t>Instruments financiers</a:t>
          </a:r>
        </a:p>
      </dgm:t>
    </dgm:pt>
    <dgm:pt modelId="{43F6ECD2-811E-4E6A-BE82-4EBBD2F64A93}" type="parTrans" cxnId="{DD2AAB7C-202C-48C2-AF26-A9DEAE8A0EA7}">
      <dgm:prSet/>
      <dgm:spPr/>
      <dgm:t>
        <a:bodyPr/>
        <a:lstStyle/>
        <a:p>
          <a:endParaRPr lang="fr-FR" sz="2400"/>
        </a:p>
      </dgm:t>
    </dgm:pt>
    <dgm:pt modelId="{2E108C18-6834-4D3B-8B5F-830177038CF1}" type="sibTrans" cxnId="{DD2AAB7C-202C-48C2-AF26-A9DEAE8A0EA7}">
      <dgm:prSet/>
      <dgm:spPr/>
      <dgm:t>
        <a:bodyPr/>
        <a:lstStyle/>
        <a:p>
          <a:endParaRPr lang="fr-FR" sz="2400"/>
        </a:p>
      </dgm:t>
    </dgm:pt>
    <dgm:pt modelId="{8EF9835F-6C16-483E-96F5-F004A426697C}">
      <dgm:prSet phldrT="[Texte]" custT="1"/>
      <dgm:spPr>
        <a:solidFill>
          <a:schemeClr val="tx1"/>
        </a:solidFill>
      </dgm:spPr>
      <dgm:t>
        <a:bodyPr/>
        <a:lstStyle/>
        <a:p>
          <a:r>
            <a:rPr lang="fr-FR" sz="1400" dirty="0">
              <a:solidFill>
                <a:schemeClr val="bg1"/>
              </a:solidFill>
            </a:rPr>
            <a:t>Transfert de technologies</a:t>
          </a:r>
        </a:p>
      </dgm:t>
    </dgm:pt>
    <dgm:pt modelId="{D97E3929-DADE-4BD1-A793-4B1A7FB3BEE8}" type="parTrans" cxnId="{448B5BC4-724F-4D1E-9C68-70F7E47794CD}">
      <dgm:prSet/>
      <dgm:spPr/>
      <dgm:t>
        <a:bodyPr/>
        <a:lstStyle/>
        <a:p>
          <a:endParaRPr lang="fr-FR" sz="2400"/>
        </a:p>
      </dgm:t>
    </dgm:pt>
    <dgm:pt modelId="{DFFBE7D2-89F0-4EEF-9D09-E34E46427816}" type="sibTrans" cxnId="{448B5BC4-724F-4D1E-9C68-70F7E47794CD}">
      <dgm:prSet/>
      <dgm:spPr/>
      <dgm:t>
        <a:bodyPr/>
        <a:lstStyle/>
        <a:p>
          <a:endParaRPr lang="fr-FR" sz="2400"/>
        </a:p>
      </dgm:t>
    </dgm:pt>
    <dgm:pt modelId="{4620CD61-4E21-4B60-A441-2106EA98973D}">
      <dgm:prSet phldrT="[Texte]" custT="1"/>
      <dgm:spPr>
        <a:solidFill>
          <a:schemeClr val="tx1"/>
        </a:solidFill>
      </dgm:spPr>
      <dgm:t>
        <a:bodyPr/>
        <a:lstStyle/>
        <a:p>
          <a:r>
            <a:rPr lang="fr-FR" sz="1400" dirty="0">
              <a:solidFill>
                <a:schemeClr val="bg1"/>
              </a:solidFill>
            </a:rPr>
            <a:t>Ingénierie de projets</a:t>
          </a:r>
        </a:p>
      </dgm:t>
    </dgm:pt>
    <dgm:pt modelId="{A601468E-0AAE-4D20-84C5-BFCD00162AA1}" type="parTrans" cxnId="{181E7D0A-1587-4B48-B2A7-41AC29D8F7CA}">
      <dgm:prSet/>
      <dgm:spPr/>
      <dgm:t>
        <a:bodyPr/>
        <a:lstStyle/>
        <a:p>
          <a:endParaRPr lang="fr-FR" sz="2400"/>
        </a:p>
      </dgm:t>
    </dgm:pt>
    <dgm:pt modelId="{0584EB84-3AF2-49EE-893C-D3E07AD3FC0D}" type="sibTrans" cxnId="{181E7D0A-1587-4B48-B2A7-41AC29D8F7CA}">
      <dgm:prSet/>
      <dgm:spPr/>
      <dgm:t>
        <a:bodyPr/>
        <a:lstStyle/>
        <a:p>
          <a:endParaRPr lang="fr-FR" sz="2400"/>
        </a:p>
      </dgm:t>
    </dgm:pt>
    <dgm:pt modelId="{B42A04EE-179C-4937-9461-AE02034E292A}">
      <dgm:prSet custT="1"/>
      <dgm:spPr>
        <a:solidFill>
          <a:schemeClr val="tx1"/>
        </a:solidFill>
      </dgm:spPr>
      <dgm:t>
        <a:bodyPr/>
        <a:lstStyle/>
        <a:p>
          <a:r>
            <a:rPr lang="fr-FR" sz="1400" dirty="0">
              <a:solidFill>
                <a:schemeClr val="bg1"/>
              </a:solidFill>
            </a:rPr>
            <a:t>Education au numérique</a:t>
          </a:r>
        </a:p>
      </dgm:t>
    </dgm:pt>
    <dgm:pt modelId="{C440F448-FEA6-40B1-BB82-6A5A1C2400C3}" type="parTrans" cxnId="{F4EC3C3D-3B2C-4ED4-8D83-B0D817524063}">
      <dgm:prSet/>
      <dgm:spPr/>
      <dgm:t>
        <a:bodyPr/>
        <a:lstStyle/>
        <a:p>
          <a:endParaRPr lang="fr-FR" sz="2400"/>
        </a:p>
      </dgm:t>
    </dgm:pt>
    <dgm:pt modelId="{E3358E64-4E3D-40C5-B908-468AFF616CEB}" type="sibTrans" cxnId="{F4EC3C3D-3B2C-4ED4-8D83-B0D817524063}">
      <dgm:prSet/>
      <dgm:spPr/>
      <dgm:t>
        <a:bodyPr/>
        <a:lstStyle/>
        <a:p>
          <a:endParaRPr lang="fr-FR" sz="2400"/>
        </a:p>
      </dgm:t>
    </dgm:pt>
    <dgm:pt modelId="{5910A9AD-34B2-4224-A54C-4D4B2BD60ED7}">
      <dgm:prSet custT="1"/>
      <dgm:spPr/>
      <dgm:t>
        <a:bodyPr/>
        <a:lstStyle/>
        <a:p>
          <a:r>
            <a:rPr lang="fr-FR" sz="1400" dirty="0">
              <a:solidFill>
                <a:schemeClr val="bg1"/>
              </a:solidFill>
            </a:rPr>
            <a:t>Instruments financiers</a:t>
          </a:r>
        </a:p>
      </dgm:t>
    </dgm:pt>
    <dgm:pt modelId="{C706F382-75A6-4BE6-A7EA-B09AD716A5B0}" type="parTrans" cxnId="{6364325C-5768-4E2B-8387-FBE575DF5B31}">
      <dgm:prSet/>
      <dgm:spPr/>
      <dgm:t>
        <a:bodyPr/>
        <a:lstStyle/>
        <a:p>
          <a:endParaRPr lang="fr-FR" sz="2400"/>
        </a:p>
      </dgm:t>
    </dgm:pt>
    <dgm:pt modelId="{A1C0E359-08FB-4168-809B-3386BE2C528F}" type="sibTrans" cxnId="{6364325C-5768-4E2B-8387-FBE575DF5B31}">
      <dgm:prSet/>
      <dgm:spPr/>
      <dgm:t>
        <a:bodyPr/>
        <a:lstStyle/>
        <a:p>
          <a:endParaRPr lang="fr-FR" sz="2400"/>
        </a:p>
      </dgm:t>
    </dgm:pt>
    <dgm:pt modelId="{854CDF83-ABEE-4E1F-A156-2D5028846150}">
      <dgm:prSet phldrT="[Texte]" custT="1"/>
      <dgm:spPr>
        <a:solidFill>
          <a:schemeClr val="tx1"/>
        </a:solidFill>
      </dgm:spPr>
      <dgm:t>
        <a:bodyPr/>
        <a:lstStyle/>
        <a:p>
          <a:r>
            <a:rPr lang="fr-FR" sz="1400" dirty="0">
              <a:solidFill>
                <a:schemeClr val="bg1"/>
              </a:solidFill>
            </a:rPr>
            <a:t>ESS</a:t>
          </a:r>
        </a:p>
      </dgm:t>
    </dgm:pt>
    <dgm:pt modelId="{0BD8440E-FFCB-4FB5-8853-810B06AD85CC}" type="parTrans" cxnId="{CC1C76CD-1E37-4495-A032-B2384A3FFD1E}">
      <dgm:prSet/>
      <dgm:spPr/>
      <dgm:t>
        <a:bodyPr/>
        <a:lstStyle/>
        <a:p>
          <a:endParaRPr lang="fr-FR" sz="2400"/>
        </a:p>
      </dgm:t>
    </dgm:pt>
    <dgm:pt modelId="{80C17C43-A2AE-4CA5-AE98-54656EEF8990}" type="sibTrans" cxnId="{CC1C76CD-1E37-4495-A032-B2384A3FFD1E}">
      <dgm:prSet/>
      <dgm:spPr/>
      <dgm:t>
        <a:bodyPr/>
        <a:lstStyle/>
        <a:p>
          <a:endParaRPr lang="fr-FR" sz="2400"/>
        </a:p>
      </dgm:t>
    </dgm:pt>
    <dgm:pt modelId="{738CBF51-27DE-448D-BDE9-BA6F28F199BC}">
      <dgm:prSet phldrT="[Texte]" custT="1"/>
      <dgm:spPr>
        <a:solidFill>
          <a:schemeClr val="tx1"/>
        </a:solidFill>
      </dgm:spPr>
      <dgm:t>
        <a:bodyPr/>
        <a:lstStyle/>
        <a:p>
          <a:r>
            <a:rPr lang="fr-FR" sz="1400" dirty="0">
              <a:solidFill>
                <a:schemeClr val="bg1"/>
              </a:solidFill>
            </a:rPr>
            <a:t>Marketing territorial</a:t>
          </a:r>
        </a:p>
      </dgm:t>
    </dgm:pt>
    <dgm:pt modelId="{F8D0BE26-4351-48C4-8F31-5DA4473C6DF3}" type="parTrans" cxnId="{C4679FF5-FBD9-432F-89B6-376F32645CB3}">
      <dgm:prSet/>
      <dgm:spPr/>
      <dgm:t>
        <a:bodyPr/>
        <a:lstStyle/>
        <a:p>
          <a:endParaRPr lang="fr-FR" sz="2400"/>
        </a:p>
      </dgm:t>
    </dgm:pt>
    <dgm:pt modelId="{D785ED12-EFCF-4AF6-BB89-E90DB5738D7B}" type="sibTrans" cxnId="{C4679FF5-FBD9-432F-89B6-376F32645CB3}">
      <dgm:prSet/>
      <dgm:spPr/>
      <dgm:t>
        <a:bodyPr/>
        <a:lstStyle/>
        <a:p>
          <a:endParaRPr lang="fr-FR" sz="2400"/>
        </a:p>
      </dgm:t>
    </dgm:pt>
    <dgm:pt modelId="{2B574A62-ACD7-42B5-B1AC-1EFC4D25D51A}">
      <dgm:prSet phldrT="[Texte]" custT="1"/>
      <dgm:spPr>
        <a:solidFill>
          <a:schemeClr val="tx1"/>
        </a:solidFill>
      </dgm:spPr>
      <dgm:t>
        <a:bodyPr/>
        <a:lstStyle/>
        <a:p>
          <a:r>
            <a:rPr lang="fr-FR" sz="1400" dirty="0">
              <a:solidFill>
                <a:schemeClr val="bg1"/>
              </a:solidFill>
            </a:rPr>
            <a:t>Entreprenariat</a:t>
          </a:r>
        </a:p>
      </dgm:t>
    </dgm:pt>
    <dgm:pt modelId="{92E1FB14-8D0D-41B5-8A45-2346DE4EB68E}" type="parTrans" cxnId="{CD52E2F3-CC5C-4332-A45A-73EA50541E57}">
      <dgm:prSet/>
      <dgm:spPr/>
      <dgm:t>
        <a:bodyPr/>
        <a:lstStyle/>
        <a:p>
          <a:endParaRPr lang="fr-FR" sz="2400"/>
        </a:p>
      </dgm:t>
    </dgm:pt>
    <dgm:pt modelId="{E76D5BC4-E4FE-4EFE-86AF-2F872FF506FF}" type="sibTrans" cxnId="{CD52E2F3-CC5C-4332-A45A-73EA50541E57}">
      <dgm:prSet/>
      <dgm:spPr/>
      <dgm:t>
        <a:bodyPr/>
        <a:lstStyle/>
        <a:p>
          <a:endParaRPr lang="fr-FR" sz="2400"/>
        </a:p>
      </dgm:t>
    </dgm:pt>
    <dgm:pt modelId="{F3360C53-DFEB-401D-AA6D-9F4377C0B717}">
      <dgm:prSet custT="1"/>
      <dgm:spPr>
        <a:solidFill>
          <a:schemeClr val="tx1"/>
        </a:solidFill>
      </dgm:spPr>
      <dgm:t>
        <a:bodyPr/>
        <a:lstStyle/>
        <a:p>
          <a:r>
            <a:rPr lang="fr-FR" sz="1800" b="1" dirty="0">
              <a:solidFill>
                <a:schemeClr val="bg1"/>
              </a:solidFill>
            </a:rPr>
            <a:t>Numérique</a:t>
          </a:r>
        </a:p>
      </dgm:t>
    </dgm:pt>
    <dgm:pt modelId="{FA483477-0B33-448C-B46A-F7F606E6DD72}" type="parTrans" cxnId="{35DE5C58-98C8-441A-B321-EBF5A360F400}">
      <dgm:prSet/>
      <dgm:spPr/>
      <dgm:t>
        <a:bodyPr/>
        <a:lstStyle/>
        <a:p>
          <a:endParaRPr lang="fr-FR"/>
        </a:p>
      </dgm:t>
    </dgm:pt>
    <dgm:pt modelId="{80519610-2A20-4589-989E-AB4CF57B795B}" type="sibTrans" cxnId="{35DE5C58-98C8-441A-B321-EBF5A360F400}">
      <dgm:prSet/>
      <dgm:spPr/>
      <dgm:t>
        <a:bodyPr/>
        <a:lstStyle/>
        <a:p>
          <a:endParaRPr lang="fr-FR"/>
        </a:p>
      </dgm:t>
    </dgm:pt>
    <dgm:pt modelId="{DA6F688C-82B6-460E-9A78-BFF878F9B751}">
      <dgm:prSet custT="1"/>
      <dgm:spPr>
        <a:solidFill>
          <a:schemeClr val="tx1"/>
        </a:solidFill>
      </dgm:spPr>
      <dgm:t>
        <a:bodyPr/>
        <a:lstStyle/>
        <a:p>
          <a:r>
            <a:rPr lang="fr-FR" sz="1400" dirty="0">
              <a:solidFill>
                <a:schemeClr val="bg1"/>
              </a:solidFill>
            </a:rPr>
            <a:t>Infrastructures très haut débit</a:t>
          </a:r>
        </a:p>
      </dgm:t>
    </dgm:pt>
    <dgm:pt modelId="{C061EC78-5DC2-43BD-A206-17F641A507D4}" type="parTrans" cxnId="{12FB2BFF-08ED-45DE-B8F8-FB752A8A53FB}">
      <dgm:prSet/>
      <dgm:spPr/>
      <dgm:t>
        <a:bodyPr/>
        <a:lstStyle/>
        <a:p>
          <a:endParaRPr lang="fr-FR"/>
        </a:p>
      </dgm:t>
    </dgm:pt>
    <dgm:pt modelId="{471592DD-A1B0-40B7-96F7-8410409E3DF8}" type="sibTrans" cxnId="{12FB2BFF-08ED-45DE-B8F8-FB752A8A53FB}">
      <dgm:prSet/>
      <dgm:spPr/>
      <dgm:t>
        <a:bodyPr/>
        <a:lstStyle/>
        <a:p>
          <a:endParaRPr lang="fr-FR"/>
        </a:p>
      </dgm:t>
    </dgm:pt>
    <dgm:pt modelId="{B101816D-A2C9-4176-896F-26F16B0D00F1}">
      <dgm:prSet custT="1"/>
      <dgm:spPr>
        <a:solidFill>
          <a:schemeClr val="tx1"/>
        </a:solidFill>
      </dgm:spPr>
      <dgm:t>
        <a:bodyPr/>
        <a:lstStyle/>
        <a:p>
          <a:endParaRPr lang="fr-FR" sz="1400" dirty="0">
            <a:solidFill>
              <a:schemeClr val="bg1"/>
            </a:solidFill>
          </a:endParaRPr>
        </a:p>
      </dgm:t>
    </dgm:pt>
    <dgm:pt modelId="{84A337B0-E1CE-4ADE-B559-FAD6A1BCFBF2}" type="parTrans" cxnId="{F8DACB91-A5EE-4B51-AD58-3EF9EF06B159}">
      <dgm:prSet/>
      <dgm:spPr/>
      <dgm:t>
        <a:bodyPr/>
        <a:lstStyle/>
        <a:p>
          <a:endParaRPr lang="fr-FR"/>
        </a:p>
      </dgm:t>
    </dgm:pt>
    <dgm:pt modelId="{8F6BB49C-5B67-45F6-B5C4-892C95440140}" type="sibTrans" cxnId="{F8DACB91-A5EE-4B51-AD58-3EF9EF06B159}">
      <dgm:prSet/>
      <dgm:spPr/>
      <dgm:t>
        <a:bodyPr/>
        <a:lstStyle/>
        <a:p>
          <a:endParaRPr lang="fr-FR"/>
        </a:p>
      </dgm:t>
    </dgm:pt>
    <dgm:pt modelId="{76A6BDFF-7A80-4A45-990E-49DBF6EFC8FF}">
      <dgm:prSet custT="1"/>
      <dgm:spPr>
        <a:solidFill>
          <a:schemeClr val="tx1"/>
        </a:solidFill>
      </dgm:spPr>
      <dgm:t>
        <a:bodyPr/>
        <a:lstStyle/>
        <a:p>
          <a:r>
            <a:rPr lang="fr-FR" sz="1400" dirty="0">
              <a:solidFill>
                <a:schemeClr val="bg1"/>
              </a:solidFill>
            </a:rPr>
            <a:t>Câblage Ile-Continent</a:t>
          </a:r>
        </a:p>
      </dgm:t>
    </dgm:pt>
    <dgm:pt modelId="{78915998-DCB0-4801-B9EA-23D33F63F2FF}" type="parTrans" cxnId="{FA5597E4-5D28-4A30-9B1B-A14234FDC497}">
      <dgm:prSet/>
      <dgm:spPr/>
      <dgm:t>
        <a:bodyPr/>
        <a:lstStyle/>
        <a:p>
          <a:endParaRPr lang="fr-FR"/>
        </a:p>
      </dgm:t>
    </dgm:pt>
    <dgm:pt modelId="{48649342-4F9B-4E29-9B06-203499AD5490}" type="sibTrans" cxnId="{FA5597E4-5D28-4A30-9B1B-A14234FDC497}">
      <dgm:prSet/>
      <dgm:spPr/>
      <dgm:t>
        <a:bodyPr/>
        <a:lstStyle/>
        <a:p>
          <a:endParaRPr lang="fr-FR"/>
        </a:p>
      </dgm:t>
    </dgm:pt>
    <dgm:pt modelId="{6FA6CFA8-889B-48B8-8E12-120E6A613C39}">
      <dgm:prSet custT="1"/>
      <dgm:spPr>
        <a:solidFill>
          <a:schemeClr val="tx1"/>
        </a:solidFill>
      </dgm:spPr>
      <dgm:t>
        <a:bodyPr/>
        <a:lstStyle/>
        <a:p>
          <a:r>
            <a:rPr lang="fr-FR" sz="1400" dirty="0">
              <a:solidFill>
                <a:schemeClr val="bg1"/>
              </a:solidFill>
            </a:rPr>
            <a:t>Infrastructures de données</a:t>
          </a:r>
        </a:p>
      </dgm:t>
    </dgm:pt>
    <dgm:pt modelId="{4D5D471B-BDC5-4F8B-A225-FE86DF5B7C46}" type="parTrans" cxnId="{3B85DBBB-60D3-495B-B5F8-2F93E9F26E66}">
      <dgm:prSet/>
      <dgm:spPr/>
      <dgm:t>
        <a:bodyPr/>
        <a:lstStyle/>
        <a:p>
          <a:endParaRPr lang="fr-FR"/>
        </a:p>
      </dgm:t>
    </dgm:pt>
    <dgm:pt modelId="{C4DB129C-50B7-46C4-8C5A-08DEE95E11A1}" type="sibTrans" cxnId="{3B85DBBB-60D3-495B-B5F8-2F93E9F26E66}">
      <dgm:prSet/>
      <dgm:spPr/>
      <dgm:t>
        <a:bodyPr/>
        <a:lstStyle/>
        <a:p>
          <a:endParaRPr lang="fr-FR"/>
        </a:p>
      </dgm:t>
    </dgm:pt>
    <dgm:pt modelId="{706E2B21-1402-42D7-958B-01416671FD9C}" type="pres">
      <dgm:prSet presAssocID="{709C9F4B-E21F-4803-B809-7E2179AD2A78}" presName="diagram" presStyleCnt="0">
        <dgm:presLayoutVars>
          <dgm:dir/>
          <dgm:resizeHandles val="exact"/>
        </dgm:presLayoutVars>
      </dgm:prSet>
      <dgm:spPr/>
    </dgm:pt>
    <dgm:pt modelId="{D15ACB8B-D937-4B1B-9A9C-5F1E52D1A7AA}" type="pres">
      <dgm:prSet presAssocID="{6CE8087A-DF95-49AA-90A9-874773E4BFE0}" presName="node" presStyleLbl="node1" presStyleIdx="0" presStyleCnt="5" custScaleY="149610">
        <dgm:presLayoutVars>
          <dgm:bulletEnabled val="1"/>
        </dgm:presLayoutVars>
      </dgm:prSet>
      <dgm:spPr/>
    </dgm:pt>
    <dgm:pt modelId="{1D23F54B-B7D7-4864-916C-3DD418E5309E}" type="pres">
      <dgm:prSet presAssocID="{17008690-6B80-415D-AA1B-8F532A7A1FD0}" presName="sibTrans" presStyleCnt="0"/>
      <dgm:spPr/>
    </dgm:pt>
    <dgm:pt modelId="{EDBEB534-118A-44D5-83AB-FA50F97E9CEA}" type="pres">
      <dgm:prSet presAssocID="{044622DC-874B-47E2-867D-C3A18EDC34A4}" presName="node" presStyleLbl="node1" presStyleIdx="1" presStyleCnt="5" custScaleY="149610">
        <dgm:presLayoutVars>
          <dgm:bulletEnabled val="1"/>
        </dgm:presLayoutVars>
      </dgm:prSet>
      <dgm:spPr/>
    </dgm:pt>
    <dgm:pt modelId="{11D66D97-BC86-4451-B910-E1CCDE37333A}" type="pres">
      <dgm:prSet presAssocID="{78E49BF1-C96A-446E-8501-E59DBE6E2541}" presName="sibTrans" presStyleCnt="0"/>
      <dgm:spPr/>
    </dgm:pt>
    <dgm:pt modelId="{31AD185B-4561-42EA-A7F9-4C9E5711FE88}" type="pres">
      <dgm:prSet presAssocID="{2E47E864-706C-492D-B71A-12BAD3BAD2A8}" presName="node" presStyleLbl="node1" presStyleIdx="2" presStyleCnt="5" custScaleY="145321">
        <dgm:presLayoutVars>
          <dgm:bulletEnabled val="1"/>
        </dgm:presLayoutVars>
      </dgm:prSet>
      <dgm:spPr/>
    </dgm:pt>
    <dgm:pt modelId="{E0480882-3737-4A99-9F20-9270D5DB825A}" type="pres">
      <dgm:prSet presAssocID="{EDDE3AE3-0FB7-42BD-8F1F-19C43A529316}" presName="sibTrans" presStyleCnt="0"/>
      <dgm:spPr/>
    </dgm:pt>
    <dgm:pt modelId="{0D823AF6-E1F7-4105-A63C-AA2509D8577F}" type="pres">
      <dgm:prSet presAssocID="{611AEA5E-C66A-4EDE-A73C-F4244FAE6C70}" presName="node" presStyleLbl="node1" presStyleIdx="3" presStyleCnt="5">
        <dgm:presLayoutVars>
          <dgm:bulletEnabled val="1"/>
        </dgm:presLayoutVars>
      </dgm:prSet>
      <dgm:spPr/>
    </dgm:pt>
    <dgm:pt modelId="{D2001268-5855-4797-AC5C-DBC467590FC6}" type="pres">
      <dgm:prSet presAssocID="{B19070F9-7A53-406C-A101-6050F51D9C12}" presName="sibTrans" presStyleCnt="0"/>
      <dgm:spPr/>
    </dgm:pt>
    <dgm:pt modelId="{BC2C0ECF-5E62-4970-B177-663B20FCE778}" type="pres">
      <dgm:prSet presAssocID="{F3360C53-DFEB-401D-AA6D-9F4377C0B717}" presName="node" presStyleLbl="node1" presStyleIdx="4" presStyleCnt="5">
        <dgm:presLayoutVars>
          <dgm:bulletEnabled val="1"/>
        </dgm:presLayoutVars>
      </dgm:prSet>
      <dgm:spPr/>
    </dgm:pt>
  </dgm:ptLst>
  <dgm:cxnLst>
    <dgm:cxn modelId="{4D872208-92DC-477B-809E-1042174700BA}" srcId="{2E47E864-706C-492D-B71A-12BAD3BAD2A8}" destId="{1FCC2CBA-4676-4942-8B49-1384D05403C5}" srcOrd="3" destOrd="0" parTransId="{D7ECE9D6-5558-455E-9E51-E7C568627A04}" sibTransId="{EA7FC038-1B2B-4418-A336-9E1DF5E31C54}"/>
    <dgm:cxn modelId="{181E7D0A-1587-4B48-B2A7-41AC29D8F7CA}" srcId="{6CE8087A-DF95-49AA-90A9-874773E4BFE0}" destId="{4620CD61-4E21-4B60-A441-2106EA98973D}" srcOrd="4" destOrd="0" parTransId="{A601468E-0AAE-4D20-84C5-BFCD00162AA1}" sibTransId="{0584EB84-3AF2-49EE-893C-D3E07AD3FC0D}"/>
    <dgm:cxn modelId="{D0F43A0E-F407-400B-B594-80E8968D56F6}" type="presOf" srcId="{709C9F4B-E21F-4803-B809-7E2179AD2A78}" destId="{706E2B21-1402-42D7-958B-01416671FD9C}" srcOrd="0" destOrd="0" presId="urn:microsoft.com/office/officeart/2005/8/layout/default"/>
    <dgm:cxn modelId="{09988412-97CF-4DC1-93BE-28BFF94B5B67}" type="presOf" srcId="{B42A04EE-179C-4937-9461-AE02034E292A}" destId="{EDBEB534-118A-44D5-83AB-FA50F97E9CEA}" srcOrd="0" destOrd="2" presId="urn:microsoft.com/office/officeart/2005/8/layout/default"/>
    <dgm:cxn modelId="{88388D12-FE2E-4C91-93AB-90C218454390}" srcId="{611AEA5E-C66A-4EDE-A73C-F4244FAE6C70}" destId="{4BF77309-567E-4C89-9C1B-2470403BAF49}" srcOrd="1" destOrd="0" parTransId="{82E59856-E265-4593-AC86-17549CC6D5E6}" sibTransId="{E23E379F-FD95-47B9-978E-D89F132D4020}"/>
    <dgm:cxn modelId="{09ED8114-70CE-4BF6-B174-CF0656506FBF}" type="presOf" srcId="{2B574A62-ACD7-42B5-B1AC-1EFC4D25D51A}" destId="{0D823AF6-E1F7-4105-A63C-AA2509D8577F}" srcOrd="0" destOrd="1" presId="urn:microsoft.com/office/officeart/2005/8/layout/default"/>
    <dgm:cxn modelId="{2B006217-6A82-420C-B88B-41859C167EEF}" srcId="{6CE8087A-DF95-49AA-90A9-874773E4BFE0}" destId="{470E2162-E888-4AF9-91B0-C84ECE96822C}" srcOrd="0" destOrd="0" parTransId="{0D94BC6B-03A3-4E16-8F86-D251F77F715B}" sibTransId="{7D9D19DB-EE10-4E48-95A6-F6044538BF2D}"/>
    <dgm:cxn modelId="{4970FB17-2F35-4701-A324-B2BF5D2B7318}" srcId="{044622DC-874B-47E2-867D-C3A18EDC34A4}" destId="{C24A2076-EAC1-4D33-B573-26550948E2DA}" srcOrd="2" destOrd="0" parTransId="{67C2DFC7-4C31-490B-8176-11B8EDEFC96E}" sibTransId="{30E87B7F-97AE-4487-A180-3992BDB1007A}"/>
    <dgm:cxn modelId="{24E1851D-66D2-4739-8778-0383F0DA1640}" srcId="{709C9F4B-E21F-4803-B809-7E2179AD2A78}" destId="{2E47E864-706C-492D-B71A-12BAD3BAD2A8}" srcOrd="2" destOrd="0" parTransId="{C2CBAF94-15EF-4E43-8AE6-B285F5BFCFF5}" sibTransId="{EDDE3AE3-0FB7-42BD-8F1F-19C43A529316}"/>
    <dgm:cxn modelId="{FF942E20-81FC-4DA7-B9D4-5F3A97D9A7A1}" type="presOf" srcId="{6CE8087A-DF95-49AA-90A9-874773E4BFE0}" destId="{D15ACB8B-D937-4B1B-9A9C-5F1E52D1A7AA}" srcOrd="0" destOrd="0" presId="urn:microsoft.com/office/officeart/2005/8/layout/default"/>
    <dgm:cxn modelId="{E3EB4330-538B-418F-9041-7FC5BF533E05}" type="presOf" srcId="{DA6F688C-82B6-460E-9A78-BFF878F9B751}" destId="{BC2C0ECF-5E62-4970-B177-663B20FCE778}" srcOrd="0" destOrd="1" presId="urn:microsoft.com/office/officeart/2005/8/layout/default"/>
    <dgm:cxn modelId="{443F1134-EE0A-4933-93B9-631F3CC2CEE7}" type="presOf" srcId="{8EF9835F-6C16-483E-96F5-F004A426697C}" destId="{D15ACB8B-D937-4B1B-9A9C-5F1E52D1A7AA}" srcOrd="0" destOrd="4" presId="urn:microsoft.com/office/officeart/2005/8/layout/default"/>
    <dgm:cxn modelId="{E10FE83A-81D4-4825-9547-D5766953BFF3}" type="presOf" srcId="{738CBF51-27DE-448D-BDE9-BA6F28F199BC}" destId="{31AD185B-4561-42EA-A7F9-4C9E5711FE88}" srcOrd="0" destOrd="7" presId="urn:microsoft.com/office/officeart/2005/8/layout/default"/>
    <dgm:cxn modelId="{F4EC3C3D-3B2C-4ED4-8D83-B0D817524063}" srcId="{044622DC-874B-47E2-867D-C3A18EDC34A4}" destId="{B42A04EE-179C-4937-9461-AE02034E292A}" srcOrd="1" destOrd="0" parTransId="{C440F448-FEA6-40B1-BB82-6A5A1C2400C3}" sibTransId="{E3358E64-4E3D-40C5-B908-468AFF616CEB}"/>
    <dgm:cxn modelId="{0D42803E-B4F1-4ED2-B814-C300A76916BC}" type="presOf" srcId="{75A50FBA-AACD-4A38-9A15-567D60109F33}" destId="{D15ACB8B-D937-4B1B-9A9C-5F1E52D1A7AA}" srcOrd="0" destOrd="3" presId="urn:microsoft.com/office/officeart/2005/8/layout/default"/>
    <dgm:cxn modelId="{E0D5973E-C139-4347-8426-F1F73EF30462}" type="presOf" srcId="{F3360C53-DFEB-401D-AA6D-9F4377C0B717}" destId="{BC2C0ECF-5E62-4970-B177-663B20FCE778}" srcOrd="0" destOrd="0" presId="urn:microsoft.com/office/officeart/2005/8/layout/default"/>
    <dgm:cxn modelId="{6364325C-5768-4E2B-8387-FBE575DF5B31}" srcId="{2E47E864-706C-492D-B71A-12BAD3BAD2A8}" destId="{5910A9AD-34B2-4224-A54C-4D4B2BD60ED7}" srcOrd="1" destOrd="0" parTransId="{C706F382-75A6-4BE6-A7EA-B09AD716A5B0}" sibTransId="{A1C0E359-08FB-4168-809B-3386BE2C528F}"/>
    <dgm:cxn modelId="{7B6A8046-246C-4DA2-8704-95D658AB30C9}" type="presOf" srcId="{C7866F7C-9307-4682-A2AC-163AADEF8E4E}" destId="{D15ACB8B-D937-4B1B-9A9C-5F1E52D1A7AA}" srcOrd="0" destOrd="2" presId="urn:microsoft.com/office/officeart/2005/8/layout/default"/>
    <dgm:cxn modelId="{32A3D166-D8B8-45E6-B902-907A69BEF0FC}" srcId="{044622DC-874B-47E2-867D-C3A18EDC34A4}" destId="{38DA7B04-3658-4171-A72E-37E4698EE45B}" srcOrd="0" destOrd="0" parTransId="{09C956F8-4F56-4760-8F19-DA7FC1BA8C86}" sibTransId="{318AAE7A-C697-464B-9484-BEED8E3D12A7}"/>
    <dgm:cxn modelId="{528DFD50-B22C-466E-B5AA-9DDE7E26D66C}" type="presOf" srcId="{4BF77309-567E-4C89-9C1B-2470403BAF49}" destId="{0D823AF6-E1F7-4105-A63C-AA2509D8577F}" srcOrd="0" destOrd="2" presId="urn:microsoft.com/office/officeart/2005/8/layout/default"/>
    <dgm:cxn modelId="{35DE5C58-98C8-441A-B321-EBF5A360F400}" srcId="{709C9F4B-E21F-4803-B809-7E2179AD2A78}" destId="{F3360C53-DFEB-401D-AA6D-9F4377C0B717}" srcOrd="4" destOrd="0" parTransId="{FA483477-0B33-448C-B46A-F7F606E6DD72}" sibTransId="{80519610-2A20-4589-989E-AB4CF57B795B}"/>
    <dgm:cxn modelId="{5247D058-BB19-489D-84B3-22AEC1B474BF}" type="presOf" srcId="{C24A2076-EAC1-4D33-B573-26550948E2DA}" destId="{EDBEB534-118A-44D5-83AB-FA50F97E9CEA}" srcOrd="0" destOrd="3" presId="urn:microsoft.com/office/officeart/2005/8/layout/default"/>
    <dgm:cxn modelId="{5DFCEA7A-51BE-44CC-8AFD-EBCBFA256364}" type="presOf" srcId="{044622DC-874B-47E2-867D-C3A18EDC34A4}" destId="{EDBEB534-118A-44D5-83AB-FA50F97E9CEA}" srcOrd="0" destOrd="0" presId="urn:microsoft.com/office/officeart/2005/8/layout/default"/>
    <dgm:cxn modelId="{DD2AAB7C-202C-48C2-AF26-A9DEAE8A0EA7}" srcId="{6CE8087A-DF95-49AA-90A9-874773E4BFE0}" destId="{75A50FBA-AACD-4A38-9A15-567D60109F33}" srcOrd="2" destOrd="0" parTransId="{43F6ECD2-811E-4E6A-BE82-4EBBD2F64A93}" sibTransId="{2E108C18-6834-4D3B-8B5F-830177038CF1}"/>
    <dgm:cxn modelId="{1EFEDB7E-2FFA-4771-8280-DDCC5EAF3025}" srcId="{709C9F4B-E21F-4803-B809-7E2179AD2A78}" destId="{6CE8087A-DF95-49AA-90A9-874773E4BFE0}" srcOrd="0" destOrd="0" parTransId="{E139C7CA-8A69-4752-9560-B9AB5E8A05A5}" sibTransId="{17008690-6B80-415D-AA1B-8F532A7A1FD0}"/>
    <dgm:cxn modelId="{F8DACB91-A5EE-4B51-AD58-3EF9EF06B159}" srcId="{F3360C53-DFEB-401D-AA6D-9F4377C0B717}" destId="{B101816D-A2C9-4176-896F-26F16B0D00F1}" srcOrd="3" destOrd="0" parTransId="{84A337B0-E1CE-4ADE-B559-FAD6A1BCFBF2}" sibTransId="{8F6BB49C-5B67-45F6-B5C4-892C95440140}"/>
    <dgm:cxn modelId="{ED5EA893-8021-4903-9827-80776EFA8294}" type="presOf" srcId="{854CDF83-ABEE-4E1F-A156-2D5028846150}" destId="{31AD185B-4561-42EA-A7F9-4C9E5711FE88}" srcOrd="0" destOrd="6" presId="urn:microsoft.com/office/officeart/2005/8/layout/default"/>
    <dgm:cxn modelId="{42248294-EC5D-44D2-89F0-407741F299BA}" srcId="{2E47E864-706C-492D-B71A-12BAD3BAD2A8}" destId="{54E1D5F8-6A0D-4F6B-96C5-883D44976C15}" srcOrd="4" destOrd="0" parTransId="{C4053DFD-AFCC-4178-ADBA-6935B8E4C1C0}" sibTransId="{BF2F62AE-BFEC-4D38-B92B-C65D8EFF49E4}"/>
    <dgm:cxn modelId="{5276CD94-6F26-440C-9DA3-ADE534F418CA}" type="presOf" srcId="{013CE8F8-E91A-4A8C-B42C-B6F4D410FBF3}" destId="{0D823AF6-E1F7-4105-A63C-AA2509D8577F}" srcOrd="0" destOrd="3" presId="urn:microsoft.com/office/officeart/2005/8/layout/default"/>
    <dgm:cxn modelId="{DCA010A2-38F2-4E13-95D2-E82B42CD0D4B}" type="presOf" srcId="{1FCC2CBA-4676-4942-8B49-1384D05403C5}" destId="{31AD185B-4561-42EA-A7F9-4C9E5711FE88}" srcOrd="0" destOrd="4" presId="urn:microsoft.com/office/officeart/2005/8/layout/default"/>
    <dgm:cxn modelId="{322D5FA2-9A25-44FC-B897-30258556449E}" type="presOf" srcId="{38DA7B04-3658-4171-A72E-37E4698EE45B}" destId="{EDBEB534-118A-44D5-83AB-FA50F97E9CEA}" srcOrd="0" destOrd="1" presId="urn:microsoft.com/office/officeart/2005/8/layout/default"/>
    <dgm:cxn modelId="{CF76ECA9-CA2A-46F2-A7E8-3AADECBC993F}" srcId="{709C9F4B-E21F-4803-B809-7E2179AD2A78}" destId="{611AEA5E-C66A-4EDE-A73C-F4244FAE6C70}" srcOrd="3" destOrd="0" parTransId="{EA96ECB0-2D27-4032-9D96-99F470E19B54}" sibTransId="{B19070F9-7A53-406C-A101-6050F51D9C12}"/>
    <dgm:cxn modelId="{C31592AB-0057-4D83-8A56-992D339FFA3A}" type="presOf" srcId="{2267DD93-6FE9-4C41-A223-5A0136E25BFC}" destId="{31AD185B-4561-42EA-A7F9-4C9E5711FE88}" srcOrd="0" destOrd="3" presId="urn:microsoft.com/office/officeart/2005/8/layout/default"/>
    <dgm:cxn modelId="{BE98B6AC-C3FA-445C-A81C-49621A6160FE}" type="presOf" srcId="{4620CD61-4E21-4B60-A441-2106EA98973D}" destId="{D15ACB8B-D937-4B1B-9A9C-5F1E52D1A7AA}" srcOrd="0" destOrd="5" presId="urn:microsoft.com/office/officeart/2005/8/layout/default"/>
    <dgm:cxn modelId="{D7838CB7-2B23-46BA-AC1E-9125531BBFF4}" srcId="{611AEA5E-C66A-4EDE-A73C-F4244FAE6C70}" destId="{013CE8F8-E91A-4A8C-B42C-B6F4D410FBF3}" srcOrd="2" destOrd="0" parTransId="{197934BB-37B8-48B7-8EE4-A0F5EFC2DA55}" sibTransId="{9419E309-748B-437C-AB58-9AC3BDFFFDE5}"/>
    <dgm:cxn modelId="{3B85DBBB-60D3-495B-B5F8-2F93E9F26E66}" srcId="{F3360C53-DFEB-401D-AA6D-9F4377C0B717}" destId="{6FA6CFA8-889B-48B8-8E12-120E6A613C39}" srcOrd="1" destOrd="0" parTransId="{4D5D471B-BDC5-4F8B-A225-FE86DF5B7C46}" sibTransId="{C4DB129C-50B7-46C4-8C5A-08DEE95E11A1}"/>
    <dgm:cxn modelId="{CDDC58BE-0480-48D1-8FB4-A002DD48B42A}" srcId="{6CE8087A-DF95-49AA-90A9-874773E4BFE0}" destId="{C7866F7C-9307-4682-A2AC-163AADEF8E4E}" srcOrd="1" destOrd="0" parTransId="{9F8DFABA-3215-4C8A-9AA7-08CD58991A46}" sibTransId="{5208301F-93B0-4BC2-A122-8D3E180B9A33}"/>
    <dgm:cxn modelId="{501B18C4-52F1-4FA6-BA34-613E5B1C8583}" type="presOf" srcId="{611AEA5E-C66A-4EDE-A73C-F4244FAE6C70}" destId="{0D823AF6-E1F7-4105-A63C-AA2509D8577F}" srcOrd="0" destOrd="0" presId="urn:microsoft.com/office/officeart/2005/8/layout/default"/>
    <dgm:cxn modelId="{448B5BC4-724F-4D1E-9C68-70F7E47794CD}" srcId="{6CE8087A-DF95-49AA-90A9-874773E4BFE0}" destId="{8EF9835F-6C16-483E-96F5-F004A426697C}" srcOrd="3" destOrd="0" parTransId="{D97E3929-DADE-4BD1-A793-4B1A7FB3BEE8}" sibTransId="{DFFBE7D2-89F0-4EEF-9D09-E34E46427816}"/>
    <dgm:cxn modelId="{736433C6-4A1B-4FEC-966F-881EFFB23637}" type="presOf" srcId="{76A6BDFF-7A80-4A45-990E-49DBF6EFC8FF}" destId="{BC2C0ECF-5E62-4970-B177-663B20FCE778}" srcOrd="0" destOrd="3" presId="urn:microsoft.com/office/officeart/2005/8/layout/default"/>
    <dgm:cxn modelId="{E05C76CA-8E41-406D-B218-7BE510C47A57}" type="presOf" srcId="{470E2162-E888-4AF9-91B0-C84ECE96822C}" destId="{D15ACB8B-D937-4B1B-9A9C-5F1E52D1A7AA}" srcOrd="0" destOrd="1" presId="urn:microsoft.com/office/officeart/2005/8/layout/default"/>
    <dgm:cxn modelId="{00AB33CC-D4F0-4111-9807-47062ED79861}" type="presOf" srcId="{5910A9AD-34B2-4224-A54C-4D4B2BD60ED7}" destId="{31AD185B-4561-42EA-A7F9-4C9E5711FE88}" srcOrd="0" destOrd="2" presId="urn:microsoft.com/office/officeart/2005/8/layout/default"/>
    <dgm:cxn modelId="{CC1C76CD-1E37-4495-A032-B2384A3FFD1E}" srcId="{2E47E864-706C-492D-B71A-12BAD3BAD2A8}" destId="{854CDF83-ABEE-4E1F-A156-2D5028846150}" srcOrd="5" destOrd="0" parTransId="{0BD8440E-FFCB-4FB5-8853-810B06AD85CC}" sibTransId="{80C17C43-A2AE-4CA5-AE98-54656EEF8990}"/>
    <dgm:cxn modelId="{20E188D0-4D39-4302-A33D-6E207FB272F7}" type="presOf" srcId="{778CAA90-BC35-4756-B111-B60D29CF91A2}" destId="{31AD185B-4561-42EA-A7F9-4C9E5711FE88}" srcOrd="0" destOrd="1" presId="urn:microsoft.com/office/officeart/2005/8/layout/default"/>
    <dgm:cxn modelId="{116EF1D9-B7D7-4710-A8ED-EFCCA5448AE8}" type="presOf" srcId="{54E1D5F8-6A0D-4F6B-96C5-883D44976C15}" destId="{31AD185B-4561-42EA-A7F9-4C9E5711FE88}" srcOrd="0" destOrd="5" presId="urn:microsoft.com/office/officeart/2005/8/layout/default"/>
    <dgm:cxn modelId="{B8EA0CE0-C9BA-491E-BDE1-5F4507D838B3}" srcId="{2E47E864-706C-492D-B71A-12BAD3BAD2A8}" destId="{778CAA90-BC35-4756-B111-B60D29CF91A2}" srcOrd="0" destOrd="0" parTransId="{265EA014-B8A9-4104-A83C-DCD954063F3E}" sibTransId="{B90EBD05-D7F0-4FA9-B225-C44A1A74D6FF}"/>
    <dgm:cxn modelId="{FA5597E4-5D28-4A30-9B1B-A14234FDC497}" srcId="{F3360C53-DFEB-401D-AA6D-9F4377C0B717}" destId="{76A6BDFF-7A80-4A45-990E-49DBF6EFC8FF}" srcOrd="2" destOrd="0" parTransId="{78915998-DCB0-4801-B9EA-23D33F63F2FF}" sibTransId="{48649342-4F9B-4E29-9B06-203499AD5490}"/>
    <dgm:cxn modelId="{E54D9FE4-B958-416B-AEC7-CC484D298E35}" srcId="{2E47E864-706C-492D-B71A-12BAD3BAD2A8}" destId="{2267DD93-6FE9-4C41-A223-5A0136E25BFC}" srcOrd="2" destOrd="0" parTransId="{EAA960E2-AEE7-4EEB-9962-6A8915F52ABD}" sibTransId="{D7EBF0DF-1370-4831-95C4-3808846658F5}"/>
    <dgm:cxn modelId="{0CE584E6-D606-4BDB-BC6E-6D3DD22EC12D}" type="presOf" srcId="{B101816D-A2C9-4176-896F-26F16B0D00F1}" destId="{BC2C0ECF-5E62-4970-B177-663B20FCE778}" srcOrd="0" destOrd="4" presId="urn:microsoft.com/office/officeart/2005/8/layout/default"/>
    <dgm:cxn modelId="{DEB0A4EB-EDBE-468A-9237-AFD4A860AD5A}" srcId="{709C9F4B-E21F-4803-B809-7E2179AD2A78}" destId="{044622DC-874B-47E2-867D-C3A18EDC34A4}" srcOrd="1" destOrd="0" parTransId="{65F71687-4FCD-4F14-A4C4-ADBA1E9B6620}" sibTransId="{78E49BF1-C96A-446E-8501-E59DBE6E2541}"/>
    <dgm:cxn modelId="{35CCECED-B8D6-4095-BAAA-AAE3A88CFF61}" type="presOf" srcId="{6FA6CFA8-889B-48B8-8E12-120E6A613C39}" destId="{BC2C0ECF-5E62-4970-B177-663B20FCE778}" srcOrd="0" destOrd="2" presId="urn:microsoft.com/office/officeart/2005/8/layout/default"/>
    <dgm:cxn modelId="{CD52E2F3-CC5C-4332-A45A-73EA50541E57}" srcId="{611AEA5E-C66A-4EDE-A73C-F4244FAE6C70}" destId="{2B574A62-ACD7-42B5-B1AC-1EFC4D25D51A}" srcOrd="0" destOrd="0" parTransId="{92E1FB14-8D0D-41B5-8A45-2346DE4EB68E}" sibTransId="{E76D5BC4-E4FE-4EFE-86AF-2F872FF506FF}"/>
    <dgm:cxn modelId="{C4679FF5-FBD9-432F-89B6-376F32645CB3}" srcId="{2E47E864-706C-492D-B71A-12BAD3BAD2A8}" destId="{738CBF51-27DE-448D-BDE9-BA6F28F199BC}" srcOrd="6" destOrd="0" parTransId="{F8D0BE26-4351-48C4-8F31-5DA4473C6DF3}" sibTransId="{D785ED12-EFCF-4AF6-BB89-E90DB5738D7B}"/>
    <dgm:cxn modelId="{C74B42FD-73D0-4C83-8105-797F6AB49928}" type="presOf" srcId="{2E47E864-706C-492D-B71A-12BAD3BAD2A8}" destId="{31AD185B-4561-42EA-A7F9-4C9E5711FE88}" srcOrd="0" destOrd="0" presId="urn:microsoft.com/office/officeart/2005/8/layout/default"/>
    <dgm:cxn modelId="{12FB2BFF-08ED-45DE-B8F8-FB752A8A53FB}" srcId="{F3360C53-DFEB-401D-AA6D-9F4377C0B717}" destId="{DA6F688C-82B6-460E-9A78-BFF878F9B751}" srcOrd="0" destOrd="0" parTransId="{C061EC78-5DC2-43BD-A206-17F641A507D4}" sibTransId="{471592DD-A1B0-40B7-96F7-8410409E3DF8}"/>
    <dgm:cxn modelId="{20890935-2DB9-43A6-B1DF-52FC088208A0}" type="presParOf" srcId="{706E2B21-1402-42D7-958B-01416671FD9C}" destId="{D15ACB8B-D937-4B1B-9A9C-5F1E52D1A7AA}" srcOrd="0" destOrd="0" presId="urn:microsoft.com/office/officeart/2005/8/layout/default"/>
    <dgm:cxn modelId="{96A02D49-E31D-40D2-B03D-AE84EE9DBCFD}" type="presParOf" srcId="{706E2B21-1402-42D7-958B-01416671FD9C}" destId="{1D23F54B-B7D7-4864-916C-3DD418E5309E}" srcOrd="1" destOrd="0" presId="urn:microsoft.com/office/officeart/2005/8/layout/default"/>
    <dgm:cxn modelId="{249C0915-4125-46B4-8E61-1F069DC3F195}" type="presParOf" srcId="{706E2B21-1402-42D7-958B-01416671FD9C}" destId="{EDBEB534-118A-44D5-83AB-FA50F97E9CEA}" srcOrd="2" destOrd="0" presId="urn:microsoft.com/office/officeart/2005/8/layout/default"/>
    <dgm:cxn modelId="{332E8015-7A3E-4E62-99C9-9F44209B0AB6}" type="presParOf" srcId="{706E2B21-1402-42D7-958B-01416671FD9C}" destId="{11D66D97-BC86-4451-B910-E1CCDE37333A}" srcOrd="3" destOrd="0" presId="urn:microsoft.com/office/officeart/2005/8/layout/default"/>
    <dgm:cxn modelId="{AC6B1E4A-6068-4FB5-97EE-5A600543CD14}" type="presParOf" srcId="{706E2B21-1402-42D7-958B-01416671FD9C}" destId="{31AD185B-4561-42EA-A7F9-4C9E5711FE88}" srcOrd="4" destOrd="0" presId="urn:microsoft.com/office/officeart/2005/8/layout/default"/>
    <dgm:cxn modelId="{678DBDF3-42E8-4701-AC06-12EA1E5E6536}" type="presParOf" srcId="{706E2B21-1402-42D7-958B-01416671FD9C}" destId="{E0480882-3737-4A99-9F20-9270D5DB825A}" srcOrd="5" destOrd="0" presId="urn:microsoft.com/office/officeart/2005/8/layout/default"/>
    <dgm:cxn modelId="{A6B6F878-CB24-4992-A6AB-CEE4565015DB}" type="presParOf" srcId="{706E2B21-1402-42D7-958B-01416671FD9C}" destId="{0D823AF6-E1F7-4105-A63C-AA2509D8577F}" srcOrd="6" destOrd="0" presId="urn:microsoft.com/office/officeart/2005/8/layout/default"/>
    <dgm:cxn modelId="{84AB796F-7A0F-4CE9-B58D-D8F4B00F3B9E}" type="presParOf" srcId="{706E2B21-1402-42D7-958B-01416671FD9C}" destId="{D2001268-5855-4797-AC5C-DBC467590FC6}" srcOrd="7" destOrd="0" presId="urn:microsoft.com/office/officeart/2005/8/layout/default"/>
    <dgm:cxn modelId="{0D2303BF-4B06-4388-A0F7-D5B8AC11BBA2}" type="presParOf" srcId="{706E2B21-1402-42D7-958B-01416671FD9C}" destId="{BC2C0ECF-5E62-4970-B177-663B20FCE77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3E5B25-573F-4EE4-94E3-1A0D93F43B0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19BED73D-A3DE-4BC7-88A5-2ED690BC69CC}">
      <dgm:prSet phldrT="[Texte]" custT="1"/>
      <dgm:spPr>
        <a:solidFill>
          <a:schemeClr val="tx1"/>
        </a:solidFill>
      </dgm:spPr>
      <dgm:t>
        <a:bodyPr/>
        <a:lstStyle/>
        <a:p>
          <a:r>
            <a:rPr lang="fr-FR" sz="1800" b="0" i="0" u="none" dirty="0"/>
            <a:t>Efficacité énergétique</a:t>
          </a:r>
        </a:p>
        <a:p>
          <a:r>
            <a:rPr lang="fr-FR" sz="1400" b="0" i="0" u="none" dirty="0"/>
            <a:t>Logements sociaux / bâtiments publics / PME</a:t>
          </a:r>
          <a:endParaRPr lang="fr-FR" sz="1400" b="1" i="0" u="none" dirty="0"/>
        </a:p>
      </dgm:t>
    </dgm:pt>
    <dgm:pt modelId="{9803C5FC-6E8E-43BC-B08E-A20AB33478D8}" type="parTrans" cxnId="{975F370B-DBD8-4FD1-B4E2-540BC797C871}">
      <dgm:prSet/>
      <dgm:spPr/>
      <dgm:t>
        <a:bodyPr/>
        <a:lstStyle/>
        <a:p>
          <a:endParaRPr lang="fr-FR" sz="1800"/>
        </a:p>
      </dgm:t>
    </dgm:pt>
    <dgm:pt modelId="{7F2C3EA1-B31C-4B96-81BF-83ED5420718F}" type="sibTrans" cxnId="{975F370B-DBD8-4FD1-B4E2-540BC797C871}">
      <dgm:prSet/>
      <dgm:spPr/>
      <dgm:t>
        <a:bodyPr/>
        <a:lstStyle/>
        <a:p>
          <a:endParaRPr lang="fr-FR" sz="1800"/>
        </a:p>
      </dgm:t>
    </dgm:pt>
    <dgm:pt modelId="{6912717F-5315-437C-B065-6982917EFB5D}">
      <dgm:prSet phldrT="[Texte]" custT="1"/>
      <dgm:spPr>
        <a:solidFill>
          <a:schemeClr val="tx1"/>
        </a:solidFill>
      </dgm:spPr>
      <dgm:t>
        <a:bodyPr/>
        <a:lstStyle/>
        <a:p>
          <a:r>
            <a:rPr lang="fr-FR" sz="1800" b="0" i="0" u="none" dirty="0"/>
            <a:t>Energies renouvelables</a:t>
          </a:r>
        </a:p>
        <a:p>
          <a:r>
            <a:rPr lang="fr-FR" sz="1400" b="0" i="0" u="none" dirty="0"/>
            <a:t>Production ENR / Méthanisation / animation</a:t>
          </a:r>
          <a:endParaRPr lang="fr-FR" sz="1400" dirty="0"/>
        </a:p>
      </dgm:t>
    </dgm:pt>
    <dgm:pt modelId="{AFAA1AF0-9D29-4CFB-94FF-1D06F3D95218}" type="parTrans" cxnId="{ECEB1F18-2F09-4015-82D8-6558B4F4971E}">
      <dgm:prSet/>
      <dgm:spPr/>
      <dgm:t>
        <a:bodyPr/>
        <a:lstStyle/>
        <a:p>
          <a:endParaRPr lang="fr-FR" sz="1800"/>
        </a:p>
      </dgm:t>
    </dgm:pt>
    <dgm:pt modelId="{37ED252A-D6FA-433B-84DD-5704E33925A8}" type="sibTrans" cxnId="{ECEB1F18-2F09-4015-82D8-6558B4F4971E}">
      <dgm:prSet/>
      <dgm:spPr/>
      <dgm:t>
        <a:bodyPr/>
        <a:lstStyle/>
        <a:p>
          <a:endParaRPr lang="fr-FR" sz="1800"/>
        </a:p>
      </dgm:t>
    </dgm:pt>
    <dgm:pt modelId="{A61FC785-3C8C-4F66-81A4-0104B0E0D53D}">
      <dgm:prSet phldrT="[Texte]" custT="1"/>
      <dgm:spPr>
        <a:solidFill>
          <a:schemeClr val="tx1"/>
        </a:solidFill>
      </dgm:spPr>
      <dgm:t>
        <a:bodyPr/>
        <a:lstStyle/>
        <a:p>
          <a:r>
            <a:rPr lang="fr-FR" sz="1800" b="0" i="0" u="none" dirty="0"/>
            <a:t>Systèmes, réseaux et stockage énergétique</a:t>
          </a:r>
          <a:endParaRPr lang="fr-FR" sz="1800" dirty="0"/>
        </a:p>
      </dgm:t>
    </dgm:pt>
    <dgm:pt modelId="{FDB6EBDC-B140-4C1F-9206-B131F90ACAF5}" type="parTrans" cxnId="{3ACCC2A2-DC08-4373-9097-2B13457E1351}">
      <dgm:prSet/>
      <dgm:spPr/>
      <dgm:t>
        <a:bodyPr/>
        <a:lstStyle/>
        <a:p>
          <a:endParaRPr lang="fr-FR" sz="1800"/>
        </a:p>
      </dgm:t>
    </dgm:pt>
    <dgm:pt modelId="{E6547488-EB54-48BF-9A15-41379ACC3825}" type="sibTrans" cxnId="{3ACCC2A2-DC08-4373-9097-2B13457E1351}">
      <dgm:prSet/>
      <dgm:spPr/>
      <dgm:t>
        <a:bodyPr/>
        <a:lstStyle/>
        <a:p>
          <a:endParaRPr lang="fr-FR" sz="1800"/>
        </a:p>
      </dgm:t>
    </dgm:pt>
    <dgm:pt modelId="{07F7B11D-5ECC-49B6-B554-F15BFA073D12}">
      <dgm:prSet phldrT="[Texte]" custT="1"/>
      <dgm:spPr>
        <a:solidFill>
          <a:schemeClr val="tx1"/>
        </a:solidFill>
      </dgm:spPr>
      <dgm:t>
        <a:bodyPr/>
        <a:lstStyle/>
        <a:p>
          <a:r>
            <a:rPr lang="fr-FR" sz="1800" b="0" i="0" u="none" dirty="0"/>
            <a:t>Gestion de l’eau</a:t>
          </a:r>
        </a:p>
        <a:p>
          <a:r>
            <a:rPr lang="fr-FR" sz="1400" b="0" i="0" u="none" dirty="0"/>
            <a:t>Restauration milieux aquatiques </a:t>
          </a:r>
          <a:br>
            <a:rPr lang="fr-FR" sz="1400" b="0" i="0" u="none" dirty="0"/>
          </a:br>
          <a:r>
            <a:rPr lang="fr-FR" sz="1400" b="0" i="0" u="none" dirty="0"/>
            <a:t>RUP: Eau &amp; assainissement</a:t>
          </a:r>
          <a:endParaRPr lang="fr-FR" sz="1400" dirty="0"/>
        </a:p>
      </dgm:t>
    </dgm:pt>
    <dgm:pt modelId="{EBA7834F-C39F-4F5C-99BF-434AFC573ADC}" type="parTrans" cxnId="{9DB8D38E-0EA8-4958-AD54-9C67D78502CB}">
      <dgm:prSet/>
      <dgm:spPr/>
      <dgm:t>
        <a:bodyPr/>
        <a:lstStyle/>
        <a:p>
          <a:endParaRPr lang="fr-FR" sz="1800"/>
        </a:p>
      </dgm:t>
    </dgm:pt>
    <dgm:pt modelId="{C99F98FB-D488-4ED5-9623-50C83CA24DF8}" type="sibTrans" cxnId="{9DB8D38E-0EA8-4958-AD54-9C67D78502CB}">
      <dgm:prSet/>
      <dgm:spPr/>
      <dgm:t>
        <a:bodyPr/>
        <a:lstStyle/>
        <a:p>
          <a:endParaRPr lang="fr-FR" sz="1800"/>
        </a:p>
      </dgm:t>
    </dgm:pt>
    <dgm:pt modelId="{9A831E58-2679-4397-BB4E-C38E49F1A9DB}">
      <dgm:prSet phldrT="[Texte]" custT="1"/>
      <dgm:spPr>
        <a:solidFill>
          <a:schemeClr val="tx1"/>
        </a:solidFill>
      </dgm:spPr>
      <dgm:t>
        <a:bodyPr/>
        <a:lstStyle/>
        <a:p>
          <a:r>
            <a:rPr lang="fr-FR" sz="1800" b="0" i="0" u="none" dirty="0"/>
            <a:t>Biodiversité, infrastructures vertes et pollution</a:t>
          </a:r>
          <a:br>
            <a:rPr lang="fr-FR" sz="1800" b="0" i="0" u="none" dirty="0"/>
          </a:br>
          <a:r>
            <a:rPr lang="fr-FR" sz="1400" b="0" i="0" u="none" dirty="0"/>
            <a:t>Veille / actions</a:t>
          </a:r>
          <a:endParaRPr lang="fr-FR" sz="1400" dirty="0"/>
        </a:p>
      </dgm:t>
    </dgm:pt>
    <dgm:pt modelId="{341011A7-DD44-4C16-B5E1-0E2EAE6E895E}" type="parTrans" cxnId="{BFA60FB8-8431-4614-826F-A1CA640B076D}">
      <dgm:prSet/>
      <dgm:spPr/>
      <dgm:t>
        <a:bodyPr/>
        <a:lstStyle/>
        <a:p>
          <a:endParaRPr lang="fr-FR" sz="1800"/>
        </a:p>
      </dgm:t>
    </dgm:pt>
    <dgm:pt modelId="{58F9A3E3-AC4D-44A2-A339-BF695A419CEB}" type="sibTrans" cxnId="{BFA60FB8-8431-4614-826F-A1CA640B076D}">
      <dgm:prSet/>
      <dgm:spPr/>
      <dgm:t>
        <a:bodyPr/>
        <a:lstStyle/>
        <a:p>
          <a:endParaRPr lang="fr-FR" sz="1800"/>
        </a:p>
      </dgm:t>
    </dgm:pt>
    <dgm:pt modelId="{E8788BF9-FBF3-4157-B7F5-D4B726BF0CD2}">
      <dgm:prSet phldrT="[Texte]" custT="1"/>
      <dgm:spPr>
        <a:solidFill>
          <a:schemeClr val="tx1"/>
        </a:solidFill>
      </dgm:spPr>
      <dgm:t>
        <a:bodyPr/>
        <a:lstStyle/>
        <a:p>
          <a:r>
            <a:rPr lang="fr-FR" sz="1800" b="0" i="0" u="none" dirty="0"/>
            <a:t>Economie circulaire</a:t>
          </a:r>
        </a:p>
        <a:p>
          <a:r>
            <a:rPr lang="fr-FR" sz="1400" b="0" i="0" u="none" dirty="0"/>
            <a:t>Réduction valorisation des déchets</a:t>
          </a:r>
          <a:br>
            <a:rPr lang="fr-FR" sz="1400" b="0" i="0" u="none" dirty="0"/>
          </a:br>
          <a:r>
            <a:rPr lang="fr-FR" sz="1400" b="0" i="0" u="none" dirty="0"/>
            <a:t>RUP: gestion déchets</a:t>
          </a:r>
          <a:endParaRPr lang="fr-FR" sz="1400" dirty="0"/>
        </a:p>
      </dgm:t>
    </dgm:pt>
    <dgm:pt modelId="{AE981838-99D3-4FC8-99CA-DB89E02B7446}" type="parTrans" cxnId="{CDB24F04-E60D-4F9D-AFB6-12DD4FA58575}">
      <dgm:prSet/>
      <dgm:spPr/>
      <dgm:t>
        <a:bodyPr/>
        <a:lstStyle/>
        <a:p>
          <a:endParaRPr lang="fr-FR" sz="1800"/>
        </a:p>
      </dgm:t>
    </dgm:pt>
    <dgm:pt modelId="{789FCA32-0943-46A9-B1A8-935E2EE0B6B8}" type="sibTrans" cxnId="{CDB24F04-E60D-4F9D-AFB6-12DD4FA58575}">
      <dgm:prSet/>
      <dgm:spPr/>
      <dgm:t>
        <a:bodyPr/>
        <a:lstStyle/>
        <a:p>
          <a:endParaRPr lang="fr-FR" sz="1800"/>
        </a:p>
      </dgm:t>
    </dgm:pt>
    <dgm:pt modelId="{82553919-AE0E-4701-B277-BCFB1824DFCB}">
      <dgm:prSet phldrT="[Texte]" custT="1"/>
      <dgm:spPr>
        <a:solidFill>
          <a:schemeClr val="tx1"/>
        </a:solidFill>
      </dgm:spPr>
      <dgm:t>
        <a:bodyPr/>
        <a:lstStyle/>
        <a:p>
          <a:r>
            <a:rPr lang="fr-FR" sz="1800" b="0" i="0" u="none" dirty="0"/>
            <a:t>Mobilité urbaine durable</a:t>
          </a:r>
        </a:p>
        <a:p>
          <a:r>
            <a:rPr lang="fr-FR" sz="1400" b="0" i="0" u="none" dirty="0"/>
            <a:t>Pôle multimodal, pistes cyclables, etc. RUP : TCSP</a:t>
          </a:r>
          <a:endParaRPr lang="fr-FR" sz="1400" dirty="0"/>
        </a:p>
      </dgm:t>
    </dgm:pt>
    <dgm:pt modelId="{F2C237DA-0665-4594-9C0F-5E5DC934DC98}" type="parTrans" cxnId="{82CEF2D0-7024-4D25-B084-F437F2FB30D5}">
      <dgm:prSet/>
      <dgm:spPr/>
      <dgm:t>
        <a:bodyPr/>
        <a:lstStyle/>
        <a:p>
          <a:endParaRPr lang="fr-FR" sz="1800"/>
        </a:p>
      </dgm:t>
    </dgm:pt>
    <dgm:pt modelId="{98E82C20-CC00-43D9-BB95-26F044E69529}" type="sibTrans" cxnId="{82CEF2D0-7024-4D25-B084-F437F2FB30D5}">
      <dgm:prSet/>
      <dgm:spPr/>
      <dgm:t>
        <a:bodyPr/>
        <a:lstStyle/>
        <a:p>
          <a:endParaRPr lang="fr-FR" sz="1800"/>
        </a:p>
      </dgm:t>
    </dgm:pt>
    <dgm:pt modelId="{A23A7100-4E24-43CD-8B4B-A15003BAE27D}">
      <dgm:prSet phldrT="[Texte]" custT="1"/>
      <dgm:spPr>
        <a:solidFill>
          <a:schemeClr val="tx1"/>
        </a:solidFill>
      </dgm:spPr>
      <dgm:t>
        <a:bodyPr/>
        <a:lstStyle/>
        <a:p>
          <a:r>
            <a:rPr lang="fr-FR" sz="1800" b="0" i="0" u="none" dirty="0"/>
            <a:t>Adaptation au </a:t>
          </a:r>
          <a:r>
            <a:rPr lang="fr-FR" sz="1800" b="0" i="0" u="none" dirty="0" err="1"/>
            <a:t>chang</a:t>
          </a:r>
          <a:r>
            <a:rPr lang="fr-FR" sz="1800" b="0" i="0" u="none" dirty="0"/>
            <a:t>. clim., </a:t>
          </a:r>
          <a:r>
            <a:rPr lang="fr-FR" sz="1800" b="0" i="0" u="none" dirty="0" err="1"/>
            <a:t>prév</a:t>
          </a:r>
          <a:r>
            <a:rPr lang="fr-FR" sz="1800" b="0" i="0" u="none" dirty="0"/>
            <a:t>. des risques  </a:t>
          </a:r>
        </a:p>
        <a:p>
          <a:r>
            <a:rPr lang="fr-FR" sz="1200" dirty="0"/>
            <a:t>Veille / Aménagement / Stratégie / sensibilisation </a:t>
          </a:r>
        </a:p>
      </dgm:t>
    </dgm:pt>
    <dgm:pt modelId="{30F862B9-3987-49AF-9CDA-C440DEF1B018}" type="parTrans" cxnId="{6F1214A1-5026-473D-B029-5DC66593B9F8}">
      <dgm:prSet/>
      <dgm:spPr/>
      <dgm:t>
        <a:bodyPr/>
        <a:lstStyle/>
        <a:p>
          <a:endParaRPr lang="fr-FR"/>
        </a:p>
      </dgm:t>
    </dgm:pt>
    <dgm:pt modelId="{08A4578E-297E-473D-8672-0248F50D60C9}" type="sibTrans" cxnId="{6F1214A1-5026-473D-B029-5DC66593B9F8}">
      <dgm:prSet/>
      <dgm:spPr/>
      <dgm:t>
        <a:bodyPr/>
        <a:lstStyle/>
        <a:p>
          <a:endParaRPr lang="fr-FR"/>
        </a:p>
      </dgm:t>
    </dgm:pt>
    <dgm:pt modelId="{3999B162-4592-4112-B065-882BDA6F718A}" type="pres">
      <dgm:prSet presAssocID="{1D3E5B25-573F-4EE4-94E3-1A0D93F43B07}" presName="diagram" presStyleCnt="0">
        <dgm:presLayoutVars>
          <dgm:dir/>
          <dgm:resizeHandles val="exact"/>
        </dgm:presLayoutVars>
      </dgm:prSet>
      <dgm:spPr/>
    </dgm:pt>
    <dgm:pt modelId="{69EA73FA-AC20-4931-B726-F98B0AC269B0}" type="pres">
      <dgm:prSet presAssocID="{19BED73D-A3DE-4BC7-88A5-2ED690BC69CC}" presName="node" presStyleLbl="node1" presStyleIdx="0" presStyleCnt="8" custScaleY="113333">
        <dgm:presLayoutVars>
          <dgm:bulletEnabled val="1"/>
        </dgm:presLayoutVars>
      </dgm:prSet>
      <dgm:spPr/>
    </dgm:pt>
    <dgm:pt modelId="{3B834A06-C27C-43CE-8540-C3317D9D1229}" type="pres">
      <dgm:prSet presAssocID="{7F2C3EA1-B31C-4B96-81BF-83ED5420718F}" presName="sibTrans" presStyleCnt="0"/>
      <dgm:spPr/>
    </dgm:pt>
    <dgm:pt modelId="{EA0EE867-5C71-4608-8695-3E3FF1E2D522}" type="pres">
      <dgm:prSet presAssocID="{6912717F-5315-437C-B065-6982917EFB5D}" presName="node" presStyleLbl="node1" presStyleIdx="1" presStyleCnt="8" custScaleY="113333">
        <dgm:presLayoutVars>
          <dgm:bulletEnabled val="1"/>
        </dgm:presLayoutVars>
      </dgm:prSet>
      <dgm:spPr/>
    </dgm:pt>
    <dgm:pt modelId="{66053C79-A09F-4ADF-AEE3-32847BD68E7F}" type="pres">
      <dgm:prSet presAssocID="{37ED252A-D6FA-433B-84DD-5704E33925A8}" presName="sibTrans" presStyleCnt="0"/>
      <dgm:spPr/>
    </dgm:pt>
    <dgm:pt modelId="{67AFC96B-43BF-4503-A4D6-A453E0929801}" type="pres">
      <dgm:prSet presAssocID="{A61FC785-3C8C-4F66-81A4-0104B0E0D53D}" presName="node" presStyleLbl="node1" presStyleIdx="2" presStyleCnt="8" custScaleY="113333" custLinFactNeighborX="-116" custLinFactNeighborY="-655">
        <dgm:presLayoutVars>
          <dgm:bulletEnabled val="1"/>
        </dgm:presLayoutVars>
      </dgm:prSet>
      <dgm:spPr/>
    </dgm:pt>
    <dgm:pt modelId="{234901A6-CC5C-4A66-B178-9702B81304AF}" type="pres">
      <dgm:prSet presAssocID="{E6547488-EB54-48BF-9A15-41379ACC3825}" presName="sibTrans" presStyleCnt="0"/>
      <dgm:spPr/>
    </dgm:pt>
    <dgm:pt modelId="{6BE1FB09-D68E-4F92-AFA6-5581F450AADE}" type="pres">
      <dgm:prSet presAssocID="{A23A7100-4E24-43CD-8B4B-A15003BAE27D}" presName="node" presStyleLbl="node1" presStyleIdx="3" presStyleCnt="8" custScaleY="113333">
        <dgm:presLayoutVars>
          <dgm:bulletEnabled val="1"/>
        </dgm:presLayoutVars>
      </dgm:prSet>
      <dgm:spPr/>
    </dgm:pt>
    <dgm:pt modelId="{CF7C83CF-C7F3-4690-9050-5FEEB6DBB61E}" type="pres">
      <dgm:prSet presAssocID="{08A4578E-297E-473D-8672-0248F50D60C9}" presName="sibTrans" presStyleCnt="0"/>
      <dgm:spPr/>
    </dgm:pt>
    <dgm:pt modelId="{AD851F61-DE25-4ADA-A210-3E7B7E75F778}" type="pres">
      <dgm:prSet presAssocID="{07F7B11D-5ECC-49B6-B554-F15BFA073D12}" presName="node" presStyleLbl="node1" presStyleIdx="4" presStyleCnt="8" custScaleY="113333">
        <dgm:presLayoutVars>
          <dgm:bulletEnabled val="1"/>
        </dgm:presLayoutVars>
      </dgm:prSet>
      <dgm:spPr/>
    </dgm:pt>
    <dgm:pt modelId="{B480E12D-CB43-497E-9210-C6E78D2F18B3}" type="pres">
      <dgm:prSet presAssocID="{C99F98FB-D488-4ED5-9623-50C83CA24DF8}" presName="sibTrans" presStyleCnt="0"/>
      <dgm:spPr/>
    </dgm:pt>
    <dgm:pt modelId="{962A5B21-7336-484E-9368-A556DCBD7ACA}" type="pres">
      <dgm:prSet presAssocID="{E8788BF9-FBF3-4157-B7F5-D4B726BF0CD2}" presName="node" presStyleLbl="node1" presStyleIdx="5" presStyleCnt="8" custScaleY="113333">
        <dgm:presLayoutVars>
          <dgm:bulletEnabled val="1"/>
        </dgm:presLayoutVars>
      </dgm:prSet>
      <dgm:spPr/>
    </dgm:pt>
    <dgm:pt modelId="{54AE56CD-06C9-4B6C-9CBE-8C00EB0EE802}" type="pres">
      <dgm:prSet presAssocID="{789FCA32-0943-46A9-B1A8-935E2EE0B6B8}" presName="sibTrans" presStyleCnt="0"/>
      <dgm:spPr/>
    </dgm:pt>
    <dgm:pt modelId="{5941BEA1-BFA7-49E5-B9CC-01AF77CEC4E9}" type="pres">
      <dgm:prSet presAssocID="{9A831E58-2679-4397-BB4E-C38E49F1A9DB}" presName="node" presStyleLbl="node1" presStyleIdx="6" presStyleCnt="8" custScaleY="113333">
        <dgm:presLayoutVars>
          <dgm:bulletEnabled val="1"/>
        </dgm:presLayoutVars>
      </dgm:prSet>
      <dgm:spPr/>
    </dgm:pt>
    <dgm:pt modelId="{98E4BCC0-DA74-4B2B-BC33-BF02F3A8AB4D}" type="pres">
      <dgm:prSet presAssocID="{58F9A3E3-AC4D-44A2-A339-BF695A419CEB}" presName="sibTrans" presStyleCnt="0"/>
      <dgm:spPr/>
    </dgm:pt>
    <dgm:pt modelId="{57161920-2823-4E1B-B4DD-FBC50B98487C}" type="pres">
      <dgm:prSet presAssocID="{82553919-AE0E-4701-B277-BCFB1824DFCB}" presName="node" presStyleLbl="node1" presStyleIdx="7" presStyleCnt="8" custScaleY="113333">
        <dgm:presLayoutVars>
          <dgm:bulletEnabled val="1"/>
        </dgm:presLayoutVars>
      </dgm:prSet>
      <dgm:spPr/>
    </dgm:pt>
  </dgm:ptLst>
  <dgm:cxnLst>
    <dgm:cxn modelId="{CDB24F04-E60D-4F9D-AFB6-12DD4FA58575}" srcId="{1D3E5B25-573F-4EE4-94E3-1A0D93F43B07}" destId="{E8788BF9-FBF3-4157-B7F5-D4B726BF0CD2}" srcOrd="5" destOrd="0" parTransId="{AE981838-99D3-4FC8-99CA-DB89E02B7446}" sibTransId="{789FCA32-0943-46A9-B1A8-935E2EE0B6B8}"/>
    <dgm:cxn modelId="{975F370B-DBD8-4FD1-B4E2-540BC797C871}" srcId="{1D3E5B25-573F-4EE4-94E3-1A0D93F43B07}" destId="{19BED73D-A3DE-4BC7-88A5-2ED690BC69CC}" srcOrd="0" destOrd="0" parTransId="{9803C5FC-6E8E-43BC-B08E-A20AB33478D8}" sibTransId="{7F2C3EA1-B31C-4B96-81BF-83ED5420718F}"/>
    <dgm:cxn modelId="{ECEB1F18-2F09-4015-82D8-6558B4F4971E}" srcId="{1D3E5B25-573F-4EE4-94E3-1A0D93F43B07}" destId="{6912717F-5315-437C-B065-6982917EFB5D}" srcOrd="1" destOrd="0" parTransId="{AFAA1AF0-9D29-4CFB-94FF-1D06F3D95218}" sibTransId="{37ED252A-D6FA-433B-84DD-5704E33925A8}"/>
    <dgm:cxn modelId="{D186182C-7BA9-4BA2-9279-970DA795391F}" type="presOf" srcId="{19BED73D-A3DE-4BC7-88A5-2ED690BC69CC}" destId="{69EA73FA-AC20-4931-B726-F98B0AC269B0}" srcOrd="0" destOrd="0" presId="urn:microsoft.com/office/officeart/2005/8/layout/default"/>
    <dgm:cxn modelId="{DBBF3B3C-4C29-4537-A470-6EC398F4C5A8}" type="presOf" srcId="{82553919-AE0E-4701-B277-BCFB1824DFCB}" destId="{57161920-2823-4E1B-B4DD-FBC50B98487C}" srcOrd="0" destOrd="0" presId="urn:microsoft.com/office/officeart/2005/8/layout/default"/>
    <dgm:cxn modelId="{D8545E60-158C-4834-AFB7-93453B25B068}" type="presOf" srcId="{1D3E5B25-573F-4EE4-94E3-1A0D93F43B07}" destId="{3999B162-4592-4112-B065-882BDA6F718A}" srcOrd="0" destOrd="0" presId="urn:microsoft.com/office/officeart/2005/8/layout/default"/>
    <dgm:cxn modelId="{9A54904B-0BAC-4059-A672-35393B41ACA8}" type="presOf" srcId="{07F7B11D-5ECC-49B6-B554-F15BFA073D12}" destId="{AD851F61-DE25-4ADA-A210-3E7B7E75F778}" srcOrd="0" destOrd="0" presId="urn:microsoft.com/office/officeart/2005/8/layout/default"/>
    <dgm:cxn modelId="{B621CB51-251A-46AB-90CD-A62EE31927EB}" type="presOf" srcId="{A61FC785-3C8C-4F66-81A4-0104B0E0D53D}" destId="{67AFC96B-43BF-4503-A4D6-A453E0929801}" srcOrd="0" destOrd="0" presId="urn:microsoft.com/office/officeart/2005/8/layout/default"/>
    <dgm:cxn modelId="{7B21BA7D-4FBE-4904-A6FA-3CC923F7DEDF}" type="presOf" srcId="{E8788BF9-FBF3-4157-B7F5-D4B726BF0CD2}" destId="{962A5B21-7336-484E-9368-A556DCBD7ACA}" srcOrd="0" destOrd="0" presId="urn:microsoft.com/office/officeart/2005/8/layout/default"/>
    <dgm:cxn modelId="{9DB8D38E-0EA8-4958-AD54-9C67D78502CB}" srcId="{1D3E5B25-573F-4EE4-94E3-1A0D93F43B07}" destId="{07F7B11D-5ECC-49B6-B554-F15BFA073D12}" srcOrd="4" destOrd="0" parTransId="{EBA7834F-C39F-4F5C-99BF-434AFC573ADC}" sibTransId="{C99F98FB-D488-4ED5-9623-50C83CA24DF8}"/>
    <dgm:cxn modelId="{A1D18396-DABA-48E7-A1F3-4B9B0529DF57}" type="presOf" srcId="{9A831E58-2679-4397-BB4E-C38E49F1A9DB}" destId="{5941BEA1-BFA7-49E5-B9CC-01AF77CEC4E9}" srcOrd="0" destOrd="0" presId="urn:microsoft.com/office/officeart/2005/8/layout/default"/>
    <dgm:cxn modelId="{8334C399-6401-4808-934B-5DE40E06E4D5}" type="presOf" srcId="{6912717F-5315-437C-B065-6982917EFB5D}" destId="{EA0EE867-5C71-4608-8695-3E3FF1E2D522}" srcOrd="0" destOrd="0" presId="urn:microsoft.com/office/officeart/2005/8/layout/default"/>
    <dgm:cxn modelId="{6F1214A1-5026-473D-B029-5DC66593B9F8}" srcId="{1D3E5B25-573F-4EE4-94E3-1A0D93F43B07}" destId="{A23A7100-4E24-43CD-8B4B-A15003BAE27D}" srcOrd="3" destOrd="0" parTransId="{30F862B9-3987-49AF-9CDA-C440DEF1B018}" sibTransId="{08A4578E-297E-473D-8672-0248F50D60C9}"/>
    <dgm:cxn modelId="{3ACCC2A2-DC08-4373-9097-2B13457E1351}" srcId="{1D3E5B25-573F-4EE4-94E3-1A0D93F43B07}" destId="{A61FC785-3C8C-4F66-81A4-0104B0E0D53D}" srcOrd="2" destOrd="0" parTransId="{FDB6EBDC-B140-4C1F-9206-B131F90ACAF5}" sibTransId="{E6547488-EB54-48BF-9A15-41379ACC3825}"/>
    <dgm:cxn modelId="{ED2377A9-5FF5-4980-B9D9-DD2BB580D233}" type="presOf" srcId="{A23A7100-4E24-43CD-8B4B-A15003BAE27D}" destId="{6BE1FB09-D68E-4F92-AFA6-5581F450AADE}" srcOrd="0" destOrd="0" presId="urn:microsoft.com/office/officeart/2005/8/layout/default"/>
    <dgm:cxn modelId="{BFA60FB8-8431-4614-826F-A1CA640B076D}" srcId="{1D3E5B25-573F-4EE4-94E3-1A0D93F43B07}" destId="{9A831E58-2679-4397-BB4E-C38E49F1A9DB}" srcOrd="6" destOrd="0" parTransId="{341011A7-DD44-4C16-B5E1-0E2EAE6E895E}" sibTransId="{58F9A3E3-AC4D-44A2-A339-BF695A419CEB}"/>
    <dgm:cxn modelId="{82CEF2D0-7024-4D25-B084-F437F2FB30D5}" srcId="{1D3E5B25-573F-4EE4-94E3-1A0D93F43B07}" destId="{82553919-AE0E-4701-B277-BCFB1824DFCB}" srcOrd="7" destOrd="0" parTransId="{F2C237DA-0665-4594-9C0F-5E5DC934DC98}" sibTransId="{98E82C20-CC00-43D9-BB95-26F044E69529}"/>
    <dgm:cxn modelId="{09146DA5-46ED-4A64-B17F-EE08F5E11C29}" type="presParOf" srcId="{3999B162-4592-4112-B065-882BDA6F718A}" destId="{69EA73FA-AC20-4931-B726-F98B0AC269B0}" srcOrd="0" destOrd="0" presId="urn:microsoft.com/office/officeart/2005/8/layout/default"/>
    <dgm:cxn modelId="{F5769436-9764-418A-9EA4-C3D8C76ACBA0}" type="presParOf" srcId="{3999B162-4592-4112-B065-882BDA6F718A}" destId="{3B834A06-C27C-43CE-8540-C3317D9D1229}" srcOrd="1" destOrd="0" presId="urn:microsoft.com/office/officeart/2005/8/layout/default"/>
    <dgm:cxn modelId="{C027B693-B3ED-4D79-98FF-233C039B40BD}" type="presParOf" srcId="{3999B162-4592-4112-B065-882BDA6F718A}" destId="{EA0EE867-5C71-4608-8695-3E3FF1E2D522}" srcOrd="2" destOrd="0" presId="urn:microsoft.com/office/officeart/2005/8/layout/default"/>
    <dgm:cxn modelId="{5153E57E-E9DC-4022-9E1B-AD382BAEEE95}" type="presParOf" srcId="{3999B162-4592-4112-B065-882BDA6F718A}" destId="{66053C79-A09F-4ADF-AEE3-32847BD68E7F}" srcOrd="3" destOrd="0" presId="urn:microsoft.com/office/officeart/2005/8/layout/default"/>
    <dgm:cxn modelId="{FE4BBC2C-D7B2-4D08-95F0-64D795207DF2}" type="presParOf" srcId="{3999B162-4592-4112-B065-882BDA6F718A}" destId="{67AFC96B-43BF-4503-A4D6-A453E0929801}" srcOrd="4" destOrd="0" presId="urn:microsoft.com/office/officeart/2005/8/layout/default"/>
    <dgm:cxn modelId="{896E04AE-90C7-46F9-9E4C-DE78CCB6C89D}" type="presParOf" srcId="{3999B162-4592-4112-B065-882BDA6F718A}" destId="{234901A6-CC5C-4A66-B178-9702B81304AF}" srcOrd="5" destOrd="0" presId="urn:microsoft.com/office/officeart/2005/8/layout/default"/>
    <dgm:cxn modelId="{F0FBBAC6-51BB-482B-AD24-C0C2C352F5C6}" type="presParOf" srcId="{3999B162-4592-4112-B065-882BDA6F718A}" destId="{6BE1FB09-D68E-4F92-AFA6-5581F450AADE}" srcOrd="6" destOrd="0" presId="urn:microsoft.com/office/officeart/2005/8/layout/default"/>
    <dgm:cxn modelId="{8F3EEC7A-F694-4C78-B4B2-9A7003A206EC}" type="presParOf" srcId="{3999B162-4592-4112-B065-882BDA6F718A}" destId="{CF7C83CF-C7F3-4690-9050-5FEEB6DBB61E}" srcOrd="7" destOrd="0" presId="urn:microsoft.com/office/officeart/2005/8/layout/default"/>
    <dgm:cxn modelId="{A8D6F7E0-7AA6-45B8-8143-E73E4101EC10}" type="presParOf" srcId="{3999B162-4592-4112-B065-882BDA6F718A}" destId="{AD851F61-DE25-4ADA-A210-3E7B7E75F778}" srcOrd="8" destOrd="0" presId="urn:microsoft.com/office/officeart/2005/8/layout/default"/>
    <dgm:cxn modelId="{FAF1C6DC-7264-4F4E-A381-13659831348F}" type="presParOf" srcId="{3999B162-4592-4112-B065-882BDA6F718A}" destId="{B480E12D-CB43-497E-9210-C6E78D2F18B3}" srcOrd="9" destOrd="0" presId="urn:microsoft.com/office/officeart/2005/8/layout/default"/>
    <dgm:cxn modelId="{E7C25B15-E2CB-4D20-88A2-5FA8CA2ADF91}" type="presParOf" srcId="{3999B162-4592-4112-B065-882BDA6F718A}" destId="{962A5B21-7336-484E-9368-A556DCBD7ACA}" srcOrd="10" destOrd="0" presId="urn:microsoft.com/office/officeart/2005/8/layout/default"/>
    <dgm:cxn modelId="{95C4F300-7D10-4F46-90EC-30F762FFC0D4}" type="presParOf" srcId="{3999B162-4592-4112-B065-882BDA6F718A}" destId="{54AE56CD-06C9-4B6C-9CBE-8C00EB0EE802}" srcOrd="11" destOrd="0" presId="urn:microsoft.com/office/officeart/2005/8/layout/default"/>
    <dgm:cxn modelId="{FCF1A1E3-FF49-494F-853A-8A9C920119D9}" type="presParOf" srcId="{3999B162-4592-4112-B065-882BDA6F718A}" destId="{5941BEA1-BFA7-49E5-B9CC-01AF77CEC4E9}" srcOrd="12" destOrd="0" presId="urn:microsoft.com/office/officeart/2005/8/layout/default"/>
    <dgm:cxn modelId="{85D91A9E-4838-41EA-A190-138D0C0AD451}" type="presParOf" srcId="{3999B162-4592-4112-B065-882BDA6F718A}" destId="{98E4BCC0-DA74-4B2B-BC33-BF02F3A8AB4D}" srcOrd="13" destOrd="0" presId="urn:microsoft.com/office/officeart/2005/8/layout/default"/>
    <dgm:cxn modelId="{81639B7A-B8B1-4342-BFF9-E207D7519465}" type="presParOf" srcId="{3999B162-4592-4112-B065-882BDA6F718A}" destId="{57161920-2823-4E1B-B4DD-FBC50B98487C}" srcOrd="14"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3E5B25-573F-4EE4-94E3-1A0D93F43B0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209C2CD1-CCD2-4F0D-AB7B-D24EF74A5D9F}">
      <dgm:prSet custT="1"/>
      <dgm:spPr>
        <a:solidFill>
          <a:schemeClr val="tx1"/>
        </a:solidFill>
      </dgm:spPr>
      <dgm:t>
        <a:bodyPr/>
        <a:lstStyle/>
        <a:p>
          <a:r>
            <a:rPr lang="fr-FR" sz="2400" b="1" i="0" u="none" dirty="0"/>
            <a:t>Résilience des infrastructures d’échanges dans les RUP</a:t>
          </a:r>
          <a:endParaRPr lang="fr-FR" sz="2400" b="1" dirty="0"/>
        </a:p>
      </dgm:t>
    </dgm:pt>
    <dgm:pt modelId="{54E1023C-7EA0-4BB6-BDE0-96AE6A8E6D9D}" type="parTrans" cxnId="{58031BD7-18DC-4AD5-B8BC-684310A377A2}">
      <dgm:prSet/>
      <dgm:spPr/>
      <dgm:t>
        <a:bodyPr/>
        <a:lstStyle/>
        <a:p>
          <a:endParaRPr lang="fr-FR"/>
        </a:p>
      </dgm:t>
    </dgm:pt>
    <dgm:pt modelId="{054A66F3-6232-491B-8972-FC4B5D65680A}" type="sibTrans" cxnId="{58031BD7-18DC-4AD5-B8BC-684310A377A2}">
      <dgm:prSet/>
      <dgm:spPr/>
      <dgm:t>
        <a:bodyPr/>
        <a:lstStyle/>
        <a:p>
          <a:endParaRPr lang="fr-FR"/>
        </a:p>
      </dgm:t>
    </dgm:pt>
    <dgm:pt modelId="{956F2809-AA29-4F5C-8C11-7BA14740085A}">
      <dgm:prSet custT="1"/>
      <dgm:spPr>
        <a:solidFill>
          <a:schemeClr val="tx1"/>
        </a:solidFill>
      </dgm:spPr>
      <dgm:t>
        <a:bodyPr/>
        <a:lstStyle/>
        <a:p>
          <a:r>
            <a:rPr lang="fr-FR" sz="1800" dirty="0"/>
            <a:t>Ports &amp; aéroports</a:t>
          </a:r>
          <a:endParaRPr lang="fr-FR" sz="1800" b="1" dirty="0"/>
        </a:p>
      </dgm:t>
    </dgm:pt>
    <dgm:pt modelId="{ED76C073-2F63-4510-8787-57703E81C3FC}" type="parTrans" cxnId="{DCFA9933-F185-44A3-8FA0-9F14ABFCAD50}">
      <dgm:prSet/>
      <dgm:spPr/>
      <dgm:t>
        <a:bodyPr/>
        <a:lstStyle/>
        <a:p>
          <a:endParaRPr lang="fr-FR"/>
        </a:p>
      </dgm:t>
    </dgm:pt>
    <dgm:pt modelId="{5B7DB08C-1318-4678-AD53-95EF53924C1E}" type="sibTrans" cxnId="{DCFA9933-F185-44A3-8FA0-9F14ABFCAD50}">
      <dgm:prSet/>
      <dgm:spPr/>
      <dgm:t>
        <a:bodyPr/>
        <a:lstStyle/>
        <a:p>
          <a:endParaRPr lang="fr-FR"/>
        </a:p>
      </dgm:t>
    </dgm:pt>
    <dgm:pt modelId="{2DB11963-6462-4D2A-84A2-53ECBF0E0EF2}">
      <dgm:prSet custT="1"/>
      <dgm:spPr/>
      <dgm:t>
        <a:bodyPr/>
        <a:lstStyle/>
        <a:p>
          <a:r>
            <a:rPr lang="fr-FR" sz="1800" dirty="0"/>
            <a:t>Réseau routier</a:t>
          </a:r>
        </a:p>
      </dgm:t>
    </dgm:pt>
    <dgm:pt modelId="{DCB5B481-E3CE-4316-98B4-EF89BD3FE824}" type="parTrans" cxnId="{DCC31775-7F43-4F56-8DB1-8F421EE7D1C3}">
      <dgm:prSet/>
      <dgm:spPr/>
      <dgm:t>
        <a:bodyPr/>
        <a:lstStyle/>
        <a:p>
          <a:endParaRPr lang="fr-FR"/>
        </a:p>
      </dgm:t>
    </dgm:pt>
    <dgm:pt modelId="{CAA642F5-BB0A-4E5C-9FA3-22FDF83B78C1}" type="sibTrans" cxnId="{DCC31775-7F43-4F56-8DB1-8F421EE7D1C3}">
      <dgm:prSet/>
      <dgm:spPr/>
      <dgm:t>
        <a:bodyPr/>
        <a:lstStyle/>
        <a:p>
          <a:endParaRPr lang="fr-FR"/>
        </a:p>
      </dgm:t>
    </dgm:pt>
    <dgm:pt modelId="{FB51F98C-75B6-4A15-8C28-E6D56729E205}">
      <dgm:prSet custT="1"/>
      <dgm:spPr/>
      <dgm:t>
        <a:bodyPr/>
        <a:lstStyle/>
        <a:p>
          <a:r>
            <a:rPr lang="fr-FR" sz="1800" dirty="0"/>
            <a:t>Aérodromes des zones intérieures</a:t>
          </a:r>
        </a:p>
      </dgm:t>
    </dgm:pt>
    <dgm:pt modelId="{8A8DF2C4-5C1A-4396-BCF9-29D506CD3E69}" type="parTrans" cxnId="{82298C96-ED79-4DBE-BB3D-4F7C29104F4C}">
      <dgm:prSet/>
      <dgm:spPr/>
      <dgm:t>
        <a:bodyPr/>
        <a:lstStyle/>
        <a:p>
          <a:endParaRPr lang="fr-FR"/>
        </a:p>
      </dgm:t>
    </dgm:pt>
    <dgm:pt modelId="{E9B81A25-C019-4825-9C66-2D4045F5599D}" type="sibTrans" cxnId="{82298C96-ED79-4DBE-BB3D-4F7C29104F4C}">
      <dgm:prSet/>
      <dgm:spPr/>
      <dgm:t>
        <a:bodyPr/>
        <a:lstStyle/>
        <a:p>
          <a:endParaRPr lang="fr-FR"/>
        </a:p>
      </dgm:t>
    </dgm:pt>
    <dgm:pt modelId="{F2E220A4-1701-4ABF-9EDE-D6499983DD77}">
      <dgm:prSet custT="1"/>
      <dgm:spPr/>
      <dgm:t>
        <a:bodyPr/>
        <a:lstStyle/>
        <a:p>
          <a:r>
            <a:rPr lang="fr-FR" sz="1800" dirty="0"/>
            <a:t>Echanges maritimes</a:t>
          </a:r>
        </a:p>
      </dgm:t>
    </dgm:pt>
    <dgm:pt modelId="{C17A07B2-A197-4341-8C50-5B06B8F001EA}" type="parTrans" cxnId="{2A059BD8-7562-4F3E-A3EC-E44E548AFDC5}">
      <dgm:prSet/>
      <dgm:spPr/>
      <dgm:t>
        <a:bodyPr/>
        <a:lstStyle/>
        <a:p>
          <a:endParaRPr lang="fr-FR"/>
        </a:p>
      </dgm:t>
    </dgm:pt>
    <dgm:pt modelId="{9A45CD2A-68E2-4815-AE7B-3640DDE51EBC}" type="sibTrans" cxnId="{2A059BD8-7562-4F3E-A3EC-E44E548AFDC5}">
      <dgm:prSet/>
      <dgm:spPr/>
      <dgm:t>
        <a:bodyPr/>
        <a:lstStyle/>
        <a:p>
          <a:endParaRPr lang="fr-FR"/>
        </a:p>
      </dgm:t>
    </dgm:pt>
    <dgm:pt modelId="{DFA3E6FA-173F-4735-B2D7-77E149ED9184}">
      <dgm:prSet custT="1"/>
      <dgm:spPr/>
      <dgm:t>
        <a:bodyPr/>
        <a:lstStyle/>
        <a:p>
          <a:r>
            <a:rPr lang="fr-FR" sz="1800" dirty="0"/>
            <a:t>Aménagement des fleuves</a:t>
          </a:r>
        </a:p>
      </dgm:t>
    </dgm:pt>
    <dgm:pt modelId="{B1AD0DF9-79EF-4F6F-9D8C-BF08E6E92D9C}" type="parTrans" cxnId="{D84105DB-8B3B-4488-B487-20BFA4F74E00}">
      <dgm:prSet/>
      <dgm:spPr/>
      <dgm:t>
        <a:bodyPr/>
        <a:lstStyle/>
        <a:p>
          <a:endParaRPr lang="fr-FR"/>
        </a:p>
      </dgm:t>
    </dgm:pt>
    <dgm:pt modelId="{AA5E5B03-1EAD-48EE-B754-FD3C4DBAEC1D}" type="sibTrans" cxnId="{D84105DB-8B3B-4488-B487-20BFA4F74E00}">
      <dgm:prSet/>
      <dgm:spPr/>
      <dgm:t>
        <a:bodyPr/>
        <a:lstStyle/>
        <a:p>
          <a:endParaRPr lang="fr-FR"/>
        </a:p>
      </dgm:t>
    </dgm:pt>
    <dgm:pt modelId="{3999B162-4592-4112-B065-882BDA6F718A}" type="pres">
      <dgm:prSet presAssocID="{1D3E5B25-573F-4EE4-94E3-1A0D93F43B07}" presName="diagram" presStyleCnt="0">
        <dgm:presLayoutVars>
          <dgm:dir/>
          <dgm:resizeHandles val="exact"/>
        </dgm:presLayoutVars>
      </dgm:prSet>
      <dgm:spPr/>
    </dgm:pt>
    <dgm:pt modelId="{FD4385FC-D492-4AA5-82A5-6AB9378F7AA7}" type="pres">
      <dgm:prSet presAssocID="{209C2CD1-CCD2-4F0D-AB7B-D24EF74A5D9F}" presName="node" presStyleLbl="node1" presStyleIdx="0" presStyleCnt="1" custLinFactNeighborY="-2900">
        <dgm:presLayoutVars>
          <dgm:bulletEnabled val="1"/>
        </dgm:presLayoutVars>
      </dgm:prSet>
      <dgm:spPr/>
    </dgm:pt>
  </dgm:ptLst>
  <dgm:cxnLst>
    <dgm:cxn modelId="{2C94572B-53F4-4A27-BA56-7B783FAC3CA3}" type="presOf" srcId="{2DB11963-6462-4D2A-84A2-53ECBF0E0EF2}" destId="{FD4385FC-D492-4AA5-82A5-6AB9378F7AA7}" srcOrd="0" destOrd="2" presId="urn:microsoft.com/office/officeart/2005/8/layout/default"/>
    <dgm:cxn modelId="{DCFA9933-F185-44A3-8FA0-9F14ABFCAD50}" srcId="{209C2CD1-CCD2-4F0D-AB7B-D24EF74A5D9F}" destId="{956F2809-AA29-4F5C-8C11-7BA14740085A}" srcOrd="0" destOrd="0" parTransId="{ED76C073-2F63-4510-8787-57703E81C3FC}" sibTransId="{5B7DB08C-1318-4678-AD53-95EF53924C1E}"/>
    <dgm:cxn modelId="{045C8C45-647A-4192-8701-EDC114DB0459}" type="presOf" srcId="{F2E220A4-1701-4ABF-9EDE-D6499983DD77}" destId="{FD4385FC-D492-4AA5-82A5-6AB9378F7AA7}" srcOrd="0" destOrd="4" presId="urn:microsoft.com/office/officeart/2005/8/layout/default"/>
    <dgm:cxn modelId="{DCC31775-7F43-4F56-8DB1-8F421EE7D1C3}" srcId="{209C2CD1-CCD2-4F0D-AB7B-D24EF74A5D9F}" destId="{2DB11963-6462-4D2A-84A2-53ECBF0E0EF2}" srcOrd="1" destOrd="0" parTransId="{DCB5B481-E3CE-4316-98B4-EF89BD3FE824}" sibTransId="{CAA642F5-BB0A-4E5C-9FA3-22FDF83B78C1}"/>
    <dgm:cxn modelId="{1CEF5875-4466-4CC0-A768-9B26C8BBB80F}" type="presOf" srcId="{209C2CD1-CCD2-4F0D-AB7B-D24EF74A5D9F}" destId="{FD4385FC-D492-4AA5-82A5-6AB9378F7AA7}" srcOrd="0" destOrd="0" presId="urn:microsoft.com/office/officeart/2005/8/layout/default"/>
    <dgm:cxn modelId="{0139F383-34EF-42BD-AE2B-801F7327C315}" type="presOf" srcId="{956F2809-AA29-4F5C-8C11-7BA14740085A}" destId="{FD4385FC-D492-4AA5-82A5-6AB9378F7AA7}" srcOrd="0" destOrd="1" presId="urn:microsoft.com/office/officeart/2005/8/layout/default"/>
    <dgm:cxn modelId="{82298C96-ED79-4DBE-BB3D-4F7C29104F4C}" srcId="{209C2CD1-CCD2-4F0D-AB7B-D24EF74A5D9F}" destId="{FB51F98C-75B6-4A15-8C28-E6D56729E205}" srcOrd="2" destOrd="0" parTransId="{8A8DF2C4-5C1A-4396-BCF9-29D506CD3E69}" sibTransId="{E9B81A25-C019-4825-9C66-2D4045F5599D}"/>
    <dgm:cxn modelId="{59414099-2D39-474F-98FC-2AF8B28B7F5D}" type="presOf" srcId="{FB51F98C-75B6-4A15-8C28-E6D56729E205}" destId="{FD4385FC-D492-4AA5-82A5-6AB9378F7AA7}" srcOrd="0" destOrd="3" presId="urn:microsoft.com/office/officeart/2005/8/layout/default"/>
    <dgm:cxn modelId="{85FEDEC0-A5CD-4FAA-AD0D-7C3B0A56E4F8}" type="presOf" srcId="{1D3E5B25-573F-4EE4-94E3-1A0D93F43B07}" destId="{3999B162-4592-4112-B065-882BDA6F718A}" srcOrd="0" destOrd="0" presId="urn:microsoft.com/office/officeart/2005/8/layout/default"/>
    <dgm:cxn modelId="{58031BD7-18DC-4AD5-B8BC-684310A377A2}" srcId="{1D3E5B25-573F-4EE4-94E3-1A0D93F43B07}" destId="{209C2CD1-CCD2-4F0D-AB7B-D24EF74A5D9F}" srcOrd="0" destOrd="0" parTransId="{54E1023C-7EA0-4BB6-BDE0-96AE6A8E6D9D}" sibTransId="{054A66F3-6232-491B-8972-FC4B5D65680A}"/>
    <dgm:cxn modelId="{2A059BD8-7562-4F3E-A3EC-E44E548AFDC5}" srcId="{209C2CD1-CCD2-4F0D-AB7B-D24EF74A5D9F}" destId="{F2E220A4-1701-4ABF-9EDE-D6499983DD77}" srcOrd="3" destOrd="0" parTransId="{C17A07B2-A197-4341-8C50-5B06B8F001EA}" sibTransId="{9A45CD2A-68E2-4815-AE7B-3640DDE51EBC}"/>
    <dgm:cxn modelId="{D84105DB-8B3B-4488-B487-20BFA4F74E00}" srcId="{209C2CD1-CCD2-4F0D-AB7B-D24EF74A5D9F}" destId="{DFA3E6FA-173F-4735-B2D7-77E149ED9184}" srcOrd="4" destOrd="0" parTransId="{B1AD0DF9-79EF-4F6F-9D8C-BF08E6E92D9C}" sibTransId="{AA5E5B03-1EAD-48EE-B754-FD3C4DBAEC1D}"/>
    <dgm:cxn modelId="{9370ACE2-CB63-40E1-B35C-5F3C95441E7C}" type="presOf" srcId="{DFA3E6FA-173F-4735-B2D7-77E149ED9184}" destId="{FD4385FC-D492-4AA5-82A5-6AB9378F7AA7}" srcOrd="0" destOrd="5" presId="urn:microsoft.com/office/officeart/2005/8/layout/default"/>
    <dgm:cxn modelId="{404B406F-F825-450D-BB03-148679CD2303}" type="presParOf" srcId="{3999B162-4592-4112-B065-882BDA6F718A}" destId="{FD4385FC-D492-4AA5-82A5-6AB9378F7AA7}" srcOrd="0"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52061B-C444-44AC-BA09-40B6508FE57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AA113CE9-E666-4BFE-86F4-70EB59902D47}">
      <dgm:prSet phldrT="[Texte]"/>
      <dgm:spPr>
        <a:solidFill>
          <a:schemeClr val="tx1"/>
        </a:solidFill>
      </dgm:spPr>
      <dgm:t>
        <a:bodyPr/>
        <a:lstStyle/>
        <a:p>
          <a:r>
            <a:rPr lang="fr-FR" b="1" i="0" u="none" dirty="0"/>
            <a:t>RUP: Infrastructures éducation / formation</a:t>
          </a:r>
        </a:p>
        <a:p>
          <a:r>
            <a:rPr lang="fr-FR" b="1" i="0" u="none" dirty="0"/>
            <a:t>(exceptionnellement métropole)</a:t>
          </a:r>
          <a:endParaRPr lang="fr-FR" dirty="0"/>
        </a:p>
      </dgm:t>
    </dgm:pt>
    <dgm:pt modelId="{6D275E1A-6D41-491E-BBF8-C67336F6B2A3}" type="parTrans" cxnId="{228931E7-907C-4FE5-8F80-E817C87B664D}">
      <dgm:prSet/>
      <dgm:spPr/>
      <dgm:t>
        <a:bodyPr/>
        <a:lstStyle/>
        <a:p>
          <a:endParaRPr lang="fr-FR"/>
        </a:p>
      </dgm:t>
    </dgm:pt>
    <dgm:pt modelId="{27884EEF-48D8-4B96-840D-03AE81C431ED}" type="sibTrans" cxnId="{228931E7-907C-4FE5-8F80-E817C87B664D}">
      <dgm:prSet/>
      <dgm:spPr/>
      <dgm:t>
        <a:bodyPr/>
        <a:lstStyle/>
        <a:p>
          <a:endParaRPr lang="fr-FR"/>
        </a:p>
      </dgm:t>
    </dgm:pt>
    <dgm:pt modelId="{AF6AB91B-269F-4F3D-8B7B-24B5BCB12489}">
      <dgm:prSet/>
      <dgm:spPr>
        <a:solidFill>
          <a:schemeClr val="tx1"/>
        </a:solidFill>
      </dgm:spPr>
      <dgm:t>
        <a:bodyPr/>
        <a:lstStyle/>
        <a:p>
          <a:r>
            <a:rPr lang="fr-FR" b="1" i="0" u="none" dirty="0"/>
            <a:t>Maisons de santé</a:t>
          </a:r>
        </a:p>
        <a:p>
          <a:r>
            <a:rPr lang="fr-FR" b="1" i="0" u="none" dirty="0"/>
            <a:t>RUP: établissements médico-sociaux</a:t>
          </a:r>
        </a:p>
      </dgm:t>
    </dgm:pt>
    <dgm:pt modelId="{0ECE0BE8-0BE2-4537-B6EA-EBF46D5A3B5E}" type="parTrans" cxnId="{05B7DE1F-6D79-4291-90B5-8296940055B1}">
      <dgm:prSet/>
      <dgm:spPr/>
      <dgm:t>
        <a:bodyPr/>
        <a:lstStyle/>
        <a:p>
          <a:endParaRPr lang="fr-FR"/>
        </a:p>
      </dgm:t>
    </dgm:pt>
    <dgm:pt modelId="{498FED4E-3064-4156-8B24-445156E83FBC}" type="sibTrans" cxnId="{05B7DE1F-6D79-4291-90B5-8296940055B1}">
      <dgm:prSet/>
      <dgm:spPr/>
      <dgm:t>
        <a:bodyPr/>
        <a:lstStyle/>
        <a:p>
          <a:endParaRPr lang="fr-FR"/>
        </a:p>
      </dgm:t>
    </dgm:pt>
    <dgm:pt modelId="{6A916C3B-90ED-4E6C-80DF-06B7F9A79E78}">
      <dgm:prSet/>
      <dgm:spPr>
        <a:solidFill>
          <a:schemeClr val="tx1"/>
        </a:solidFill>
      </dgm:spPr>
      <dgm:t>
        <a:bodyPr/>
        <a:lstStyle/>
        <a:p>
          <a:r>
            <a:rPr lang="fr-FR" b="1" i="0" u="none" dirty="0"/>
            <a:t>RUP: Intégration des communautés défavorisées</a:t>
          </a:r>
        </a:p>
      </dgm:t>
    </dgm:pt>
    <dgm:pt modelId="{6D41C1DE-1887-4308-9D08-76C22B35B54A}" type="parTrans" cxnId="{5B04C77F-1908-4D3D-8627-6861EAE155BF}">
      <dgm:prSet/>
      <dgm:spPr/>
      <dgm:t>
        <a:bodyPr/>
        <a:lstStyle/>
        <a:p>
          <a:endParaRPr lang="fr-FR"/>
        </a:p>
      </dgm:t>
    </dgm:pt>
    <dgm:pt modelId="{BEB82555-F9DB-4D8A-B029-E582638779A8}" type="sibTrans" cxnId="{5B04C77F-1908-4D3D-8627-6861EAE155BF}">
      <dgm:prSet/>
      <dgm:spPr/>
      <dgm:t>
        <a:bodyPr/>
        <a:lstStyle/>
        <a:p>
          <a:endParaRPr lang="fr-FR"/>
        </a:p>
      </dgm:t>
    </dgm:pt>
    <dgm:pt modelId="{7D77700A-6AD7-422E-A409-30F1AF7AF77F}">
      <dgm:prSet/>
      <dgm:spPr>
        <a:solidFill>
          <a:schemeClr val="tx1"/>
        </a:solidFill>
      </dgm:spPr>
      <dgm:t>
        <a:bodyPr/>
        <a:lstStyle/>
        <a:p>
          <a:r>
            <a:rPr lang="fr-FR" b="1" i="0" u="none" dirty="0"/>
            <a:t>Infrastructures touristiques et culturelles structurantes</a:t>
          </a:r>
        </a:p>
      </dgm:t>
    </dgm:pt>
    <dgm:pt modelId="{46F7ACAC-B29A-477C-882C-AD461D6ECB69}" type="parTrans" cxnId="{B28F7951-9D1F-4051-8A1D-E3E7F6E03EA0}">
      <dgm:prSet/>
      <dgm:spPr/>
      <dgm:t>
        <a:bodyPr/>
        <a:lstStyle/>
        <a:p>
          <a:endParaRPr lang="fr-FR"/>
        </a:p>
      </dgm:t>
    </dgm:pt>
    <dgm:pt modelId="{9E0A017E-909A-4B18-BCB8-FD7D5D47EEE5}" type="sibTrans" cxnId="{B28F7951-9D1F-4051-8A1D-E3E7F6E03EA0}">
      <dgm:prSet/>
      <dgm:spPr/>
      <dgm:t>
        <a:bodyPr/>
        <a:lstStyle/>
        <a:p>
          <a:endParaRPr lang="fr-FR"/>
        </a:p>
      </dgm:t>
    </dgm:pt>
    <dgm:pt modelId="{05F329C6-C83C-4216-B309-F3817BF63C37}" type="pres">
      <dgm:prSet presAssocID="{1D52061B-C444-44AC-BA09-40B6508FE570}" presName="diagram" presStyleCnt="0">
        <dgm:presLayoutVars>
          <dgm:dir/>
          <dgm:resizeHandles val="exact"/>
        </dgm:presLayoutVars>
      </dgm:prSet>
      <dgm:spPr/>
    </dgm:pt>
    <dgm:pt modelId="{05824664-87E4-4BE3-B2A1-FF36566DF0C2}" type="pres">
      <dgm:prSet presAssocID="{AA113CE9-E666-4BFE-86F4-70EB59902D47}" presName="node" presStyleLbl="node1" presStyleIdx="0" presStyleCnt="4" custScaleX="137437">
        <dgm:presLayoutVars>
          <dgm:bulletEnabled val="1"/>
        </dgm:presLayoutVars>
      </dgm:prSet>
      <dgm:spPr/>
    </dgm:pt>
    <dgm:pt modelId="{E5F71C82-CCCB-4E49-B6C0-0CA6C12F1FC7}" type="pres">
      <dgm:prSet presAssocID="{27884EEF-48D8-4B96-840D-03AE81C431ED}" presName="sibTrans" presStyleCnt="0"/>
      <dgm:spPr/>
    </dgm:pt>
    <dgm:pt modelId="{A1B49D19-336F-493A-B1D5-E2749C6F81B9}" type="pres">
      <dgm:prSet presAssocID="{AF6AB91B-269F-4F3D-8B7B-24B5BCB12489}" presName="node" presStyleLbl="node1" presStyleIdx="1" presStyleCnt="4" custScaleX="137437">
        <dgm:presLayoutVars>
          <dgm:bulletEnabled val="1"/>
        </dgm:presLayoutVars>
      </dgm:prSet>
      <dgm:spPr/>
    </dgm:pt>
    <dgm:pt modelId="{A4A0D115-2337-46E1-91F0-1C66A44D9EC8}" type="pres">
      <dgm:prSet presAssocID="{498FED4E-3064-4156-8B24-445156E83FBC}" presName="sibTrans" presStyleCnt="0"/>
      <dgm:spPr/>
    </dgm:pt>
    <dgm:pt modelId="{68B7C838-86FF-4961-A467-D761FFE4CBDF}" type="pres">
      <dgm:prSet presAssocID="{6A916C3B-90ED-4E6C-80DF-06B7F9A79E78}" presName="node" presStyleLbl="node1" presStyleIdx="2" presStyleCnt="4" custScaleX="137437">
        <dgm:presLayoutVars>
          <dgm:bulletEnabled val="1"/>
        </dgm:presLayoutVars>
      </dgm:prSet>
      <dgm:spPr/>
    </dgm:pt>
    <dgm:pt modelId="{919FE571-A613-42DD-99B2-6867198FF3DC}" type="pres">
      <dgm:prSet presAssocID="{BEB82555-F9DB-4D8A-B029-E582638779A8}" presName="sibTrans" presStyleCnt="0"/>
      <dgm:spPr/>
    </dgm:pt>
    <dgm:pt modelId="{AE92F618-D091-450E-9C08-79A803759199}" type="pres">
      <dgm:prSet presAssocID="{7D77700A-6AD7-422E-A409-30F1AF7AF77F}" presName="node" presStyleLbl="node1" presStyleIdx="3" presStyleCnt="4" custScaleX="137437">
        <dgm:presLayoutVars>
          <dgm:bulletEnabled val="1"/>
        </dgm:presLayoutVars>
      </dgm:prSet>
      <dgm:spPr/>
    </dgm:pt>
  </dgm:ptLst>
  <dgm:cxnLst>
    <dgm:cxn modelId="{05B7DE1F-6D79-4291-90B5-8296940055B1}" srcId="{1D52061B-C444-44AC-BA09-40B6508FE570}" destId="{AF6AB91B-269F-4F3D-8B7B-24B5BCB12489}" srcOrd="1" destOrd="0" parTransId="{0ECE0BE8-0BE2-4537-B6EA-EBF46D5A3B5E}" sibTransId="{498FED4E-3064-4156-8B24-445156E83FBC}"/>
    <dgm:cxn modelId="{E1B9036B-BE66-4F8F-A819-F847A64946E8}" type="presOf" srcId="{7D77700A-6AD7-422E-A409-30F1AF7AF77F}" destId="{AE92F618-D091-450E-9C08-79A803759199}" srcOrd="0" destOrd="0" presId="urn:microsoft.com/office/officeart/2005/8/layout/default"/>
    <dgm:cxn modelId="{B28F7951-9D1F-4051-8A1D-E3E7F6E03EA0}" srcId="{1D52061B-C444-44AC-BA09-40B6508FE570}" destId="{7D77700A-6AD7-422E-A409-30F1AF7AF77F}" srcOrd="3" destOrd="0" parTransId="{46F7ACAC-B29A-477C-882C-AD461D6ECB69}" sibTransId="{9E0A017E-909A-4B18-BCB8-FD7D5D47EEE5}"/>
    <dgm:cxn modelId="{106CD573-A4C9-4AB4-BC22-E3C884D504DD}" type="presOf" srcId="{1D52061B-C444-44AC-BA09-40B6508FE570}" destId="{05F329C6-C83C-4216-B309-F3817BF63C37}" srcOrd="0" destOrd="0" presId="urn:microsoft.com/office/officeart/2005/8/layout/default"/>
    <dgm:cxn modelId="{5B04C77F-1908-4D3D-8627-6861EAE155BF}" srcId="{1D52061B-C444-44AC-BA09-40B6508FE570}" destId="{6A916C3B-90ED-4E6C-80DF-06B7F9A79E78}" srcOrd="2" destOrd="0" parTransId="{6D41C1DE-1887-4308-9D08-76C22B35B54A}" sibTransId="{BEB82555-F9DB-4D8A-B029-E582638779A8}"/>
    <dgm:cxn modelId="{CB92E491-CCD8-4027-8AC4-6537D840AF41}" type="presOf" srcId="{AF6AB91B-269F-4F3D-8B7B-24B5BCB12489}" destId="{A1B49D19-336F-493A-B1D5-E2749C6F81B9}" srcOrd="0" destOrd="0" presId="urn:microsoft.com/office/officeart/2005/8/layout/default"/>
    <dgm:cxn modelId="{AA09F5AE-2DE4-489A-A9F7-CA51584AB62E}" type="presOf" srcId="{6A916C3B-90ED-4E6C-80DF-06B7F9A79E78}" destId="{68B7C838-86FF-4961-A467-D761FFE4CBDF}" srcOrd="0" destOrd="0" presId="urn:microsoft.com/office/officeart/2005/8/layout/default"/>
    <dgm:cxn modelId="{9C055FDE-FEC6-4B83-B003-AEA1DDE03D3C}" type="presOf" srcId="{AA113CE9-E666-4BFE-86F4-70EB59902D47}" destId="{05824664-87E4-4BE3-B2A1-FF36566DF0C2}" srcOrd="0" destOrd="0" presId="urn:microsoft.com/office/officeart/2005/8/layout/default"/>
    <dgm:cxn modelId="{228931E7-907C-4FE5-8F80-E817C87B664D}" srcId="{1D52061B-C444-44AC-BA09-40B6508FE570}" destId="{AA113CE9-E666-4BFE-86F4-70EB59902D47}" srcOrd="0" destOrd="0" parTransId="{6D275E1A-6D41-491E-BBF8-C67336F6B2A3}" sibTransId="{27884EEF-48D8-4B96-840D-03AE81C431ED}"/>
    <dgm:cxn modelId="{6A461E6E-956A-4CB2-96D7-88CF7A95B36B}" type="presParOf" srcId="{05F329C6-C83C-4216-B309-F3817BF63C37}" destId="{05824664-87E4-4BE3-B2A1-FF36566DF0C2}" srcOrd="0" destOrd="0" presId="urn:microsoft.com/office/officeart/2005/8/layout/default"/>
    <dgm:cxn modelId="{4BCCFC23-4FF2-4FBC-B641-EAC172CCC2F3}" type="presParOf" srcId="{05F329C6-C83C-4216-B309-F3817BF63C37}" destId="{E5F71C82-CCCB-4E49-B6C0-0CA6C12F1FC7}" srcOrd="1" destOrd="0" presId="urn:microsoft.com/office/officeart/2005/8/layout/default"/>
    <dgm:cxn modelId="{2208C7A0-26A0-4216-913A-B1E87E43915C}" type="presParOf" srcId="{05F329C6-C83C-4216-B309-F3817BF63C37}" destId="{A1B49D19-336F-493A-B1D5-E2749C6F81B9}" srcOrd="2" destOrd="0" presId="urn:microsoft.com/office/officeart/2005/8/layout/default"/>
    <dgm:cxn modelId="{CEA9FDA6-A25B-44A1-BD1A-1C2A358BF03A}" type="presParOf" srcId="{05F329C6-C83C-4216-B309-F3817BF63C37}" destId="{A4A0D115-2337-46E1-91F0-1C66A44D9EC8}" srcOrd="3" destOrd="0" presId="urn:microsoft.com/office/officeart/2005/8/layout/default"/>
    <dgm:cxn modelId="{5DEBC345-ECCE-48E7-A879-20434755EFB5}" type="presParOf" srcId="{05F329C6-C83C-4216-B309-F3817BF63C37}" destId="{68B7C838-86FF-4961-A467-D761FFE4CBDF}" srcOrd="4" destOrd="0" presId="urn:microsoft.com/office/officeart/2005/8/layout/default"/>
    <dgm:cxn modelId="{839BA828-0C88-4CC0-BC6C-1C0A64D39C23}" type="presParOf" srcId="{05F329C6-C83C-4216-B309-F3817BF63C37}" destId="{919FE571-A613-42DD-99B2-6867198FF3DC}" srcOrd="5" destOrd="0" presId="urn:microsoft.com/office/officeart/2005/8/layout/default"/>
    <dgm:cxn modelId="{F80CEF57-D9FA-4CD5-839F-69E9FF97EA94}" type="presParOf" srcId="{05F329C6-C83C-4216-B309-F3817BF63C37}" destId="{AE92F618-D091-450E-9C08-79A803759199}"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3E5B25-573F-4EE4-94E3-1A0D93F43B0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19BED73D-A3DE-4BC7-88A5-2ED690BC69CC}">
      <dgm:prSet phldrT="[Texte]" custT="1"/>
      <dgm:spPr>
        <a:solidFill>
          <a:schemeClr val="tx1"/>
        </a:solidFill>
      </dgm:spPr>
      <dgm:t>
        <a:bodyPr/>
        <a:lstStyle/>
        <a:p>
          <a:r>
            <a:rPr lang="fr-FR" sz="1600" b="0" i="0" u="none" dirty="0"/>
            <a:t>Développement social, économique et environnemental intégré, du patrimoine culturel et de la sécurité </a:t>
          </a:r>
          <a:br>
            <a:rPr lang="fr-FR" sz="1600" b="0" i="0" u="none" dirty="0"/>
          </a:br>
          <a:r>
            <a:rPr lang="fr-FR" sz="1600" b="1" i="0" u="none" dirty="0"/>
            <a:t>dans les </a:t>
          </a:r>
          <a:r>
            <a:rPr lang="fr-FR" sz="1600" b="1" i="0" u="sng" dirty="0"/>
            <a:t>zones urbaines</a:t>
          </a:r>
        </a:p>
        <a:p>
          <a:r>
            <a:rPr lang="fr-FR" sz="1400" b="1" i="0" u="none" dirty="0"/>
            <a:t>Ville dynamique </a:t>
          </a:r>
          <a:r>
            <a:rPr lang="fr-FR" sz="1400" b="0" i="0" u="none" dirty="0"/>
            <a:t>: tourisme, emploi, numérique</a:t>
          </a:r>
          <a:br>
            <a:rPr lang="fr-FR" sz="1400" b="0" i="0" u="none" dirty="0"/>
          </a:br>
          <a:r>
            <a:rPr lang="fr-FR" sz="1400" b="1" i="0" u="none" dirty="0"/>
            <a:t>Ville durable </a:t>
          </a:r>
          <a:r>
            <a:rPr lang="fr-FR" sz="1400" b="0" i="0" u="none" dirty="0"/>
            <a:t>: mobilité douce, CC, friches</a:t>
          </a:r>
          <a:br>
            <a:rPr lang="fr-FR" sz="1400" b="0" i="0" u="none" dirty="0"/>
          </a:br>
          <a:r>
            <a:rPr lang="fr-FR" sz="1400" b="1" i="0" u="none" dirty="0"/>
            <a:t>Ville inclusive </a:t>
          </a:r>
          <a:r>
            <a:rPr lang="fr-FR" sz="1400" b="0" i="0" u="none" dirty="0"/>
            <a:t>: santé, lutte contre la précarité, sécurité</a:t>
          </a:r>
        </a:p>
      </dgm:t>
    </dgm:pt>
    <dgm:pt modelId="{9803C5FC-6E8E-43BC-B08E-A20AB33478D8}" type="parTrans" cxnId="{975F370B-DBD8-4FD1-B4E2-540BC797C871}">
      <dgm:prSet/>
      <dgm:spPr/>
      <dgm:t>
        <a:bodyPr/>
        <a:lstStyle/>
        <a:p>
          <a:endParaRPr lang="fr-FR" sz="1400"/>
        </a:p>
      </dgm:t>
    </dgm:pt>
    <dgm:pt modelId="{7F2C3EA1-B31C-4B96-81BF-83ED5420718F}" type="sibTrans" cxnId="{975F370B-DBD8-4FD1-B4E2-540BC797C871}">
      <dgm:prSet/>
      <dgm:spPr/>
      <dgm:t>
        <a:bodyPr/>
        <a:lstStyle/>
        <a:p>
          <a:endParaRPr lang="fr-FR" sz="1400"/>
        </a:p>
      </dgm:t>
    </dgm:pt>
    <dgm:pt modelId="{1763E180-0844-4909-96AD-FA980D24B47B}">
      <dgm:prSet custT="1"/>
      <dgm:spPr>
        <a:solidFill>
          <a:schemeClr val="tx1"/>
        </a:solidFill>
      </dgm:spPr>
      <dgm:t>
        <a:bodyPr/>
        <a:lstStyle/>
        <a:p>
          <a:r>
            <a:rPr lang="fr-FR" sz="1600" b="0" i="0" u="none" dirty="0"/>
            <a:t>Développement social, économique et environnemental intégré, du patrimoine culturel et de la sécurité </a:t>
          </a:r>
          <a:br>
            <a:rPr lang="fr-FR" sz="1600" b="0" i="0" u="none" dirty="0"/>
          </a:br>
          <a:r>
            <a:rPr lang="fr-FR" sz="1600" b="1" i="0" u="none" dirty="0"/>
            <a:t>dans les zones </a:t>
          </a:r>
          <a:r>
            <a:rPr lang="fr-FR" sz="1600" b="1" i="0" u="sng" dirty="0"/>
            <a:t>non urbaines</a:t>
          </a:r>
        </a:p>
        <a:p>
          <a:r>
            <a:rPr lang="fr-FR" sz="1600" b="0" i="0" u="none" dirty="0"/>
            <a:t>Territoire dynamique</a:t>
          </a:r>
          <a:br>
            <a:rPr lang="fr-FR" sz="1600" b="0" i="0" u="none" dirty="0"/>
          </a:br>
          <a:r>
            <a:rPr lang="fr-FR" sz="1600" b="0" i="0" u="none" dirty="0"/>
            <a:t>Territoire durable </a:t>
          </a:r>
          <a:br>
            <a:rPr lang="fr-FR" sz="1600" b="0" i="0" u="none" dirty="0"/>
          </a:br>
          <a:r>
            <a:rPr lang="fr-FR" sz="1600" b="0" i="0" u="none" dirty="0"/>
            <a:t>Territoire inclusif</a:t>
          </a:r>
          <a:endParaRPr lang="fr-FR" sz="1600" b="0" u="sng" dirty="0"/>
        </a:p>
      </dgm:t>
    </dgm:pt>
    <dgm:pt modelId="{64B5E287-80EF-4ACA-88FF-8007183DFCBF}" type="parTrans" cxnId="{F85E572A-14E9-434A-A7BC-1F9AAE5959EF}">
      <dgm:prSet/>
      <dgm:spPr/>
      <dgm:t>
        <a:bodyPr/>
        <a:lstStyle/>
        <a:p>
          <a:endParaRPr lang="fr-FR"/>
        </a:p>
      </dgm:t>
    </dgm:pt>
    <dgm:pt modelId="{51331481-F1F2-4DE3-A66C-B8D775C8DA0B}" type="sibTrans" cxnId="{F85E572A-14E9-434A-A7BC-1F9AAE5959EF}">
      <dgm:prSet/>
      <dgm:spPr/>
      <dgm:t>
        <a:bodyPr/>
        <a:lstStyle/>
        <a:p>
          <a:endParaRPr lang="fr-FR"/>
        </a:p>
      </dgm:t>
    </dgm:pt>
    <dgm:pt modelId="{FCAF5BC4-6247-453E-AB3B-E5ECF3B13C53}">
      <dgm:prSet custT="1"/>
      <dgm:spPr>
        <a:solidFill>
          <a:schemeClr val="tx1"/>
        </a:solidFill>
      </dgm:spPr>
      <dgm:t>
        <a:bodyPr/>
        <a:lstStyle/>
        <a:p>
          <a:r>
            <a:rPr lang="fr-FR" sz="1600" b="0" i="0" u="none" dirty="0"/>
            <a:t>Développement local </a:t>
          </a:r>
        </a:p>
        <a:p>
          <a:r>
            <a:rPr lang="fr-FR" sz="1600" b="1" i="0" u="none" dirty="0"/>
            <a:t>dans les </a:t>
          </a:r>
          <a:r>
            <a:rPr lang="fr-FR" sz="1600" b="1" i="0" u="sng" dirty="0"/>
            <a:t>zones côtières</a:t>
          </a:r>
          <a:endParaRPr lang="fr-FR" sz="1600" b="1" u="sng" dirty="0"/>
        </a:p>
      </dgm:t>
    </dgm:pt>
    <dgm:pt modelId="{3DAFFBDD-1D98-487F-B705-032E7F14A083}" type="parTrans" cxnId="{F7DCC044-CE0C-4B50-80CF-927A33822D93}">
      <dgm:prSet/>
      <dgm:spPr/>
      <dgm:t>
        <a:bodyPr/>
        <a:lstStyle/>
        <a:p>
          <a:endParaRPr lang="fr-FR"/>
        </a:p>
      </dgm:t>
    </dgm:pt>
    <dgm:pt modelId="{AF4EFF81-A382-4C20-9066-7AC4473D1D1A}" type="sibTrans" cxnId="{F7DCC044-CE0C-4B50-80CF-927A33822D93}">
      <dgm:prSet/>
      <dgm:spPr/>
      <dgm:t>
        <a:bodyPr/>
        <a:lstStyle/>
        <a:p>
          <a:endParaRPr lang="fr-FR"/>
        </a:p>
      </dgm:t>
    </dgm:pt>
    <dgm:pt modelId="{3999B162-4592-4112-B065-882BDA6F718A}" type="pres">
      <dgm:prSet presAssocID="{1D3E5B25-573F-4EE4-94E3-1A0D93F43B07}" presName="diagram" presStyleCnt="0">
        <dgm:presLayoutVars>
          <dgm:dir/>
          <dgm:resizeHandles val="exact"/>
        </dgm:presLayoutVars>
      </dgm:prSet>
      <dgm:spPr/>
    </dgm:pt>
    <dgm:pt modelId="{69EA73FA-AC20-4931-B726-F98B0AC269B0}" type="pres">
      <dgm:prSet presAssocID="{19BED73D-A3DE-4BC7-88A5-2ED690BC69CC}" presName="node" presStyleLbl="node1" presStyleIdx="0" presStyleCnt="3">
        <dgm:presLayoutVars>
          <dgm:bulletEnabled val="1"/>
        </dgm:presLayoutVars>
      </dgm:prSet>
      <dgm:spPr/>
    </dgm:pt>
    <dgm:pt modelId="{3B834A06-C27C-43CE-8540-C3317D9D1229}" type="pres">
      <dgm:prSet presAssocID="{7F2C3EA1-B31C-4B96-81BF-83ED5420718F}" presName="sibTrans" presStyleCnt="0"/>
      <dgm:spPr/>
    </dgm:pt>
    <dgm:pt modelId="{FD3DAC6C-E828-4057-9BC4-7B5E3389B59F}" type="pres">
      <dgm:prSet presAssocID="{1763E180-0844-4909-96AD-FA980D24B47B}" presName="node" presStyleLbl="node1" presStyleIdx="1" presStyleCnt="3">
        <dgm:presLayoutVars>
          <dgm:bulletEnabled val="1"/>
        </dgm:presLayoutVars>
      </dgm:prSet>
      <dgm:spPr/>
    </dgm:pt>
    <dgm:pt modelId="{89CBA7B2-C334-41F9-964A-A19742A7D75D}" type="pres">
      <dgm:prSet presAssocID="{51331481-F1F2-4DE3-A66C-B8D775C8DA0B}" presName="sibTrans" presStyleCnt="0"/>
      <dgm:spPr/>
    </dgm:pt>
    <dgm:pt modelId="{DBC24C5A-EF96-4EF5-A4BC-F9D163DA8D33}" type="pres">
      <dgm:prSet presAssocID="{FCAF5BC4-6247-453E-AB3B-E5ECF3B13C53}" presName="node" presStyleLbl="node1" presStyleIdx="2" presStyleCnt="3" custScaleY="45659">
        <dgm:presLayoutVars>
          <dgm:bulletEnabled val="1"/>
        </dgm:presLayoutVars>
      </dgm:prSet>
      <dgm:spPr/>
    </dgm:pt>
  </dgm:ptLst>
  <dgm:cxnLst>
    <dgm:cxn modelId="{975F370B-DBD8-4FD1-B4E2-540BC797C871}" srcId="{1D3E5B25-573F-4EE4-94E3-1A0D93F43B07}" destId="{19BED73D-A3DE-4BC7-88A5-2ED690BC69CC}" srcOrd="0" destOrd="0" parTransId="{9803C5FC-6E8E-43BC-B08E-A20AB33478D8}" sibTransId="{7F2C3EA1-B31C-4B96-81BF-83ED5420718F}"/>
    <dgm:cxn modelId="{5C1DEA22-D0AA-4052-8B6F-C06D7EA97630}" type="presOf" srcId="{19BED73D-A3DE-4BC7-88A5-2ED690BC69CC}" destId="{69EA73FA-AC20-4931-B726-F98B0AC269B0}" srcOrd="0" destOrd="0" presId="urn:microsoft.com/office/officeart/2005/8/layout/default"/>
    <dgm:cxn modelId="{F85E572A-14E9-434A-A7BC-1F9AAE5959EF}" srcId="{1D3E5B25-573F-4EE4-94E3-1A0D93F43B07}" destId="{1763E180-0844-4909-96AD-FA980D24B47B}" srcOrd="1" destOrd="0" parTransId="{64B5E287-80EF-4ACA-88FF-8007183DFCBF}" sibTransId="{51331481-F1F2-4DE3-A66C-B8D775C8DA0B}"/>
    <dgm:cxn modelId="{0D8EBC40-82B6-4EC4-89C2-BC4C8079DAA7}" type="presOf" srcId="{FCAF5BC4-6247-453E-AB3B-E5ECF3B13C53}" destId="{DBC24C5A-EF96-4EF5-A4BC-F9D163DA8D33}" srcOrd="0" destOrd="0" presId="urn:microsoft.com/office/officeart/2005/8/layout/default"/>
    <dgm:cxn modelId="{F7DCC044-CE0C-4B50-80CF-927A33822D93}" srcId="{1D3E5B25-573F-4EE4-94E3-1A0D93F43B07}" destId="{FCAF5BC4-6247-453E-AB3B-E5ECF3B13C53}" srcOrd="2" destOrd="0" parTransId="{3DAFFBDD-1D98-487F-B705-032E7F14A083}" sibTransId="{AF4EFF81-A382-4C20-9066-7AC4473D1D1A}"/>
    <dgm:cxn modelId="{5EF407D6-CB11-4CB2-939B-4EEF139227C2}" type="presOf" srcId="{1D3E5B25-573F-4EE4-94E3-1A0D93F43B07}" destId="{3999B162-4592-4112-B065-882BDA6F718A}" srcOrd="0" destOrd="0" presId="urn:microsoft.com/office/officeart/2005/8/layout/default"/>
    <dgm:cxn modelId="{E7136EEB-BCBB-4546-A5DC-EEE749E15831}" type="presOf" srcId="{1763E180-0844-4909-96AD-FA980D24B47B}" destId="{FD3DAC6C-E828-4057-9BC4-7B5E3389B59F}" srcOrd="0" destOrd="0" presId="urn:microsoft.com/office/officeart/2005/8/layout/default"/>
    <dgm:cxn modelId="{0D4A7D1F-D052-4655-8381-876EE75C847B}" type="presParOf" srcId="{3999B162-4592-4112-B065-882BDA6F718A}" destId="{69EA73FA-AC20-4931-B726-F98B0AC269B0}" srcOrd="0" destOrd="0" presId="urn:microsoft.com/office/officeart/2005/8/layout/default"/>
    <dgm:cxn modelId="{57B94B1D-3FCF-41AF-9AC9-2898BF298A21}" type="presParOf" srcId="{3999B162-4592-4112-B065-882BDA6F718A}" destId="{3B834A06-C27C-43CE-8540-C3317D9D1229}" srcOrd="1" destOrd="0" presId="urn:microsoft.com/office/officeart/2005/8/layout/default"/>
    <dgm:cxn modelId="{E833694A-DA90-4E4E-BF9E-983C39ED07AA}" type="presParOf" srcId="{3999B162-4592-4112-B065-882BDA6F718A}" destId="{FD3DAC6C-E828-4057-9BC4-7B5E3389B59F}" srcOrd="2" destOrd="0" presId="urn:microsoft.com/office/officeart/2005/8/layout/default"/>
    <dgm:cxn modelId="{5F4714FA-0835-418D-9E24-A25DE47B65DE}" type="presParOf" srcId="{3999B162-4592-4112-B065-882BDA6F718A}" destId="{89CBA7B2-C334-41F9-964A-A19742A7D75D}" srcOrd="3" destOrd="0" presId="urn:microsoft.com/office/officeart/2005/8/layout/default"/>
    <dgm:cxn modelId="{85D87233-2D1B-4ADA-BC23-CE0F1E366B4B}" type="presParOf" srcId="{3999B162-4592-4112-B065-882BDA6F718A}" destId="{DBC24C5A-EF96-4EF5-A4BC-F9D163DA8D33}" srcOrd="4"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30BFE-90C2-4FDF-A42C-4C89CC231718}">
      <dsp:nvSpPr>
        <dsp:cNvPr id="0" name=""/>
        <dsp:cNvSpPr/>
      </dsp:nvSpPr>
      <dsp:spPr>
        <a:xfrm>
          <a:off x="0" y="215"/>
          <a:ext cx="4057231"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Politique de cohésion</a:t>
          </a:r>
        </a:p>
      </dsp:txBody>
      <dsp:txXfrm>
        <a:off x="20409" y="20624"/>
        <a:ext cx="4016413" cy="656009"/>
      </dsp:txXfrm>
    </dsp:sp>
    <dsp:sp modelId="{66AD49A8-8833-4885-BD0B-6A41DF02E916}">
      <dsp:nvSpPr>
        <dsp:cNvPr id="0" name=""/>
        <dsp:cNvSpPr/>
      </dsp:nvSpPr>
      <dsp:spPr>
        <a:xfrm>
          <a:off x="751" y="792334"/>
          <a:ext cx="954193"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FEDER</a:t>
          </a:r>
        </a:p>
        <a:p>
          <a:pPr marL="0" lvl="0" indent="0" algn="ctr" defTabSz="711200">
            <a:lnSpc>
              <a:spcPct val="90000"/>
            </a:lnSpc>
            <a:spcBef>
              <a:spcPct val="0"/>
            </a:spcBef>
            <a:spcAft>
              <a:spcPct val="35000"/>
            </a:spcAft>
            <a:buNone/>
          </a:pPr>
          <a:r>
            <a:rPr lang="fr-FR" sz="1600" b="1" kern="1200" dirty="0"/>
            <a:t> </a:t>
          </a:r>
        </a:p>
      </dsp:txBody>
      <dsp:txXfrm>
        <a:off x="21160" y="812743"/>
        <a:ext cx="913375" cy="656009"/>
      </dsp:txXfrm>
    </dsp:sp>
    <dsp:sp modelId="{B7C37533-0B7A-4EE1-9547-5B92468A38C2}">
      <dsp:nvSpPr>
        <dsp:cNvPr id="0" name=""/>
        <dsp:cNvSpPr/>
      </dsp:nvSpPr>
      <dsp:spPr>
        <a:xfrm>
          <a:off x="751" y="1583178"/>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i="0" kern="1200" dirty="0"/>
            <a:t>RDI / PME/ Transitions / territoires</a:t>
          </a:r>
        </a:p>
      </dsp:txBody>
      <dsp:txXfrm>
        <a:off x="21160" y="1603587"/>
        <a:ext cx="913375" cy="656009"/>
      </dsp:txXfrm>
    </dsp:sp>
    <dsp:sp modelId="{38C7AAD4-C84A-4040-B1F4-B60D63128F60}">
      <dsp:nvSpPr>
        <dsp:cNvPr id="0" name=""/>
        <dsp:cNvSpPr/>
      </dsp:nvSpPr>
      <dsp:spPr>
        <a:xfrm>
          <a:off x="751" y="2374023"/>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9,1 Mds€</a:t>
          </a:r>
        </a:p>
      </dsp:txBody>
      <dsp:txXfrm>
        <a:off x="21160" y="2394432"/>
        <a:ext cx="913375" cy="656009"/>
      </dsp:txXfrm>
    </dsp:sp>
    <dsp:sp modelId="{C8E1A8D5-EEDA-482E-8E0D-D9B19826104C}">
      <dsp:nvSpPr>
        <dsp:cNvPr id="0" name=""/>
        <dsp:cNvSpPr/>
      </dsp:nvSpPr>
      <dsp:spPr>
        <a:xfrm>
          <a:off x="1035097" y="792334"/>
          <a:ext cx="954193"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FSE +</a:t>
          </a:r>
        </a:p>
        <a:p>
          <a:pPr marL="0" lvl="0" indent="0" algn="ctr" defTabSz="711200">
            <a:lnSpc>
              <a:spcPct val="90000"/>
            </a:lnSpc>
            <a:spcBef>
              <a:spcPct val="0"/>
            </a:spcBef>
            <a:spcAft>
              <a:spcPct val="35000"/>
            </a:spcAft>
            <a:buNone/>
          </a:pPr>
          <a:endParaRPr lang="fr-FR" sz="1600" b="1" kern="1200" dirty="0"/>
        </a:p>
      </dsp:txBody>
      <dsp:txXfrm>
        <a:off x="1055506" y="812743"/>
        <a:ext cx="913375" cy="656009"/>
      </dsp:txXfrm>
    </dsp:sp>
    <dsp:sp modelId="{6877E1C4-D84E-41D7-93E0-909F10D7A303}">
      <dsp:nvSpPr>
        <dsp:cNvPr id="0" name=""/>
        <dsp:cNvSpPr/>
      </dsp:nvSpPr>
      <dsp:spPr>
        <a:xfrm>
          <a:off x="1035097" y="1583178"/>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i="0" kern="1200" dirty="0"/>
            <a:t>Emploi / Formation /  Inclusion</a:t>
          </a:r>
        </a:p>
      </dsp:txBody>
      <dsp:txXfrm>
        <a:off x="1055506" y="1603587"/>
        <a:ext cx="913375" cy="656009"/>
      </dsp:txXfrm>
    </dsp:sp>
    <dsp:sp modelId="{33A8E1A3-68F4-492A-AEAC-FBDA72735120}">
      <dsp:nvSpPr>
        <dsp:cNvPr id="0" name=""/>
        <dsp:cNvSpPr/>
      </dsp:nvSpPr>
      <dsp:spPr>
        <a:xfrm>
          <a:off x="1035097" y="2374023"/>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 6,7 Mds€</a:t>
          </a:r>
        </a:p>
      </dsp:txBody>
      <dsp:txXfrm>
        <a:off x="1055506" y="2394432"/>
        <a:ext cx="913375" cy="656009"/>
      </dsp:txXfrm>
    </dsp:sp>
    <dsp:sp modelId="{DEC04254-00F0-4E6C-B5C5-1DDCF7BD5BF7}">
      <dsp:nvSpPr>
        <dsp:cNvPr id="0" name=""/>
        <dsp:cNvSpPr/>
      </dsp:nvSpPr>
      <dsp:spPr>
        <a:xfrm>
          <a:off x="2069443" y="792334"/>
          <a:ext cx="954193"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FTJ</a:t>
          </a:r>
        </a:p>
        <a:p>
          <a:pPr marL="0" lvl="0" indent="0" algn="ctr" defTabSz="711200">
            <a:lnSpc>
              <a:spcPct val="90000"/>
            </a:lnSpc>
            <a:spcBef>
              <a:spcPct val="0"/>
            </a:spcBef>
            <a:spcAft>
              <a:spcPct val="35000"/>
            </a:spcAft>
            <a:buNone/>
          </a:pPr>
          <a:endParaRPr lang="fr-FR" sz="1600" b="1" kern="1200" dirty="0"/>
        </a:p>
      </dsp:txBody>
      <dsp:txXfrm>
        <a:off x="2089852" y="812743"/>
        <a:ext cx="913375" cy="656009"/>
      </dsp:txXfrm>
    </dsp:sp>
    <dsp:sp modelId="{456EED26-30B5-45BA-A031-C6A0F199155C}">
      <dsp:nvSpPr>
        <dsp:cNvPr id="0" name=""/>
        <dsp:cNvSpPr/>
      </dsp:nvSpPr>
      <dsp:spPr>
        <a:xfrm>
          <a:off x="2069443" y="1583178"/>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fr-FR" sz="1050" kern="1200" dirty="0"/>
            <a:t>Transition territoires </a:t>
          </a:r>
          <a:r>
            <a:rPr lang="fr-FR" sz="1000" kern="1200" dirty="0"/>
            <a:t>neutralité</a:t>
          </a:r>
          <a:r>
            <a:rPr lang="fr-FR" sz="1050" kern="1200" dirty="0"/>
            <a:t> carbone</a:t>
          </a:r>
        </a:p>
      </dsp:txBody>
      <dsp:txXfrm>
        <a:off x="2089852" y="1603587"/>
        <a:ext cx="913375" cy="656009"/>
      </dsp:txXfrm>
    </dsp:sp>
    <dsp:sp modelId="{174E3DF4-CF1B-4A8A-A1B6-AE7F45AB01DE}">
      <dsp:nvSpPr>
        <dsp:cNvPr id="0" name=""/>
        <dsp:cNvSpPr/>
      </dsp:nvSpPr>
      <dsp:spPr>
        <a:xfrm>
          <a:off x="2069443" y="2374023"/>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1 Md€</a:t>
          </a:r>
        </a:p>
      </dsp:txBody>
      <dsp:txXfrm>
        <a:off x="2089852" y="2394432"/>
        <a:ext cx="913375" cy="656009"/>
      </dsp:txXfrm>
    </dsp:sp>
    <dsp:sp modelId="{B5E31B3D-86C1-416E-83B9-87928693C611}">
      <dsp:nvSpPr>
        <dsp:cNvPr id="0" name=""/>
        <dsp:cNvSpPr/>
      </dsp:nvSpPr>
      <dsp:spPr>
        <a:xfrm>
          <a:off x="3103789" y="792334"/>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fr-FR" sz="1200" b="1" kern="1200" dirty="0"/>
            <a:t>INTERREG</a:t>
          </a:r>
        </a:p>
        <a:p>
          <a:pPr marL="0" lvl="0" indent="0" algn="ctr" defTabSz="533400">
            <a:lnSpc>
              <a:spcPct val="90000"/>
            </a:lnSpc>
            <a:spcBef>
              <a:spcPct val="0"/>
            </a:spcBef>
            <a:spcAft>
              <a:spcPct val="35000"/>
            </a:spcAft>
            <a:buNone/>
          </a:pPr>
          <a:r>
            <a:rPr lang="fr-FR" sz="1200" b="1" kern="1200" dirty="0"/>
            <a:t>(FEDER coopération) </a:t>
          </a:r>
          <a:endParaRPr lang="fr-FR" sz="1200" kern="1200" dirty="0"/>
        </a:p>
      </dsp:txBody>
      <dsp:txXfrm>
        <a:off x="3124198" y="812743"/>
        <a:ext cx="913375" cy="656009"/>
      </dsp:txXfrm>
    </dsp:sp>
    <dsp:sp modelId="{369251AB-92AC-4500-ACF3-078039F5F954}">
      <dsp:nvSpPr>
        <dsp:cNvPr id="0" name=""/>
        <dsp:cNvSpPr/>
      </dsp:nvSpPr>
      <dsp:spPr>
        <a:xfrm>
          <a:off x="3103789" y="1583178"/>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3340" rIns="0" bIns="53340" numCol="1" spcCol="1270" anchor="ctr" anchorCtr="0">
          <a:noAutofit/>
        </a:bodyPr>
        <a:lstStyle/>
        <a:p>
          <a:pPr marL="0" lvl="0" indent="0" algn="ctr" defTabSz="622300">
            <a:lnSpc>
              <a:spcPct val="90000"/>
            </a:lnSpc>
            <a:spcBef>
              <a:spcPct val="0"/>
            </a:spcBef>
            <a:spcAft>
              <a:spcPct val="35000"/>
            </a:spcAft>
            <a:buNone/>
          </a:pPr>
          <a:r>
            <a:rPr lang="fr-FR" sz="1400" b="0" kern="1200" dirty="0"/>
            <a:t>Coopération européenne</a:t>
          </a:r>
        </a:p>
      </dsp:txBody>
      <dsp:txXfrm>
        <a:off x="3124198" y="1603587"/>
        <a:ext cx="913375" cy="656009"/>
      </dsp:txXfrm>
    </dsp:sp>
    <dsp:sp modelId="{040A2AE3-6DF0-4910-92DE-DA4795FCE1BA}">
      <dsp:nvSpPr>
        <dsp:cNvPr id="0" name=""/>
        <dsp:cNvSpPr/>
      </dsp:nvSpPr>
      <dsp:spPr>
        <a:xfrm>
          <a:off x="3103789" y="2374023"/>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fr-FR" sz="1200" kern="1200" dirty="0"/>
            <a:t>1,1 Mds€</a:t>
          </a:r>
        </a:p>
      </dsp:txBody>
      <dsp:txXfrm>
        <a:off x="3124198" y="2394432"/>
        <a:ext cx="913375" cy="656009"/>
      </dsp:txXfrm>
    </dsp:sp>
    <dsp:sp modelId="{31499396-BB8F-45E7-A61A-1C7EC6FAFDFB}">
      <dsp:nvSpPr>
        <dsp:cNvPr id="0" name=""/>
        <dsp:cNvSpPr/>
      </dsp:nvSpPr>
      <dsp:spPr>
        <a:xfrm>
          <a:off x="4218287" y="1490"/>
          <a:ext cx="954193"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Politique commune de la pêche</a:t>
          </a:r>
        </a:p>
      </dsp:txBody>
      <dsp:txXfrm>
        <a:off x="4238696" y="21899"/>
        <a:ext cx="913375" cy="656009"/>
      </dsp:txXfrm>
    </dsp:sp>
    <dsp:sp modelId="{457ED1C7-36B9-42F2-9486-F4F8AADB92FB}">
      <dsp:nvSpPr>
        <dsp:cNvPr id="0" name=""/>
        <dsp:cNvSpPr/>
      </dsp:nvSpPr>
      <dsp:spPr>
        <a:xfrm>
          <a:off x="4218287" y="792334"/>
          <a:ext cx="954193" cy="696827"/>
        </a:xfrm>
        <a:prstGeom prst="roundRect">
          <a:avLst>
            <a:gd name="adj" fmla="val 10000"/>
          </a:avLst>
        </a:prstGeom>
        <a:solidFill>
          <a:schemeClr val="tx1"/>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FEAMPA</a:t>
          </a:r>
        </a:p>
        <a:p>
          <a:pPr marL="0" lvl="0" indent="0" algn="ctr" defTabSz="711200">
            <a:lnSpc>
              <a:spcPct val="90000"/>
            </a:lnSpc>
            <a:spcBef>
              <a:spcPct val="0"/>
            </a:spcBef>
            <a:spcAft>
              <a:spcPct val="35000"/>
            </a:spcAft>
            <a:buNone/>
          </a:pPr>
          <a:endParaRPr lang="fr-FR" sz="1600" b="1" kern="1200" dirty="0"/>
        </a:p>
      </dsp:txBody>
      <dsp:txXfrm>
        <a:off x="4238696" y="812743"/>
        <a:ext cx="913375" cy="656009"/>
      </dsp:txXfrm>
    </dsp:sp>
    <dsp:sp modelId="{339CB464-2F72-4C1F-AC6C-F715B40FAACB}">
      <dsp:nvSpPr>
        <dsp:cNvPr id="0" name=""/>
        <dsp:cNvSpPr/>
      </dsp:nvSpPr>
      <dsp:spPr>
        <a:xfrm>
          <a:off x="4218287" y="1583178"/>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Pêche / Aquaculture / Littoral</a:t>
          </a:r>
        </a:p>
      </dsp:txBody>
      <dsp:txXfrm>
        <a:off x="4238696" y="1603587"/>
        <a:ext cx="913375" cy="656009"/>
      </dsp:txXfrm>
    </dsp:sp>
    <dsp:sp modelId="{E76A0310-3FBB-49CE-875B-8AD8D638F816}">
      <dsp:nvSpPr>
        <dsp:cNvPr id="0" name=""/>
        <dsp:cNvSpPr/>
      </dsp:nvSpPr>
      <dsp:spPr>
        <a:xfrm>
          <a:off x="4218287" y="2374023"/>
          <a:ext cx="954193" cy="696827"/>
        </a:xfrm>
        <a:prstGeom prst="roundRect">
          <a:avLst>
            <a:gd name="adj" fmla="val 10000"/>
          </a:avLst>
        </a:prstGeom>
        <a:solidFill>
          <a:schemeClr val="tx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0,6 Md€</a:t>
          </a:r>
        </a:p>
      </dsp:txBody>
      <dsp:txXfrm>
        <a:off x="4238696" y="2394432"/>
        <a:ext cx="913375" cy="656009"/>
      </dsp:txXfrm>
    </dsp:sp>
    <dsp:sp modelId="{E4EEB15E-6E26-4264-83A5-8E779B4F8281}">
      <dsp:nvSpPr>
        <dsp:cNvPr id="0" name=""/>
        <dsp:cNvSpPr/>
      </dsp:nvSpPr>
      <dsp:spPr>
        <a:xfrm>
          <a:off x="5332785" y="1490"/>
          <a:ext cx="954193" cy="696827"/>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Politique agricole de </a:t>
          </a:r>
          <a:r>
            <a:rPr lang="fr-FR" sz="1200" kern="1200" dirty="0" err="1"/>
            <a:t>dév</a:t>
          </a:r>
          <a:r>
            <a:rPr lang="fr-FR" sz="1200" kern="1200" dirty="0"/>
            <a:t>. rural </a:t>
          </a:r>
        </a:p>
      </dsp:txBody>
      <dsp:txXfrm>
        <a:off x="5353194" y="21899"/>
        <a:ext cx="913375" cy="656009"/>
      </dsp:txXfrm>
    </dsp:sp>
    <dsp:sp modelId="{22DB4DE8-96E2-4A06-BA3F-B370142AFFB8}">
      <dsp:nvSpPr>
        <dsp:cNvPr id="0" name=""/>
        <dsp:cNvSpPr/>
      </dsp:nvSpPr>
      <dsp:spPr>
        <a:xfrm>
          <a:off x="5332785" y="792334"/>
          <a:ext cx="954193" cy="696827"/>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t>FEADER</a:t>
          </a:r>
        </a:p>
        <a:p>
          <a:pPr marL="0" lvl="0" indent="0" algn="ctr" defTabSz="711200">
            <a:lnSpc>
              <a:spcPct val="90000"/>
            </a:lnSpc>
            <a:spcBef>
              <a:spcPct val="0"/>
            </a:spcBef>
            <a:spcAft>
              <a:spcPct val="35000"/>
            </a:spcAft>
            <a:buNone/>
          </a:pPr>
          <a:endParaRPr lang="fr-FR" sz="1600" b="1" kern="1200" dirty="0"/>
        </a:p>
      </dsp:txBody>
      <dsp:txXfrm>
        <a:off x="5353194" y="812743"/>
        <a:ext cx="913375" cy="656009"/>
      </dsp:txXfrm>
    </dsp:sp>
    <dsp:sp modelId="{146C05AF-C35C-43F2-974C-198D4DA278F0}">
      <dsp:nvSpPr>
        <dsp:cNvPr id="0" name=""/>
        <dsp:cNvSpPr/>
      </dsp:nvSpPr>
      <dsp:spPr>
        <a:xfrm>
          <a:off x="5332785" y="1583178"/>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err="1"/>
            <a:t>Dév</a:t>
          </a:r>
          <a:r>
            <a:rPr lang="fr-FR" sz="1200" kern="1200" dirty="0"/>
            <a:t> agricole et rural</a:t>
          </a:r>
        </a:p>
      </dsp:txBody>
      <dsp:txXfrm>
        <a:off x="5353194" y="1603587"/>
        <a:ext cx="913375" cy="656009"/>
      </dsp:txXfrm>
    </dsp:sp>
    <dsp:sp modelId="{CBDFBC06-9705-44EB-9E60-6F3FB00C38F5}">
      <dsp:nvSpPr>
        <dsp:cNvPr id="0" name=""/>
        <dsp:cNvSpPr/>
      </dsp:nvSpPr>
      <dsp:spPr>
        <a:xfrm>
          <a:off x="5332785" y="2374023"/>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a:t>14 Mds€</a:t>
          </a:r>
          <a:endParaRPr lang="fr-FR" sz="1200" kern="1200" dirty="0"/>
        </a:p>
      </dsp:txBody>
      <dsp:txXfrm>
        <a:off x="5353194" y="2394432"/>
        <a:ext cx="913375" cy="656009"/>
      </dsp:txXfrm>
    </dsp:sp>
    <dsp:sp modelId="{F79B2715-83F4-4B2A-B1D2-25EED7EEC1AE}">
      <dsp:nvSpPr>
        <dsp:cNvPr id="0" name=""/>
        <dsp:cNvSpPr/>
      </dsp:nvSpPr>
      <dsp:spPr>
        <a:xfrm>
          <a:off x="6447283" y="1490"/>
          <a:ext cx="954193" cy="696827"/>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Plan de relance UE</a:t>
          </a:r>
        </a:p>
      </dsp:txBody>
      <dsp:txXfrm>
        <a:off x="6467692" y="21899"/>
        <a:ext cx="913375" cy="656009"/>
      </dsp:txXfrm>
    </dsp:sp>
    <dsp:sp modelId="{FC06BE84-3EED-4541-AA99-CE46B5704922}">
      <dsp:nvSpPr>
        <dsp:cNvPr id="0" name=""/>
        <dsp:cNvSpPr/>
      </dsp:nvSpPr>
      <dsp:spPr>
        <a:xfrm>
          <a:off x="6447283" y="792334"/>
          <a:ext cx="954193" cy="696827"/>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FRR</a:t>
          </a:r>
        </a:p>
        <a:p>
          <a:pPr marL="0" lvl="0" indent="0" algn="ctr" defTabSz="533400">
            <a:lnSpc>
              <a:spcPct val="90000"/>
            </a:lnSpc>
            <a:spcBef>
              <a:spcPct val="0"/>
            </a:spcBef>
            <a:spcAft>
              <a:spcPct val="35000"/>
            </a:spcAft>
            <a:buNone/>
          </a:pPr>
          <a:endParaRPr lang="fr-FR" sz="1600" b="1" kern="1200" dirty="0"/>
        </a:p>
      </dsp:txBody>
      <dsp:txXfrm>
        <a:off x="6467692" y="812743"/>
        <a:ext cx="913375" cy="656009"/>
      </dsp:txXfrm>
    </dsp:sp>
    <dsp:sp modelId="{3CA660ED-A4C7-407A-A7DE-7BD747D50994}">
      <dsp:nvSpPr>
        <dsp:cNvPr id="0" name=""/>
        <dsp:cNvSpPr/>
      </dsp:nvSpPr>
      <dsp:spPr>
        <a:xfrm>
          <a:off x="6447283" y="1583178"/>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Cohésion, compétitivité, transition</a:t>
          </a:r>
        </a:p>
      </dsp:txBody>
      <dsp:txXfrm>
        <a:off x="6467692" y="1603587"/>
        <a:ext cx="913375" cy="656009"/>
      </dsp:txXfrm>
    </dsp:sp>
    <dsp:sp modelId="{5B25E33A-ACB1-405C-8C7C-E5899B3B3580}">
      <dsp:nvSpPr>
        <dsp:cNvPr id="0" name=""/>
        <dsp:cNvSpPr/>
      </dsp:nvSpPr>
      <dsp:spPr>
        <a:xfrm>
          <a:off x="6447283" y="2374023"/>
          <a:ext cx="954193" cy="696827"/>
        </a:xfrm>
        <a:prstGeom prst="roundRect">
          <a:avLst>
            <a:gd name="adj" fmla="val 10000"/>
          </a:avLst>
        </a:prstGeom>
        <a:solidFill>
          <a:srgbClr val="92D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40 Mds€</a:t>
          </a:r>
        </a:p>
      </dsp:txBody>
      <dsp:txXfrm>
        <a:off x="6467692" y="2394432"/>
        <a:ext cx="913375" cy="6560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30BFE-90C2-4FDF-A42C-4C89CC231718}">
      <dsp:nvSpPr>
        <dsp:cNvPr id="0" name=""/>
        <dsp:cNvSpPr/>
      </dsp:nvSpPr>
      <dsp:spPr>
        <a:xfrm>
          <a:off x="0" y="0"/>
          <a:ext cx="3516443" cy="1233769"/>
        </a:xfrm>
        <a:prstGeom prst="roundRect">
          <a:avLst>
            <a:gd name="adj" fmla="val 10000"/>
          </a:avLst>
        </a:prstGeom>
        <a:solidFill>
          <a:srgbClr val="35738B"/>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Politique </a:t>
          </a:r>
          <a:r>
            <a:rPr lang="fr-FR" sz="1200" kern="1200" dirty="0"/>
            <a:t>de</a:t>
          </a:r>
          <a:r>
            <a:rPr lang="fr-FR" sz="1600" kern="1200" dirty="0"/>
            <a:t> cohésion</a:t>
          </a:r>
        </a:p>
      </dsp:txBody>
      <dsp:txXfrm>
        <a:off x="36136" y="36136"/>
        <a:ext cx="3444171" cy="1161497"/>
      </dsp:txXfrm>
    </dsp:sp>
    <dsp:sp modelId="{66AD49A8-8833-4885-BD0B-6A41DF02E916}">
      <dsp:nvSpPr>
        <dsp:cNvPr id="0" name=""/>
        <dsp:cNvSpPr/>
      </dsp:nvSpPr>
      <dsp:spPr>
        <a:xfrm>
          <a:off x="5490" y="1363335"/>
          <a:ext cx="1109988" cy="1233769"/>
        </a:xfrm>
        <a:prstGeom prst="roundRect">
          <a:avLst>
            <a:gd name="adj" fmla="val 10000"/>
          </a:avLst>
        </a:prstGeom>
        <a:solidFill>
          <a:schemeClr val="tx1">
            <a:lumMod val="60000"/>
            <a:lumOff val="40000"/>
          </a:schemeClr>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FEDER</a:t>
          </a:r>
        </a:p>
      </dsp:txBody>
      <dsp:txXfrm>
        <a:off x="38000" y="1395845"/>
        <a:ext cx="1044968" cy="1168749"/>
      </dsp:txXfrm>
    </dsp:sp>
    <dsp:sp modelId="{D6A76C3A-1F8E-4C33-B05E-B15F4C4922C7}">
      <dsp:nvSpPr>
        <dsp:cNvPr id="0" name=""/>
        <dsp:cNvSpPr/>
      </dsp:nvSpPr>
      <dsp:spPr>
        <a:xfrm>
          <a:off x="5490" y="2726493"/>
          <a:ext cx="1109988" cy="1233769"/>
        </a:xfrm>
        <a:prstGeom prst="roundRect">
          <a:avLst>
            <a:gd name="adj" fmla="val 10000"/>
          </a:avLst>
        </a:prstGeom>
        <a:solidFill>
          <a:schemeClr val="tx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Autorités de gestion régionales : Conseils régionaux, CTU, Préfectures</a:t>
          </a:r>
        </a:p>
      </dsp:txBody>
      <dsp:txXfrm>
        <a:off x="38000" y="2759003"/>
        <a:ext cx="1044968" cy="1168749"/>
      </dsp:txXfrm>
    </dsp:sp>
    <dsp:sp modelId="{C3134B9F-2D03-4E57-AA52-24F83DDAC37B}">
      <dsp:nvSpPr>
        <dsp:cNvPr id="0" name=""/>
        <dsp:cNvSpPr/>
      </dsp:nvSpPr>
      <dsp:spPr>
        <a:xfrm>
          <a:off x="1208717" y="1363335"/>
          <a:ext cx="1109988" cy="1233769"/>
        </a:xfrm>
        <a:prstGeom prst="roundRect">
          <a:avLst>
            <a:gd name="adj" fmla="val 10000"/>
          </a:avLst>
        </a:prstGeom>
        <a:solidFill>
          <a:schemeClr val="tx1">
            <a:lumMod val="60000"/>
            <a:lumOff val="40000"/>
          </a:schemeClr>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FSE +</a:t>
          </a:r>
        </a:p>
      </dsp:txBody>
      <dsp:txXfrm>
        <a:off x="1241227" y="1395845"/>
        <a:ext cx="1044968" cy="1168749"/>
      </dsp:txXfrm>
    </dsp:sp>
    <dsp:sp modelId="{DDF89A07-DE6A-46DE-93E2-47AFFD2249EA}">
      <dsp:nvSpPr>
        <dsp:cNvPr id="0" name=""/>
        <dsp:cNvSpPr/>
      </dsp:nvSpPr>
      <dsp:spPr>
        <a:xfrm>
          <a:off x="1208717" y="2726493"/>
          <a:ext cx="1109988" cy="1233769"/>
        </a:xfrm>
        <a:prstGeom prst="roundRect">
          <a:avLst>
            <a:gd name="adj" fmla="val 10000"/>
          </a:avLst>
        </a:prstGeom>
        <a:solidFill>
          <a:schemeClr val="tx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a:t>AG régionales et Etat</a:t>
          </a:r>
          <a:endParaRPr lang="fr-FR" sz="1200" kern="1200" dirty="0"/>
        </a:p>
      </dsp:txBody>
      <dsp:txXfrm>
        <a:off x="1241227" y="2759003"/>
        <a:ext cx="1044968" cy="1168749"/>
      </dsp:txXfrm>
    </dsp:sp>
    <dsp:sp modelId="{95AB8FC6-CC3D-4C33-83A3-A5ECA7DE4B45}">
      <dsp:nvSpPr>
        <dsp:cNvPr id="0" name=""/>
        <dsp:cNvSpPr/>
      </dsp:nvSpPr>
      <dsp:spPr>
        <a:xfrm>
          <a:off x="2411945" y="1363335"/>
          <a:ext cx="1109988" cy="1233769"/>
        </a:xfrm>
        <a:prstGeom prst="roundRect">
          <a:avLst>
            <a:gd name="adj" fmla="val 10000"/>
          </a:avLst>
        </a:prstGeom>
        <a:solidFill>
          <a:schemeClr val="tx1">
            <a:lumMod val="60000"/>
            <a:lumOff val="40000"/>
          </a:schemeClr>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a:t>FTJ</a:t>
          </a:r>
          <a:endParaRPr lang="fr-FR" sz="2000" kern="1200" dirty="0"/>
        </a:p>
      </dsp:txBody>
      <dsp:txXfrm>
        <a:off x="2444455" y="1395845"/>
        <a:ext cx="1044968" cy="1168749"/>
      </dsp:txXfrm>
    </dsp:sp>
    <dsp:sp modelId="{86D6B5F0-000A-4E25-BFB2-5D6C92707FD2}">
      <dsp:nvSpPr>
        <dsp:cNvPr id="0" name=""/>
        <dsp:cNvSpPr/>
      </dsp:nvSpPr>
      <dsp:spPr>
        <a:xfrm>
          <a:off x="2411945" y="2726493"/>
          <a:ext cx="1109988" cy="1233769"/>
        </a:xfrm>
        <a:prstGeom prst="roundRect">
          <a:avLst>
            <a:gd name="adj" fmla="val 10000"/>
          </a:avLst>
        </a:prstGeom>
        <a:solidFill>
          <a:schemeClr val="tx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AG régionales et Etat</a:t>
          </a:r>
        </a:p>
      </dsp:txBody>
      <dsp:txXfrm>
        <a:off x="2444455" y="2759003"/>
        <a:ext cx="1044968" cy="1168749"/>
      </dsp:txXfrm>
    </dsp:sp>
    <dsp:sp modelId="{31499396-BB8F-45E7-A61A-1C7EC6FAFDFB}">
      <dsp:nvSpPr>
        <dsp:cNvPr id="0" name=""/>
        <dsp:cNvSpPr/>
      </dsp:nvSpPr>
      <dsp:spPr>
        <a:xfrm>
          <a:off x="3708412" y="176"/>
          <a:ext cx="1109988" cy="1233769"/>
        </a:xfrm>
        <a:prstGeom prst="roundRect">
          <a:avLst>
            <a:gd name="adj" fmla="val 10000"/>
          </a:avLst>
        </a:prstGeom>
        <a:solidFill>
          <a:srgbClr val="35738B"/>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Politique commune de la pêche</a:t>
          </a:r>
        </a:p>
      </dsp:txBody>
      <dsp:txXfrm>
        <a:off x="3740922" y="32686"/>
        <a:ext cx="1044968" cy="1168749"/>
      </dsp:txXfrm>
    </dsp:sp>
    <dsp:sp modelId="{457ED1C7-36B9-42F2-9486-F4F8AADB92FB}">
      <dsp:nvSpPr>
        <dsp:cNvPr id="0" name=""/>
        <dsp:cNvSpPr/>
      </dsp:nvSpPr>
      <dsp:spPr>
        <a:xfrm>
          <a:off x="3708412" y="1363335"/>
          <a:ext cx="1109988" cy="1233769"/>
        </a:xfrm>
        <a:prstGeom prst="roundRect">
          <a:avLst>
            <a:gd name="adj" fmla="val 10000"/>
          </a:avLst>
        </a:prstGeom>
        <a:solidFill>
          <a:schemeClr val="tx1">
            <a:lumMod val="60000"/>
            <a:lumOff val="40000"/>
          </a:schemeClr>
        </a:solidFill>
        <a:ln w="25400" cap="flat" cmpd="sng" algn="ctr">
          <a:solidFill>
            <a:srgbClr val="35738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FEAMPA</a:t>
          </a:r>
        </a:p>
      </dsp:txBody>
      <dsp:txXfrm>
        <a:off x="3740922" y="1395845"/>
        <a:ext cx="1044968" cy="1168749"/>
      </dsp:txXfrm>
    </dsp:sp>
    <dsp:sp modelId="{01E90386-8688-4E66-A08B-93CEFF7CAF58}">
      <dsp:nvSpPr>
        <dsp:cNvPr id="0" name=""/>
        <dsp:cNvSpPr/>
      </dsp:nvSpPr>
      <dsp:spPr>
        <a:xfrm>
          <a:off x="3708412" y="2726493"/>
          <a:ext cx="1109988" cy="1233769"/>
        </a:xfrm>
        <a:prstGeom prst="roundRect">
          <a:avLst>
            <a:gd name="adj" fmla="val 10000"/>
          </a:avLst>
        </a:prstGeom>
        <a:solidFill>
          <a:schemeClr val="tx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Etat et délégations aux AG régionales</a:t>
          </a:r>
        </a:p>
      </dsp:txBody>
      <dsp:txXfrm>
        <a:off x="3740922" y="2759003"/>
        <a:ext cx="1044968" cy="1168749"/>
      </dsp:txXfrm>
    </dsp:sp>
    <dsp:sp modelId="{E4EEB15E-6E26-4264-83A5-8E779B4F8281}">
      <dsp:nvSpPr>
        <dsp:cNvPr id="0" name=""/>
        <dsp:cNvSpPr/>
      </dsp:nvSpPr>
      <dsp:spPr>
        <a:xfrm>
          <a:off x="5004878" y="176"/>
          <a:ext cx="1109988" cy="1233769"/>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Politique agricole de développement rural </a:t>
          </a:r>
        </a:p>
      </dsp:txBody>
      <dsp:txXfrm>
        <a:off x="5037388" y="32686"/>
        <a:ext cx="1044968" cy="1168749"/>
      </dsp:txXfrm>
    </dsp:sp>
    <dsp:sp modelId="{22DB4DE8-96E2-4A06-BA3F-B370142AFFB8}">
      <dsp:nvSpPr>
        <dsp:cNvPr id="0" name=""/>
        <dsp:cNvSpPr/>
      </dsp:nvSpPr>
      <dsp:spPr>
        <a:xfrm>
          <a:off x="5003502" y="1319591"/>
          <a:ext cx="1109988" cy="1233769"/>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FEADER</a:t>
          </a:r>
        </a:p>
      </dsp:txBody>
      <dsp:txXfrm>
        <a:off x="5036012" y="1352101"/>
        <a:ext cx="1044968" cy="1168749"/>
      </dsp:txXfrm>
    </dsp:sp>
    <dsp:sp modelId="{D350BB6F-8FEF-4C98-8486-91DF41C3D247}">
      <dsp:nvSpPr>
        <dsp:cNvPr id="0" name=""/>
        <dsp:cNvSpPr/>
      </dsp:nvSpPr>
      <dsp:spPr>
        <a:xfrm>
          <a:off x="5004878" y="2726493"/>
          <a:ext cx="1109988" cy="1233769"/>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Etat et délégations aux AG régionales</a:t>
          </a:r>
        </a:p>
      </dsp:txBody>
      <dsp:txXfrm>
        <a:off x="5037388" y="2759003"/>
        <a:ext cx="1044968" cy="1168749"/>
      </dsp:txXfrm>
    </dsp:sp>
    <dsp:sp modelId="{93F6A8BA-C5B3-49F7-8D5D-B8227F18A747}">
      <dsp:nvSpPr>
        <dsp:cNvPr id="0" name=""/>
        <dsp:cNvSpPr/>
      </dsp:nvSpPr>
      <dsp:spPr>
        <a:xfrm>
          <a:off x="6301345" y="176"/>
          <a:ext cx="1109988" cy="1233769"/>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Plan de relance européen</a:t>
          </a:r>
        </a:p>
      </dsp:txBody>
      <dsp:txXfrm>
        <a:off x="6333855" y="32686"/>
        <a:ext cx="1044968" cy="1168749"/>
      </dsp:txXfrm>
    </dsp:sp>
    <dsp:sp modelId="{C356A28D-AC6D-4DE0-B781-3F7D2B974B87}">
      <dsp:nvSpPr>
        <dsp:cNvPr id="0" name=""/>
        <dsp:cNvSpPr/>
      </dsp:nvSpPr>
      <dsp:spPr>
        <a:xfrm>
          <a:off x="6301345" y="1363335"/>
          <a:ext cx="1109988" cy="1233769"/>
        </a:xfrm>
        <a:prstGeom prst="roundRect">
          <a:avLst>
            <a:gd name="adj" fmla="val 10000"/>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FRR</a:t>
          </a:r>
        </a:p>
      </dsp:txBody>
      <dsp:txXfrm>
        <a:off x="6333855" y="1395845"/>
        <a:ext cx="1044968" cy="1168749"/>
      </dsp:txXfrm>
    </dsp:sp>
    <dsp:sp modelId="{0F39B33F-0AA0-4B42-A222-7CB559646372}">
      <dsp:nvSpPr>
        <dsp:cNvPr id="0" name=""/>
        <dsp:cNvSpPr/>
      </dsp:nvSpPr>
      <dsp:spPr>
        <a:xfrm>
          <a:off x="6301345" y="2726493"/>
          <a:ext cx="1109988" cy="1233769"/>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Divers (Etat, opérateurs, services déconcentrés, Régions)</a:t>
          </a:r>
        </a:p>
      </dsp:txBody>
      <dsp:txXfrm>
        <a:off x="6333855" y="2759003"/>
        <a:ext cx="1044968" cy="1168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CB8B-D937-4B1B-9A9C-5F1E52D1A7AA}">
      <dsp:nvSpPr>
        <dsp:cNvPr id="0" name=""/>
        <dsp:cNvSpPr/>
      </dsp:nvSpPr>
      <dsp:spPr>
        <a:xfrm>
          <a:off x="0" y="466249"/>
          <a:ext cx="2565285" cy="2302753"/>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rPr>
            <a:t>Capacité de recherche et d’innovation &amp; technologies de pointe</a:t>
          </a:r>
        </a:p>
        <a:p>
          <a:pPr marL="114300" lvl="1" indent="-114300" algn="l" defTabSz="622300">
            <a:lnSpc>
              <a:spcPct val="90000"/>
            </a:lnSpc>
            <a:spcBef>
              <a:spcPct val="0"/>
            </a:spcBef>
            <a:spcAft>
              <a:spcPct val="15000"/>
            </a:spcAft>
            <a:buChar char="•"/>
          </a:pPr>
          <a:r>
            <a:rPr lang="fr-FR" sz="1400" kern="1200" dirty="0">
              <a:solidFill>
                <a:schemeClr val="bg1"/>
              </a:solidFill>
            </a:rPr>
            <a:t>Infra de recherche</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a:solidFill>
                <a:schemeClr val="bg1"/>
              </a:solidFill>
            </a:rPr>
            <a:t>Projets de RDI</a:t>
          </a:r>
        </a:p>
        <a:p>
          <a:pPr marL="114300" lvl="1" indent="-114300" algn="l" defTabSz="622300">
            <a:lnSpc>
              <a:spcPct val="90000"/>
            </a:lnSpc>
            <a:spcBef>
              <a:spcPct val="0"/>
            </a:spcBef>
            <a:spcAft>
              <a:spcPct val="15000"/>
            </a:spcAft>
            <a:buChar char="•"/>
          </a:pPr>
          <a:r>
            <a:rPr lang="fr-FR" sz="1400" kern="1200" dirty="0">
              <a:solidFill>
                <a:schemeClr val="bg1"/>
              </a:solidFill>
            </a:rPr>
            <a:t>Instruments financiers</a:t>
          </a:r>
        </a:p>
        <a:p>
          <a:pPr marL="114300" lvl="1" indent="-114300" algn="l" defTabSz="622300">
            <a:lnSpc>
              <a:spcPct val="90000"/>
            </a:lnSpc>
            <a:spcBef>
              <a:spcPct val="0"/>
            </a:spcBef>
            <a:spcAft>
              <a:spcPct val="15000"/>
            </a:spcAft>
            <a:buChar char="•"/>
          </a:pPr>
          <a:r>
            <a:rPr lang="fr-FR" sz="1400" kern="1200" dirty="0">
              <a:solidFill>
                <a:schemeClr val="bg1"/>
              </a:solidFill>
            </a:rPr>
            <a:t>Transfert de technologies</a:t>
          </a:r>
        </a:p>
        <a:p>
          <a:pPr marL="114300" lvl="1" indent="-114300" algn="l" defTabSz="622300">
            <a:lnSpc>
              <a:spcPct val="90000"/>
            </a:lnSpc>
            <a:spcBef>
              <a:spcPct val="0"/>
            </a:spcBef>
            <a:spcAft>
              <a:spcPct val="15000"/>
            </a:spcAft>
            <a:buChar char="•"/>
          </a:pPr>
          <a:r>
            <a:rPr lang="fr-FR" sz="1400" kern="1200" dirty="0">
              <a:solidFill>
                <a:schemeClr val="bg1"/>
              </a:solidFill>
            </a:rPr>
            <a:t>Ingénierie de projets</a:t>
          </a:r>
        </a:p>
      </dsp:txBody>
      <dsp:txXfrm>
        <a:off x="0" y="466249"/>
        <a:ext cx="2565285" cy="2302753"/>
      </dsp:txXfrm>
    </dsp:sp>
    <dsp:sp modelId="{EDBEB534-118A-44D5-83AB-FA50F97E9CEA}">
      <dsp:nvSpPr>
        <dsp:cNvPr id="0" name=""/>
        <dsp:cNvSpPr/>
      </dsp:nvSpPr>
      <dsp:spPr>
        <a:xfrm>
          <a:off x="2821813" y="466249"/>
          <a:ext cx="2565285" cy="2302753"/>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rPr>
            <a:t>Numérisation au bénéfice des citoyens, des entreprises et des acteurs publics</a:t>
          </a:r>
          <a:endParaRPr lang="fr-FR" sz="1800"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a:solidFill>
                <a:schemeClr val="bg1"/>
              </a:solidFill>
            </a:rPr>
            <a:t>Transformation numérique de la société</a:t>
          </a:r>
        </a:p>
        <a:p>
          <a:pPr marL="114300" lvl="1" indent="-114300" algn="l" defTabSz="622300">
            <a:lnSpc>
              <a:spcPct val="90000"/>
            </a:lnSpc>
            <a:spcBef>
              <a:spcPct val="0"/>
            </a:spcBef>
            <a:spcAft>
              <a:spcPct val="15000"/>
            </a:spcAft>
            <a:buChar char="•"/>
          </a:pPr>
          <a:r>
            <a:rPr lang="fr-FR" sz="1400" kern="1200" dirty="0">
              <a:solidFill>
                <a:schemeClr val="bg1"/>
              </a:solidFill>
            </a:rPr>
            <a:t>Education au numérique</a:t>
          </a:r>
        </a:p>
        <a:p>
          <a:pPr marL="114300" lvl="1" indent="-114300" algn="l" defTabSz="622300">
            <a:lnSpc>
              <a:spcPct val="90000"/>
            </a:lnSpc>
            <a:spcBef>
              <a:spcPct val="0"/>
            </a:spcBef>
            <a:spcAft>
              <a:spcPct val="15000"/>
            </a:spcAft>
            <a:buChar char="•"/>
          </a:pPr>
          <a:r>
            <a:rPr lang="fr-FR" sz="1400" kern="1200" dirty="0">
              <a:solidFill>
                <a:schemeClr val="bg1"/>
              </a:solidFill>
            </a:rPr>
            <a:t>Tiers lieux</a:t>
          </a:r>
        </a:p>
      </dsp:txBody>
      <dsp:txXfrm>
        <a:off x="2821813" y="466249"/>
        <a:ext cx="2565285" cy="2302753"/>
      </dsp:txXfrm>
    </dsp:sp>
    <dsp:sp modelId="{31AD185B-4561-42EA-A7F9-4C9E5711FE88}">
      <dsp:nvSpPr>
        <dsp:cNvPr id="0" name=""/>
        <dsp:cNvSpPr/>
      </dsp:nvSpPr>
      <dsp:spPr>
        <a:xfrm>
          <a:off x="5643627" y="499256"/>
          <a:ext cx="2565285" cy="2236738"/>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rPr>
            <a:t>Croissance, compétitivité et résilience des PME</a:t>
          </a:r>
          <a:endParaRPr lang="fr-FR" sz="1800"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a:solidFill>
                <a:schemeClr val="bg1"/>
              </a:solidFill>
            </a:rPr>
            <a:t>Accompagnement des entreprises</a:t>
          </a:r>
        </a:p>
        <a:p>
          <a:pPr marL="114300" lvl="1" indent="-114300" algn="l" defTabSz="622300">
            <a:lnSpc>
              <a:spcPct val="90000"/>
            </a:lnSpc>
            <a:spcBef>
              <a:spcPct val="0"/>
            </a:spcBef>
            <a:spcAft>
              <a:spcPct val="15000"/>
            </a:spcAft>
            <a:buChar char="•"/>
          </a:pPr>
          <a:r>
            <a:rPr lang="fr-FR" sz="1400" kern="1200" dirty="0">
              <a:solidFill>
                <a:schemeClr val="bg1"/>
              </a:solidFill>
            </a:rPr>
            <a:t>Instruments financiers</a:t>
          </a:r>
        </a:p>
        <a:p>
          <a:pPr marL="114300" lvl="1" indent="-114300" algn="l" defTabSz="622300">
            <a:lnSpc>
              <a:spcPct val="90000"/>
            </a:lnSpc>
            <a:spcBef>
              <a:spcPct val="0"/>
            </a:spcBef>
            <a:spcAft>
              <a:spcPct val="15000"/>
            </a:spcAft>
            <a:buChar char="•"/>
          </a:pPr>
          <a:r>
            <a:rPr lang="fr-FR" sz="1400" kern="1200" dirty="0">
              <a:solidFill>
                <a:schemeClr val="bg1"/>
              </a:solidFill>
            </a:rPr>
            <a:t>Investissements productifs</a:t>
          </a:r>
        </a:p>
        <a:p>
          <a:pPr marL="114300" lvl="1" indent="-114300" algn="l" defTabSz="622300">
            <a:lnSpc>
              <a:spcPct val="90000"/>
            </a:lnSpc>
            <a:spcBef>
              <a:spcPct val="0"/>
            </a:spcBef>
            <a:spcAft>
              <a:spcPct val="15000"/>
            </a:spcAft>
            <a:buChar char="•"/>
          </a:pPr>
          <a:r>
            <a:rPr lang="fr-FR" sz="1400" kern="1200" dirty="0">
              <a:solidFill>
                <a:schemeClr val="bg1"/>
              </a:solidFill>
            </a:rPr>
            <a:t>Soutien aux filières régionales</a:t>
          </a:r>
        </a:p>
        <a:p>
          <a:pPr marL="114300" lvl="1" indent="-114300" algn="l" defTabSz="622300">
            <a:lnSpc>
              <a:spcPct val="90000"/>
            </a:lnSpc>
            <a:spcBef>
              <a:spcPct val="0"/>
            </a:spcBef>
            <a:spcAft>
              <a:spcPct val="15000"/>
            </a:spcAft>
            <a:buChar char="•"/>
          </a:pPr>
          <a:r>
            <a:rPr lang="fr-FR" sz="1400" kern="1200" dirty="0">
              <a:solidFill>
                <a:schemeClr val="bg1"/>
              </a:solidFill>
            </a:rPr>
            <a:t>Actions collectives</a:t>
          </a:r>
        </a:p>
        <a:p>
          <a:pPr marL="114300" lvl="1" indent="-114300" algn="l" defTabSz="622300">
            <a:lnSpc>
              <a:spcPct val="90000"/>
            </a:lnSpc>
            <a:spcBef>
              <a:spcPct val="0"/>
            </a:spcBef>
            <a:spcAft>
              <a:spcPct val="15000"/>
            </a:spcAft>
            <a:buChar char="•"/>
          </a:pPr>
          <a:r>
            <a:rPr lang="fr-FR" sz="1400" kern="1200" dirty="0">
              <a:solidFill>
                <a:schemeClr val="bg1"/>
              </a:solidFill>
            </a:rPr>
            <a:t>ESS</a:t>
          </a:r>
        </a:p>
        <a:p>
          <a:pPr marL="114300" lvl="1" indent="-114300" algn="l" defTabSz="622300">
            <a:lnSpc>
              <a:spcPct val="90000"/>
            </a:lnSpc>
            <a:spcBef>
              <a:spcPct val="0"/>
            </a:spcBef>
            <a:spcAft>
              <a:spcPct val="15000"/>
            </a:spcAft>
            <a:buChar char="•"/>
          </a:pPr>
          <a:r>
            <a:rPr lang="fr-FR" sz="1400" kern="1200" dirty="0">
              <a:solidFill>
                <a:schemeClr val="bg1"/>
              </a:solidFill>
            </a:rPr>
            <a:t>Marketing territorial</a:t>
          </a:r>
        </a:p>
      </dsp:txBody>
      <dsp:txXfrm>
        <a:off x="5643627" y="499256"/>
        <a:ext cx="2565285" cy="2236738"/>
      </dsp:txXfrm>
    </dsp:sp>
    <dsp:sp modelId="{0D823AF6-E1F7-4105-A63C-AA2509D8577F}">
      <dsp:nvSpPr>
        <dsp:cNvPr id="0" name=""/>
        <dsp:cNvSpPr/>
      </dsp:nvSpPr>
      <dsp:spPr>
        <a:xfrm>
          <a:off x="1410906" y="3025531"/>
          <a:ext cx="2565285" cy="1539171"/>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rPr>
            <a:t>Compétences</a:t>
          </a:r>
          <a:endParaRPr lang="fr-FR" sz="1800"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a:solidFill>
                <a:schemeClr val="bg1"/>
              </a:solidFill>
            </a:rPr>
            <a:t>Entreprenariat</a:t>
          </a:r>
        </a:p>
        <a:p>
          <a:pPr marL="114300" lvl="1" indent="-114300" algn="l" defTabSz="622300">
            <a:lnSpc>
              <a:spcPct val="90000"/>
            </a:lnSpc>
            <a:spcBef>
              <a:spcPct val="0"/>
            </a:spcBef>
            <a:spcAft>
              <a:spcPct val="15000"/>
            </a:spcAft>
            <a:buChar char="•"/>
          </a:pPr>
          <a:r>
            <a:rPr lang="fr-FR" sz="1400" kern="1200" dirty="0">
              <a:solidFill>
                <a:schemeClr val="bg1"/>
              </a:solidFill>
            </a:rPr>
            <a:t>Soutien au tissu productif</a:t>
          </a:r>
        </a:p>
        <a:p>
          <a:pPr marL="114300" lvl="1" indent="-114300" algn="l" defTabSz="622300">
            <a:lnSpc>
              <a:spcPct val="90000"/>
            </a:lnSpc>
            <a:spcBef>
              <a:spcPct val="0"/>
            </a:spcBef>
            <a:spcAft>
              <a:spcPct val="15000"/>
            </a:spcAft>
            <a:buChar char="•"/>
          </a:pPr>
          <a:r>
            <a:rPr lang="fr-FR" sz="1400" kern="1200" dirty="0">
              <a:solidFill>
                <a:schemeClr val="bg1"/>
              </a:solidFill>
            </a:rPr>
            <a:t>Compétences des dirigeants et des salariés</a:t>
          </a:r>
        </a:p>
      </dsp:txBody>
      <dsp:txXfrm>
        <a:off x="1410906" y="3025531"/>
        <a:ext cx="2565285" cy="1539171"/>
      </dsp:txXfrm>
    </dsp:sp>
    <dsp:sp modelId="{BC2C0ECF-5E62-4970-B177-663B20FCE778}">
      <dsp:nvSpPr>
        <dsp:cNvPr id="0" name=""/>
        <dsp:cNvSpPr/>
      </dsp:nvSpPr>
      <dsp:spPr>
        <a:xfrm>
          <a:off x="4232720" y="3025531"/>
          <a:ext cx="2565285" cy="1539171"/>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rPr>
            <a:t>Numérique</a:t>
          </a:r>
        </a:p>
        <a:p>
          <a:pPr marL="114300" lvl="1" indent="-114300" algn="l" defTabSz="622300">
            <a:lnSpc>
              <a:spcPct val="90000"/>
            </a:lnSpc>
            <a:spcBef>
              <a:spcPct val="0"/>
            </a:spcBef>
            <a:spcAft>
              <a:spcPct val="15000"/>
            </a:spcAft>
            <a:buChar char="•"/>
          </a:pPr>
          <a:r>
            <a:rPr lang="fr-FR" sz="1400" kern="1200" dirty="0">
              <a:solidFill>
                <a:schemeClr val="bg1"/>
              </a:solidFill>
            </a:rPr>
            <a:t>Infrastructures très haut débit</a:t>
          </a:r>
        </a:p>
        <a:p>
          <a:pPr marL="114300" lvl="1" indent="-114300" algn="l" defTabSz="622300">
            <a:lnSpc>
              <a:spcPct val="90000"/>
            </a:lnSpc>
            <a:spcBef>
              <a:spcPct val="0"/>
            </a:spcBef>
            <a:spcAft>
              <a:spcPct val="15000"/>
            </a:spcAft>
            <a:buChar char="•"/>
          </a:pPr>
          <a:r>
            <a:rPr lang="fr-FR" sz="1400" kern="1200" dirty="0">
              <a:solidFill>
                <a:schemeClr val="bg1"/>
              </a:solidFill>
            </a:rPr>
            <a:t>Infrastructures de données</a:t>
          </a:r>
        </a:p>
        <a:p>
          <a:pPr marL="114300" lvl="1" indent="-114300" algn="l" defTabSz="622300">
            <a:lnSpc>
              <a:spcPct val="90000"/>
            </a:lnSpc>
            <a:spcBef>
              <a:spcPct val="0"/>
            </a:spcBef>
            <a:spcAft>
              <a:spcPct val="15000"/>
            </a:spcAft>
            <a:buChar char="•"/>
          </a:pPr>
          <a:r>
            <a:rPr lang="fr-FR" sz="1400" kern="1200" dirty="0">
              <a:solidFill>
                <a:schemeClr val="bg1"/>
              </a:solidFill>
            </a:rPr>
            <a:t>Câblage Ile-Continent</a:t>
          </a:r>
        </a:p>
        <a:p>
          <a:pPr marL="114300" lvl="1" indent="-114300" algn="l" defTabSz="622300">
            <a:lnSpc>
              <a:spcPct val="90000"/>
            </a:lnSpc>
            <a:spcBef>
              <a:spcPct val="0"/>
            </a:spcBef>
            <a:spcAft>
              <a:spcPct val="15000"/>
            </a:spcAft>
            <a:buChar char="•"/>
          </a:pPr>
          <a:endParaRPr lang="fr-FR" sz="1400" kern="1200" dirty="0">
            <a:solidFill>
              <a:schemeClr val="bg1"/>
            </a:solidFill>
          </a:endParaRPr>
        </a:p>
      </dsp:txBody>
      <dsp:txXfrm>
        <a:off x="4232720" y="3025531"/>
        <a:ext cx="2565285" cy="15391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A73FA-AC20-4931-B726-F98B0AC269B0}">
      <dsp:nvSpPr>
        <dsp:cNvPr id="0" name=""/>
        <dsp:cNvSpPr/>
      </dsp:nvSpPr>
      <dsp:spPr>
        <a:xfrm>
          <a:off x="0" y="163061"/>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Efficacité énergétique</a:t>
          </a:r>
        </a:p>
        <a:p>
          <a:pPr marL="0" lvl="0" indent="0" algn="ctr" defTabSz="800100">
            <a:lnSpc>
              <a:spcPct val="90000"/>
            </a:lnSpc>
            <a:spcBef>
              <a:spcPct val="0"/>
            </a:spcBef>
            <a:spcAft>
              <a:spcPct val="35000"/>
            </a:spcAft>
            <a:buNone/>
          </a:pPr>
          <a:r>
            <a:rPr lang="fr-FR" sz="1400" b="0" i="0" u="none" kern="1200" dirty="0"/>
            <a:t>Logements sociaux / bâtiments publics / PME</a:t>
          </a:r>
          <a:endParaRPr lang="fr-FR" sz="1400" b="1" i="0" u="none" kern="1200" dirty="0"/>
        </a:p>
      </dsp:txBody>
      <dsp:txXfrm>
        <a:off x="0" y="163061"/>
        <a:ext cx="2013894" cy="1369444"/>
      </dsp:txXfrm>
    </dsp:sp>
    <dsp:sp modelId="{EA0EE867-5C71-4608-8695-3E3FF1E2D522}">
      <dsp:nvSpPr>
        <dsp:cNvPr id="0" name=""/>
        <dsp:cNvSpPr/>
      </dsp:nvSpPr>
      <dsp:spPr>
        <a:xfrm>
          <a:off x="2215284" y="163061"/>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Energies renouvelables</a:t>
          </a:r>
        </a:p>
        <a:p>
          <a:pPr marL="0" lvl="0" indent="0" algn="ctr" defTabSz="800100">
            <a:lnSpc>
              <a:spcPct val="90000"/>
            </a:lnSpc>
            <a:spcBef>
              <a:spcPct val="0"/>
            </a:spcBef>
            <a:spcAft>
              <a:spcPct val="35000"/>
            </a:spcAft>
            <a:buNone/>
          </a:pPr>
          <a:r>
            <a:rPr lang="fr-FR" sz="1400" b="0" i="0" u="none" kern="1200" dirty="0"/>
            <a:t>Production ENR / Méthanisation / animation</a:t>
          </a:r>
          <a:endParaRPr lang="fr-FR" sz="1400" kern="1200" dirty="0"/>
        </a:p>
      </dsp:txBody>
      <dsp:txXfrm>
        <a:off x="2215284" y="163061"/>
        <a:ext cx="2013894" cy="1369444"/>
      </dsp:txXfrm>
    </dsp:sp>
    <dsp:sp modelId="{67AFC96B-43BF-4503-A4D6-A453E0929801}">
      <dsp:nvSpPr>
        <dsp:cNvPr id="0" name=""/>
        <dsp:cNvSpPr/>
      </dsp:nvSpPr>
      <dsp:spPr>
        <a:xfrm>
          <a:off x="4428232" y="155147"/>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Systèmes, réseaux et stockage énergétique</a:t>
          </a:r>
          <a:endParaRPr lang="fr-FR" sz="1800" kern="1200" dirty="0"/>
        </a:p>
      </dsp:txBody>
      <dsp:txXfrm>
        <a:off x="4428232" y="155147"/>
        <a:ext cx="2013894" cy="1369444"/>
      </dsp:txXfrm>
    </dsp:sp>
    <dsp:sp modelId="{6BE1FB09-D68E-4F92-AFA6-5581F450AADE}">
      <dsp:nvSpPr>
        <dsp:cNvPr id="0" name=""/>
        <dsp:cNvSpPr/>
      </dsp:nvSpPr>
      <dsp:spPr>
        <a:xfrm>
          <a:off x="0" y="1733895"/>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Adaptation au </a:t>
          </a:r>
          <a:r>
            <a:rPr lang="fr-FR" sz="1800" b="0" i="0" u="none" kern="1200" dirty="0" err="1"/>
            <a:t>chang</a:t>
          </a:r>
          <a:r>
            <a:rPr lang="fr-FR" sz="1800" b="0" i="0" u="none" kern="1200" dirty="0"/>
            <a:t>. clim., </a:t>
          </a:r>
          <a:r>
            <a:rPr lang="fr-FR" sz="1800" b="0" i="0" u="none" kern="1200" dirty="0" err="1"/>
            <a:t>prév</a:t>
          </a:r>
          <a:r>
            <a:rPr lang="fr-FR" sz="1800" b="0" i="0" u="none" kern="1200" dirty="0"/>
            <a:t>. des risques  </a:t>
          </a:r>
        </a:p>
        <a:p>
          <a:pPr marL="0" lvl="0" indent="0" algn="ctr" defTabSz="800100">
            <a:lnSpc>
              <a:spcPct val="90000"/>
            </a:lnSpc>
            <a:spcBef>
              <a:spcPct val="0"/>
            </a:spcBef>
            <a:spcAft>
              <a:spcPct val="35000"/>
            </a:spcAft>
            <a:buNone/>
          </a:pPr>
          <a:r>
            <a:rPr lang="fr-FR" sz="1200" kern="1200" dirty="0"/>
            <a:t>Veille / Aménagement / Stratégie / sensibilisation </a:t>
          </a:r>
        </a:p>
      </dsp:txBody>
      <dsp:txXfrm>
        <a:off x="0" y="1733895"/>
        <a:ext cx="2013894" cy="1369444"/>
      </dsp:txXfrm>
    </dsp:sp>
    <dsp:sp modelId="{AD851F61-DE25-4ADA-A210-3E7B7E75F778}">
      <dsp:nvSpPr>
        <dsp:cNvPr id="0" name=""/>
        <dsp:cNvSpPr/>
      </dsp:nvSpPr>
      <dsp:spPr>
        <a:xfrm>
          <a:off x="2215284" y="1733895"/>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Gestion de l’eau</a:t>
          </a:r>
        </a:p>
        <a:p>
          <a:pPr marL="0" lvl="0" indent="0" algn="ctr" defTabSz="800100">
            <a:lnSpc>
              <a:spcPct val="90000"/>
            </a:lnSpc>
            <a:spcBef>
              <a:spcPct val="0"/>
            </a:spcBef>
            <a:spcAft>
              <a:spcPct val="35000"/>
            </a:spcAft>
            <a:buNone/>
          </a:pPr>
          <a:r>
            <a:rPr lang="fr-FR" sz="1400" b="0" i="0" u="none" kern="1200" dirty="0"/>
            <a:t>Restauration milieux aquatiques </a:t>
          </a:r>
          <a:br>
            <a:rPr lang="fr-FR" sz="1400" b="0" i="0" u="none" kern="1200" dirty="0"/>
          </a:br>
          <a:r>
            <a:rPr lang="fr-FR" sz="1400" b="0" i="0" u="none" kern="1200" dirty="0"/>
            <a:t>RUP: Eau &amp; assainissement</a:t>
          </a:r>
          <a:endParaRPr lang="fr-FR" sz="1400" kern="1200" dirty="0"/>
        </a:p>
      </dsp:txBody>
      <dsp:txXfrm>
        <a:off x="2215284" y="1733895"/>
        <a:ext cx="2013894" cy="1369444"/>
      </dsp:txXfrm>
    </dsp:sp>
    <dsp:sp modelId="{962A5B21-7336-484E-9368-A556DCBD7ACA}">
      <dsp:nvSpPr>
        <dsp:cNvPr id="0" name=""/>
        <dsp:cNvSpPr/>
      </dsp:nvSpPr>
      <dsp:spPr>
        <a:xfrm>
          <a:off x="4430569" y="1733895"/>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Economie circulaire</a:t>
          </a:r>
        </a:p>
        <a:p>
          <a:pPr marL="0" lvl="0" indent="0" algn="ctr" defTabSz="800100">
            <a:lnSpc>
              <a:spcPct val="90000"/>
            </a:lnSpc>
            <a:spcBef>
              <a:spcPct val="0"/>
            </a:spcBef>
            <a:spcAft>
              <a:spcPct val="35000"/>
            </a:spcAft>
            <a:buNone/>
          </a:pPr>
          <a:r>
            <a:rPr lang="fr-FR" sz="1400" b="0" i="0" u="none" kern="1200" dirty="0"/>
            <a:t>Réduction valorisation des déchets</a:t>
          </a:r>
          <a:br>
            <a:rPr lang="fr-FR" sz="1400" b="0" i="0" u="none" kern="1200" dirty="0"/>
          </a:br>
          <a:r>
            <a:rPr lang="fr-FR" sz="1400" b="0" i="0" u="none" kern="1200" dirty="0"/>
            <a:t>RUP: gestion déchets</a:t>
          </a:r>
          <a:endParaRPr lang="fr-FR" sz="1400" kern="1200" dirty="0"/>
        </a:p>
      </dsp:txBody>
      <dsp:txXfrm>
        <a:off x="4430569" y="1733895"/>
        <a:ext cx="2013894" cy="1369444"/>
      </dsp:txXfrm>
    </dsp:sp>
    <dsp:sp modelId="{5941BEA1-BFA7-49E5-B9CC-01AF77CEC4E9}">
      <dsp:nvSpPr>
        <dsp:cNvPr id="0" name=""/>
        <dsp:cNvSpPr/>
      </dsp:nvSpPr>
      <dsp:spPr>
        <a:xfrm>
          <a:off x="1107642" y="3304729"/>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Biodiversité, infrastructures vertes et pollution</a:t>
          </a:r>
          <a:br>
            <a:rPr lang="fr-FR" sz="1800" b="0" i="0" u="none" kern="1200" dirty="0"/>
          </a:br>
          <a:r>
            <a:rPr lang="fr-FR" sz="1400" b="0" i="0" u="none" kern="1200" dirty="0"/>
            <a:t>Veille / actions</a:t>
          </a:r>
          <a:endParaRPr lang="fr-FR" sz="1400" kern="1200" dirty="0"/>
        </a:p>
      </dsp:txBody>
      <dsp:txXfrm>
        <a:off x="1107642" y="3304729"/>
        <a:ext cx="2013894" cy="1369444"/>
      </dsp:txXfrm>
    </dsp:sp>
    <dsp:sp modelId="{57161920-2823-4E1B-B4DD-FBC50B98487C}">
      <dsp:nvSpPr>
        <dsp:cNvPr id="0" name=""/>
        <dsp:cNvSpPr/>
      </dsp:nvSpPr>
      <dsp:spPr>
        <a:xfrm>
          <a:off x="3322926" y="3304729"/>
          <a:ext cx="2013894" cy="136944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u="none" kern="1200" dirty="0"/>
            <a:t>Mobilité urbaine durable</a:t>
          </a:r>
        </a:p>
        <a:p>
          <a:pPr marL="0" lvl="0" indent="0" algn="ctr" defTabSz="800100">
            <a:lnSpc>
              <a:spcPct val="90000"/>
            </a:lnSpc>
            <a:spcBef>
              <a:spcPct val="0"/>
            </a:spcBef>
            <a:spcAft>
              <a:spcPct val="35000"/>
            </a:spcAft>
            <a:buNone/>
          </a:pPr>
          <a:r>
            <a:rPr lang="fr-FR" sz="1400" b="0" i="0" u="none" kern="1200" dirty="0"/>
            <a:t>Pôle multimodal, pistes cyclables, etc. RUP : TCSP</a:t>
          </a:r>
          <a:endParaRPr lang="fr-FR" sz="1400" kern="1200" dirty="0"/>
        </a:p>
      </dsp:txBody>
      <dsp:txXfrm>
        <a:off x="3322926" y="3304729"/>
        <a:ext cx="2013894" cy="13694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4385FC-D492-4AA5-82A5-6AB9378F7AA7}">
      <dsp:nvSpPr>
        <dsp:cNvPr id="0" name=""/>
        <dsp:cNvSpPr/>
      </dsp:nvSpPr>
      <dsp:spPr>
        <a:xfrm>
          <a:off x="2041926" y="0"/>
          <a:ext cx="4197067" cy="2518240"/>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b="1" i="0" u="none" kern="1200" dirty="0"/>
            <a:t>Résilience des infrastructures d’échanges dans les RUP</a:t>
          </a:r>
          <a:endParaRPr lang="fr-FR" sz="2400" b="1" kern="1200" dirty="0"/>
        </a:p>
        <a:p>
          <a:pPr marL="171450" lvl="1" indent="-171450" algn="l" defTabSz="800100">
            <a:lnSpc>
              <a:spcPct val="90000"/>
            </a:lnSpc>
            <a:spcBef>
              <a:spcPct val="0"/>
            </a:spcBef>
            <a:spcAft>
              <a:spcPct val="15000"/>
            </a:spcAft>
            <a:buChar char="•"/>
          </a:pPr>
          <a:r>
            <a:rPr lang="fr-FR" sz="1800" kern="1200" dirty="0"/>
            <a:t>Ports &amp; aéroports</a:t>
          </a:r>
          <a:endParaRPr lang="fr-FR" sz="1800" b="1" kern="1200" dirty="0"/>
        </a:p>
        <a:p>
          <a:pPr marL="171450" lvl="1" indent="-171450" algn="l" defTabSz="800100">
            <a:lnSpc>
              <a:spcPct val="90000"/>
            </a:lnSpc>
            <a:spcBef>
              <a:spcPct val="0"/>
            </a:spcBef>
            <a:spcAft>
              <a:spcPct val="15000"/>
            </a:spcAft>
            <a:buChar char="•"/>
          </a:pPr>
          <a:r>
            <a:rPr lang="fr-FR" sz="1800" kern="1200" dirty="0"/>
            <a:t>Réseau routier</a:t>
          </a:r>
        </a:p>
        <a:p>
          <a:pPr marL="171450" lvl="1" indent="-171450" algn="l" defTabSz="800100">
            <a:lnSpc>
              <a:spcPct val="90000"/>
            </a:lnSpc>
            <a:spcBef>
              <a:spcPct val="0"/>
            </a:spcBef>
            <a:spcAft>
              <a:spcPct val="15000"/>
            </a:spcAft>
            <a:buChar char="•"/>
          </a:pPr>
          <a:r>
            <a:rPr lang="fr-FR" sz="1800" kern="1200" dirty="0"/>
            <a:t>Aérodromes des zones intérieures</a:t>
          </a:r>
        </a:p>
        <a:p>
          <a:pPr marL="171450" lvl="1" indent="-171450" algn="l" defTabSz="800100">
            <a:lnSpc>
              <a:spcPct val="90000"/>
            </a:lnSpc>
            <a:spcBef>
              <a:spcPct val="0"/>
            </a:spcBef>
            <a:spcAft>
              <a:spcPct val="15000"/>
            </a:spcAft>
            <a:buChar char="•"/>
          </a:pPr>
          <a:r>
            <a:rPr lang="fr-FR" sz="1800" kern="1200" dirty="0"/>
            <a:t>Echanges maritimes</a:t>
          </a:r>
        </a:p>
        <a:p>
          <a:pPr marL="171450" lvl="1" indent="-171450" algn="l" defTabSz="800100">
            <a:lnSpc>
              <a:spcPct val="90000"/>
            </a:lnSpc>
            <a:spcBef>
              <a:spcPct val="0"/>
            </a:spcBef>
            <a:spcAft>
              <a:spcPct val="15000"/>
            </a:spcAft>
            <a:buChar char="•"/>
          </a:pPr>
          <a:r>
            <a:rPr lang="fr-FR" sz="1800" kern="1200" dirty="0"/>
            <a:t>Aménagement des fleuves</a:t>
          </a:r>
        </a:p>
      </dsp:txBody>
      <dsp:txXfrm>
        <a:off x="2041926" y="0"/>
        <a:ext cx="4197067" cy="25182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24664-87E4-4BE3-B2A1-FF36566DF0C2}">
      <dsp:nvSpPr>
        <dsp:cNvPr id="0" name=""/>
        <dsp:cNvSpPr/>
      </dsp:nvSpPr>
      <dsp:spPr>
        <a:xfrm>
          <a:off x="4129" y="389283"/>
          <a:ext cx="3128769" cy="1365906"/>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i="0" u="none" kern="1200" dirty="0"/>
            <a:t>RUP: Infrastructures éducation / formation</a:t>
          </a:r>
        </a:p>
        <a:p>
          <a:pPr marL="0" lvl="0" indent="0" algn="ctr" defTabSz="844550">
            <a:lnSpc>
              <a:spcPct val="90000"/>
            </a:lnSpc>
            <a:spcBef>
              <a:spcPct val="0"/>
            </a:spcBef>
            <a:spcAft>
              <a:spcPct val="35000"/>
            </a:spcAft>
            <a:buNone/>
          </a:pPr>
          <a:r>
            <a:rPr lang="fr-FR" sz="1900" b="1" i="0" u="none" kern="1200" dirty="0"/>
            <a:t>(exceptionnellement métropole)</a:t>
          </a:r>
          <a:endParaRPr lang="fr-FR" sz="1900" kern="1200" dirty="0"/>
        </a:p>
      </dsp:txBody>
      <dsp:txXfrm>
        <a:off x="4129" y="389283"/>
        <a:ext cx="3128769" cy="1365906"/>
      </dsp:txXfrm>
    </dsp:sp>
    <dsp:sp modelId="{A1B49D19-336F-493A-B1D5-E2749C6F81B9}">
      <dsp:nvSpPr>
        <dsp:cNvPr id="0" name=""/>
        <dsp:cNvSpPr/>
      </dsp:nvSpPr>
      <dsp:spPr>
        <a:xfrm>
          <a:off x="3360549" y="389283"/>
          <a:ext cx="3128769" cy="1365906"/>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i="0" u="none" kern="1200" dirty="0"/>
            <a:t>Maisons de santé</a:t>
          </a:r>
        </a:p>
        <a:p>
          <a:pPr marL="0" lvl="0" indent="0" algn="ctr" defTabSz="844550">
            <a:lnSpc>
              <a:spcPct val="90000"/>
            </a:lnSpc>
            <a:spcBef>
              <a:spcPct val="0"/>
            </a:spcBef>
            <a:spcAft>
              <a:spcPct val="35000"/>
            </a:spcAft>
            <a:buNone/>
          </a:pPr>
          <a:r>
            <a:rPr lang="fr-FR" sz="1900" b="1" i="0" u="none" kern="1200" dirty="0"/>
            <a:t>RUP: établissements médico-sociaux</a:t>
          </a:r>
        </a:p>
      </dsp:txBody>
      <dsp:txXfrm>
        <a:off x="3360549" y="389283"/>
        <a:ext cx="3128769" cy="1365906"/>
      </dsp:txXfrm>
    </dsp:sp>
    <dsp:sp modelId="{68B7C838-86FF-4961-A467-D761FFE4CBDF}">
      <dsp:nvSpPr>
        <dsp:cNvPr id="0" name=""/>
        <dsp:cNvSpPr/>
      </dsp:nvSpPr>
      <dsp:spPr>
        <a:xfrm>
          <a:off x="4129" y="1982841"/>
          <a:ext cx="3128769" cy="1365906"/>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i="0" u="none" kern="1200" dirty="0"/>
            <a:t>RUP: Intégration des communautés défavorisées</a:t>
          </a:r>
        </a:p>
      </dsp:txBody>
      <dsp:txXfrm>
        <a:off x="4129" y="1982841"/>
        <a:ext cx="3128769" cy="1365906"/>
      </dsp:txXfrm>
    </dsp:sp>
    <dsp:sp modelId="{AE92F618-D091-450E-9C08-79A803759199}">
      <dsp:nvSpPr>
        <dsp:cNvPr id="0" name=""/>
        <dsp:cNvSpPr/>
      </dsp:nvSpPr>
      <dsp:spPr>
        <a:xfrm>
          <a:off x="3360549" y="1982841"/>
          <a:ext cx="3128769" cy="1365906"/>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i="0" u="none" kern="1200" dirty="0"/>
            <a:t>Infrastructures touristiques et culturelles structurantes</a:t>
          </a:r>
        </a:p>
      </dsp:txBody>
      <dsp:txXfrm>
        <a:off x="3360549" y="1982841"/>
        <a:ext cx="3128769" cy="13659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A73FA-AC20-4931-B726-F98B0AC269B0}">
      <dsp:nvSpPr>
        <dsp:cNvPr id="0" name=""/>
        <dsp:cNvSpPr/>
      </dsp:nvSpPr>
      <dsp:spPr>
        <a:xfrm>
          <a:off x="931" y="282649"/>
          <a:ext cx="3633802" cy="2180281"/>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0" i="0" u="none" kern="1200" dirty="0"/>
            <a:t>Développement social, économique et environnemental intégré, du patrimoine culturel et de la sécurité </a:t>
          </a:r>
          <a:br>
            <a:rPr lang="fr-FR" sz="1600" b="0" i="0" u="none" kern="1200" dirty="0"/>
          </a:br>
          <a:r>
            <a:rPr lang="fr-FR" sz="1600" b="1" i="0" u="none" kern="1200" dirty="0"/>
            <a:t>dans les </a:t>
          </a:r>
          <a:r>
            <a:rPr lang="fr-FR" sz="1600" b="1" i="0" u="sng" kern="1200" dirty="0"/>
            <a:t>zones urbaines</a:t>
          </a:r>
        </a:p>
        <a:p>
          <a:pPr marL="0" lvl="0" indent="0" algn="ctr" defTabSz="711200">
            <a:lnSpc>
              <a:spcPct val="90000"/>
            </a:lnSpc>
            <a:spcBef>
              <a:spcPct val="0"/>
            </a:spcBef>
            <a:spcAft>
              <a:spcPct val="35000"/>
            </a:spcAft>
            <a:buNone/>
          </a:pPr>
          <a:r>
            <a:rPr lang="fr-FR" sz="1400" b="1" i="0" u="none" kern="1200" dirty="0"/>
            <a:t>Ville dynamique </a:t>
          </a:r>
          <a:r>
            <a:rPr lang="fr-FR" sz="1400" b="0" i="0" u="none" kern="1200" dirty="0"/>
            <a:t>: tourisme, emploi, numérique</a:t>
          </a:r>
          <a:br>
            <a:rPr lang="fr-FR" sz="1400" b="0" i="0" u="none" kern="1200" dirty="0"/>
          </a:br>
          <a:r>
            <a:rPr lang="fr-FR" sz="1400" b="1" i="0" u="none" kern="1200" dirty="0"/>
            <a:t>Ville durable </a:t>
          </a:r>
          <a:r>
            <a:rPr lang="fr-FR" sz="1400" b="0" i="0" u="none" kern="1200" dirty="0"/>
            <a:t>: mobilité douce, CC, friches</a:t>
          </a:r>
          <a:br>
            <a:rPr lang="fr-FR" sz="1400" b="0" i="0" u="none" kern="1200" dirty="0"/>
          </a:br>
          <a:r>
            <a:rPr lang="fr-FR" sz="1400" b="1" i="0" u="none" kern="1200" dirty="0"/>
            <a:t>Ville inclusive </a:t>
          </a:r>
          <a:r>
            <a:rPr lang="fr-FR" sz="1400" b="0" i="0" u="none" kern="1200" dirty="0"/>
            <a:t>: santé, lutte contre la précarité, sécurité</a:t>
          </a:r>
        </a:p>
      </dsp:txBody>
      <dsp:txXfrm>
        <a:off x="931" y="282649"/>
        <a:ext cx="3633802" cy="2180281"/>
      </dsp:txXfrm>
    </dsp:sp>
    <dsp:sp modelId="{FD3DAC6C-E828-4057-9BC4-7B5E3389B59F}">
      <dsp:nvSpPr>
        <dsp:cNvPr id="0" name=""/>
        <dsp:cNvSpPr/>
      </dsp:nvSpPr>
      <dsp:spPr>
        <a:xfrm>
          <a:off x="3998114" y="282649"/>
          <a:ext cx="3633802" cy="2180281"/>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0" i="0" u="none" kern="1200" dirty="0"/>
            <a:t>Développement social, économique et environnemental intégré, du patrimoine culturel et de la sécurité </a:t>
          </a:r>
          <a:br>
            <a:rPr lang="fr-FR" sz="1600" b="0" i="0" u="none" kern="1200" dirty="0"/>
          </a:br>
          <a:r>
            <a:rPr lang="fr-FR" sz="1600" b="1" i="0" u="none" kern="1200" dirty="0"/>
            <a:t>dans les zones </a:t>
          </a:r>
          <a:r>
            <a:rPr lang="fr-FR" sz="1600" b="1" i="0" u="sng" kern="1200" dirty="0"/>
            <a:t>non urbaines</a:t>
          </a:r>
        </a:p>
        <a:p>
          <a:pPr marL="0" lvl="0" indent="0" algn="ctr" defTabSz="711200">
            <a:lnSpc>
              <a:spcPct val="90000"/>
            </a:lnSpc>
            <a:spcBef>
              <a:spcPct val="0"/>
            </a:spcBef>
            <a:spcAft>
              <a:spcPct val="35000"/>
            </a:spcAft>
            <a:buNone/>
          </a:pPr>
          <a:r>
            <a:rPr lang="fr-FR" sz="1600" b="0" i="0" u="none" kern="1200" dirty="0"/>
            <a:t>Territoire dynamique</a:t>
          </a:r>
          <a:br>
            <a:rPr lang="fr-FR" sz="1600" b="0" i="0" u="none" kern="1200" dirty="0"/>
          </a:br>
          <a:r>
            <a:rPr lang="fr-FR" sz="1600" b="0" i="0" u="none" kern="1200" dirty="0"/>
            <a:t>Territoire durable </a:t>
          </a:r>
          <a:br>
            <a:rPr lang="fr-FR" sz="1600" b="0" i="0" u="none" kern="1200" dirty="0"/>
          </a:br>
          <a:r>
            <a:rPr lang="fr-FR" sz="1600" b="0" i="0" u="none" kern="1200" dirty="0"/>
            <a:t>Territoire inclusif</a:t>
          </a:r>
          <a:endParaRPr lang="fr-FR" sz="1600" b="0" u="sng" kern="1200" dirty="0"/>
        </a:p>
      </dsp:txBody>
      <dsp:txXfrm>
        <a:off x="3998114" y="282649"/>
        <a:ext cx="3633802" cy="2180281"/>
      </dsp:txXfrm>
    </dsp:sp>
    <dsp:sp modelId="{DBC24C5A-EF96-4EF5-A4BC-F9D163DA8D33}">
      <dsp:nvSpPr>
        <dsp:cNvPr id="0" name=""/>
        <dsp:cNvSpPr/>
      </dsp:nvSpPr>
      <dsp:spPr>
        <a:xfrm>
          <a:off x="1999522" y="2826311"/>
          <a:ext cx="3633802" cy="9954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0" i="0" u="none" kern="1200" dirty="0"/>
            <a:t>Développement local </a:t>
          </a:r>
        </a:p>
        <a:p>
          <a:pPr marL="0" lvl="0" indent="0" algn="ctr" defTabSz="711200">
            <a:lnSpc>
              <a:spcPct val="90000"/>
            </a:lnSpc>
            <a:spcBef>
              <a:spcPct val="0"/>
            </a:spcBef>
            <a:spcAft>
              <a:spcPct val="35000"/>
            </a:spcAft>
            <a:buNone/>
          </a:pPr>
          <a:r>
            <a:rPr lang="fr-FR" sz="1600" b="1" i="0" u="none" kern="1200" dirty="0"/>
            <a:t>dans les </a:t>
          </a:r>
          <a:r>
            <a:rPr lang="fr-FR" sz="1600" b="1" i="0" u="sng" kern="1200" dirty="0"/>
            <a:t>zones côtières</a:t>
          </a:r>
          <a:endParaRPr lang="fr-FR" sz="1600" b="1" u="sng" kern="1200" dirty="0"/>
        </a:p>
      </dsp:txBody>
      <dsp:txXfrm>
        <a:off x="1999522" y="2826311"/>
        <a:ext cx="3633802" cy="9954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0.31746</cdr:x>
      <cdr:y>0.40304</cdr:y>
    </cdr:from>
    <cdr:to>
      <cdr:x>0.55205</cdr:x>
      <cdr:y>0.76075</cdr:y>
    </cdr:to>
    <cdr:sp macro="" textlink="">
      <cdr:nvSpPr>
        <cdr:cNvPr id="2" name="Ellipse 1"/>
        <cdr:cNvSpPr/>
      </cdr:nvSpPr>
      <cdr:spPr>
        <a:xfrm xmlns:a="http://schemas.openxmlformats.org/drawingml/2006/main">
          <a:off x="2880320" y="2417577"/>
          <a:ext cx="2128467" cy="2145639"/>
        </a:xfrm>
        <a:prstGeom xmlns:a="http://schemas.openxmlformats.org/drawingml/2006/main" prst="ellipse">
          <a:avLst/>
        </a:prstGeom>
      </cdr:spPr>
      <cdr:style>
        <a:lnRef xmlns:a="http://schemas.openxmlformats.org/drawingml/2006/main" idx="3">
          <a:schemeClr val="lt1"/>
        </a:lnRef>
        <a:fillRef xmlns:a="http://schemas.openxmlformats.org/drawingml/2006/main" idx="1">
          <a:schemeClr val="dk1"/>
        </a:fillRef>
        <a:effectRef xmlns:a="http://schemas.openxmlformats.org/drawingml/2006/main" idx="1">
          <a:schemeClr val="dk1"/>
        </a:effectRef>
        <a:fontRef xmlns:a="http://schemas.openxmlformats.org/drawingml/2006/main" idx="minor">
          <a:schemeClr val="lt1"/>
        </a:fontRef>
      </cdr:style>
      <cdr:txBody>
        <a:bodyPr xmlns:a="http://schemas.openxmlformats.org/drawingml/2006/main" vertOverflow="clip" lIns="0" tIns="0" rIns="0" bIns="0" anchor="ctr"/>
        <a:lstStyle xmlns:a="http://schemas.openxmlformats.org/drawingml/2006/main"/>
        <a:p xmlns:a="http://schemas.openxmlformats.org/drawingml/2006/main">
          <a:pPr algn="ctr"/>
          <a:r>
            <a:rPr lang="fr-FR" sz="2400" dirty="0"/>
            <a:t>16,8 Mds€ sur 7 ans</a:t>
          </a:r>
        </a:p>
        <a:p xmlns:a="http://schemas.openxmlformats.org/drawingml/2006/main">
          <a:pPr algn="ctr"/>
          <a:r>
            <a:rPr lang="fr-FR" sz="1800" i="1" dirty="0"/>
            <a:t>FEDER FSE+ FTJ</a:t>
          </a:r>
        </a:p>
      </cdr:txBody>
    </cdr:sp>
  </cdr:relSizeAnchor>
  <cdr:relSizeAnchor xmlns:cdr="http://schemas.openxmlformats.org/drawingml/2006/chartDrawing">
    <cdr:from>
      <cdr:x>0.709</cdr:x>
      <cdr:y>0.39947</cdr:y>
    </cdr:from>
    <cdr:to>
      <cdr:x>0.912</cdr:x>
      <cdr:y>0.52261</cdr:y>
    </cdr:to>
    <cdr:sp macro="" textlink="">
      <cdr:nvSpPr>
        <cdr:cNvPr id="3" name="ZoneTexte 118"/>
        <cdr:cNvSpPr txBox="1"/>
      </cdr:nvSpPr>
      <cdr:spPr>
        <a:xfrm xmlns:a="http://schemas.openxmlformats.org/drawingml/2006/main">
          <a:off x="6432763" y="2396149"/>
          <a:ext cx="1841829" cy="738664"/>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spAutoFit/>
        </a:bodyPr>
        <a:lstStyle xmlns:a="http://schemas.openxmlformats.org/drawingml/2006/main">
          <a:defPPr>
            <a:defRPr lang="fr-FR"/>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xmlns:a="http://schemas.openxmlformats.org/drawingml/2006/main">
          <a:pPr algn="ctr"/>
          <a:r>
            <a:rPr lang="fr-FR" sz="1400" i="1" dirty="0"/>
            <a:t>NB pour le FEDER: 40% des dépenses  sur l’OS1 et 38% sur l’OS2</a:t>
          </a:r>
        </a:p>
      </cdr:txBody>
    </cdr:sp>
  </cdr:relSizeAnchor>
  <cdr:relSizeAnchor xmlns:cdr="http://schemas.openxmlformats.org/drawingml/2006/chartDrawing">
    <cdr:from>
      <cdr:x>0.67872</cdr:x>
      <cdr:y>0.84094</cdr:y>
    </cdr:from>
    <cdr:to>
      <cdr:x>0.91347</cdr:x>
      <cdr:y>1</cdr:y>
    </cdr:to>
    <cdr:sp macro="" textlink="">
      <cdr:nvSpPr>
        <cdr:cNvPr id="4" name="ZoneTexte 120"/>
        <cdr:cNvSpPr txBox="1"/>
      </cdr:nvSpPr>
      <cdr:spPr>
        <a:xfrm xmlns:a="http://schemas.openxmlformats.org/drawingml/2006/main">
          <a:off x="6158071" y="5044215"/>
          <a:ext cx="2129861" cy="954107"/>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spAutoFit/>
        </a:bodyPr>
        <a:lstStyle xmlns:a="http://schemas.openxmlformats.org/drawingml/2006/main">
          <a:defPPr>
            <a:defRPr lang="fr-FR"/>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xmlns:a="http://schemas.openxmlformats.org/drawingml/2006/main">
          <a:pPr algn="ctr"/>
          <a:r>
            <a:rPr lang="fr-FR" sz="1400" i="1" dirty="0"/>
            <a:t>NB pour le FEDER:  12 % des dépenses  au Développement Urbain Durable, DUD</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3714D-8B94-422E-970C-14C57F7DBBA6}" type="datetimeFigureOut">
              <a:rPr lang="fr-FR" smtClean="0"/>
              <a:t>06/03/2022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621FFE-CA5C-4AC3-8D21-DB210D565191}" type="slidenum">
              <a:rPr lang="fr-FR" smtClean="0"/>
              <a:t>‹N°›</a:t>
            </a:fld>
            <a:endParaRPr lang="fr-FR"/>
          </a:p>
        </p:txBody>
      </p:sp>
    </p:spTree>
    <p:extLst>
      <p:ext uri="{BB962C8B-B14F-4D97-AF65-F5344CB8AC3E}">
        <p14:creationId xmlns:p14="http://schemas.microsoft.com/office/powerpoint/2010/main" val="2512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r>
              <a:rPr lang="fr-FR" dirty="0"/>
              <a:t>Sandra</a:t>
            </a:r>
          </a:p>
          <a:p>
            <a:endParaRPr lang="fr-FR" dirty="0"/>
          </a:p>
          <a:p>
            <a:r>
              <a:rPr lang="fr-FR" dirty="0"/>
              <a:t>Une politique renouvelée tous</a:t>
            </a:r>
            <a:r>
              <a:rPr lang="fr-FR" baseline="0" dirty="0"/>
              <a:t> les 7 ans </a:t>
            </a:r>
            <a:endParaRPr lang="fr-FR" dirty="0"/>
          </a:p>
          <a:p>
            <a:endParaRPr lang="fr-FR" dirty="0"/>
          </a:p>
          <a:p>
            <a:endParaRPr lang="fr-FR" dirty="0"/>
          </a:p>
          <a:p>
            <a:r>
              <a:rPr lang="fr-FR" dirty="0"/>
              <a:t>Politique de cohésion : première</a:t>
            </a:r>
            <a:r>
              <a:rPr lang="fr-FR" baseline="0" dirty="0"/>
              <a:t> politique d’investissement de l’Union européenne dont l’objectif est de</a:t>
            </a:r>
            <a:r>
              <a:rPr lang="fr-FR" dirty="0"/>
              <a:t> réduire</a:t>
            </a:r>
            <a:r>
              <a:rPr lang="fr-FR" baseline="0" dirty="0"/>
              <a:t> les inégalités territoriales de développement dans l’Union européenne. </a:t>
            </a:r>
            <a:r>
              <a:rPr lang="fr-FR" dirty="0"/>
              <a:t>recherche et l'innovation, l'aide aux petites et moyennes entreprises (PME), l'environnement, les transports, l'emploi, la formation et l'administration publique</a:t>
            </a:r>
            <a:endParaRPr lang="fr-FR" baseline="0" dirty="0"/>
          </a:p>
          <a:p>
            <a:endParaRPr lang="fr-FR" baseline="0" dirty="0"/>
          </a:p>
          <a:p>
            <a:r>
              <a:rPr lang="fr-FR" baseline="0" dirty="0"/>
              <a:t>Politique commune de pêche: Déclinaison de la PAC  dont l’objectif est d’</a:t>
            </a:r>
            <a:r>
              <a:rPr lang="fr-FR" dirty="0"/>
              <a:t>assurer la pérennité des pêcheries et de garantir des revenus et des emplois stables aux pêcheurs.</a:t>
            </a:r>
            <a:endParaRPr lang="fr-FR" baseline="0" dirty="0"/>
          </a:p>
          <a:p>
            <a:endParaRPr lang="fr-FR" baseline="0" dirty="0"/>
          </a:p>
          <a:p>
            <a:r>
              <a:rPr lang="fr-FR" baseline="0" dirty="0"/>
              <a:t>Politique agricole et de développement rural: soutenir une alimentation saine et durable, assurer un revenu </a:t>
            </a:r>
            <a:r>
              <a:rPr lang="fr-FR" baseline="0" dirty="0" err="1"/>
              <a:t>éuitable</a:t>
            </a:r>
            <a:r>
              <a:rPr lang="fr-FR" baseline="0" dirty="0"/>
              <a:t> pour les producteurs, accompagner le développement des zones rurales</a:t>
            </a:r>
            <a:endParaRPr lang="fr-FR" dirty="0"/>
          </a:p>
        </p:txBody>
      </p:sp>
      <p:sp>
        <p:nvSpPr>
          <p:cNvPr id="4" name="Espace réservé du numéro de diapositive 3"/>
          <p:cNvSpPr>
            <a:spLocks noGrp="1"/>
          </p:cNvSpPr>
          <p:nvPr>
            <p:ph type="sldNum" sz="quarter" idx="10"/>
          </p:nvPr>
        </p:nvSpPr>
        <p:spPr/>
        <p:txBody>
          <a:bodyPr/>
          <a:lstStyle/>
          <a:p>
            <a:pPr>
              <a:defRPr/>
            </a:pPr>
            <a:fld id="{E87B94BB-7703-4EDF-B986-B224CD8C1DF5}" type="slidenum">
              <a:rPr lang="fr-FR" smtClean="0">
                <a:solidFill>
                  <a:prstClr val="black"/>
                </a:solidFill>
              </a:rPr>
              <a:pPr>
                <a:defRPr/>
              </a:pPr>
              <a:t>3</a:t>
            </a:fld>
            <a:endParaRPr lang="fr-FR">
              <a:solidFill>
                <a:prstClr val="black"/>
              </a:solidFill>
            </a:endParaRPr>
          </a:p>
        </p:txBody>
      </p:sp>
    </p:spTree>
    <p:extLst>
      <p:ext uri="{BB962C8B-B14F-4D97-AF65-F5344CB8AC3E}">
        <p14:creationId xmlns:p14="http://schemas.microsoft.com/office/powerpoint/2010/main" val="2007227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a:t>mettant en œuvre le socle européen des droits sociaux </a:t>
            </a:r>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18</a:t>
            </a:fld>
            <a:endParaRPr lang="fr-FR"/>
          </a:p>
        </p:txBody>
      </p:sp>
    </p:spTree>
    <p:extLst>
      <p:ext uri="{BB962C8B-B14F-4D97-AF65-F5344CB8AC3E}">
        <p14:creationId xmlns:p14="http://schemas.microsoft.com/office/powerpoint/2010/main" val="2678815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r>
              <a:rPr lang="fr-FR" dirty="0"/>
              <a:t>Sandra</a:t>
            </a:r>
          </a:p>
        </p:txBody>
      </p:sp>
      <p:sp>
        <p:nvSpPr>
          <p:cNvPr id="4" name="Espace réservé du numéro de diapositive 3"/>
          <p:cNvSpPr>
            <a:spLocks noGrp="1"/>
          </p:cNvSpPr>
          <p:nvPr>
            <p:ph type="sldNum" sz="quarter" idx="10"/>
          </p:nvPr>
        </p:nvSpPr>
        <p:spPr/>
        <p:txBody>
          <a:bodyPr/>
          <a:lstStyle/>
          <a:p>
            <a:fld id="{BD716A1A-E374-4071-B259-24CC007FEFF9}" type="slidenum">
              <a:rPr lang="fr-FR" smtClean="0">
                <a:solidFill>
                  <a:prstClr val="black"/>
                </a:solidFill>
              </a:rPr>
              <a:pPr/>
              <a:t>4</a:t>
            </a:fld>
            <a:endParaRPr lang="fr-FR">
              <a:solidFill>
                <a:prstClr val="black"/>
              </a:solidFill>
            </a:endParaRPr>
          </a:p>
        </p:txBody>
      </p:sp>
    </p:spTree>
    <p:extLst>
      <p:ext uri="{BB962C8B-B14F-4D97-AF65-F5344CB8AC3E}">
        <p14:creationId xmlns:p14="http://schemas.microsoft.com/office/powerpoint/2010/main" val="2921274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87B94BB-7703-4EDF-B986-B224CD8C1DF5}" type="slidenum">
              <a:rPr lang="fr-FR" smtClean="0">
                <a:solidFill>
                  <a:prstClr val="black"/>
                </a:solidFill>
              </a:rPr>
              <a:pPr>
                <a:defRPr/>
              </a:pPr>
              <a:t>7</a:t>
            </a:fld>
            <a:endParaRPr lang="fr-FR">
              <a:solidFill>
                <a:prstClr val="black"/>
              </a:solidFill>
            </a:endParaRPr>
          </a:p>
        </p:txBody>
      </p:sp>
    </p:spTree>
    <p:extLst>
      <p:ext uri="{BB962C8B-B14F-4D97-AF65-F5344CB8AC3E}">
        <p14:creationId xmlns:p14="http://schemas.microsoft.com/office/powerpoint/2010/main" val="3243417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87B94BB-7703-4EDF-B986-B224CD8C1DF5}" type="slidenum">
              <a:rPr lang="fr-FR" smtClean="0">
                <a:solidFill>
                  <a:prstClr val="black"/>
                </a:solidFill>
              </a:rPr>
              <a:pPr>
                <a:defRPr/>
              </a:pPr>
              <a:t>10</a:t>
            </a:fld>
            <a:endParaRPr lang="fr-FR">
              <a:solidFill>
                <a:prstClr val="black"/>
              </a:solidFill>
            </a:endParaRPr>
          </a:p>
        </p:txBody>
      </p:sp>
    </p:spTree>
    <p:extLst>
      <p:ext uri="{BB962C8B-B14F-4D97-AF65-F5344CB8AC3E}">
        <p14:creationId xmlns:p14="http://schemas.microsoft.com/office/powerpoint/2010/main" val="181661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Une Europe plus verte et à faibles émissions de carbone par l’encouragement d’une transition énergétique propre et équitable, des investissements verts et bleus, de l’économie circulaire, de l’adaptation au changement climatique, de la prévention et de la gestion des risques</a:t>
            </a:r>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Condition</a:t>
            </a:r>
            <a:r>
              <a:rPr lang="fr-FR" sz="1200" b="1" kern="1200" baseline="0" dirty="0">
                <a:solidFill>
                  <a:schemeClr val="tx1"/>
                </a:solidFill>
                <a:effectLst/>
                <a:latin typeface="+mn-lt"/>
                <a:ea typeface="+mn-ea"/>
                <a:cs typeface="+mn-cs"/>
              </a:rPr>
              <a:t> favorisante :</a:t>
            </a:r>
          </a:p>
          <a:p>
            <a:r>
              <a:rPr lang="fr-FR" sz="1200" kern="1200" dirty="0">
                <a:solidFill>
                  <a:schemeClr val="tx1"/>
                </a:solidFill>
                <a:effectLst/>
                <a:latin typeface="+mn-lt"/>
                <a:ea typeface="+mn-ea"/>
                <a:cs typeface="+mn-cs"/>
              </a:rPr>
              <a:t>Critère 1. Une stratégie nationale de rénovation à long terme destinée à soutenir la rénovation du parc national de bâtiments résidentiels et non résidentiels est adoptée,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	Comporte des valeurs intermédiaires indicatives pour 2030, 2040 et   2050conformément aux exigences de la directive 2018/844 amendant la directive 2010/31/UE sur la performance énergétique des bâtiments, qui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b.	fournit un aperçu indicatif des ressources financières destinées à soutenir la mise en œuvre de la stratégie</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	définit des mécanismes efficaces pour promouvoir les investissements dans la rénovation des bâtiments</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Respect critères : OUI</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Références :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Stratégie Nationale Bas Carbone (https://www.ecologie.gouv.fr/strategie-nationale-bas-carbone-snbc)</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Programmation pluriannuelle de l’énergie</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(https://www.ecologie.gouv.fr/programmations-pluriannuelles-lenergie-ppe)</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Plan de rénovation énergétique des bâtiments, validé en avril 2018</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(https://www.ecologie.gouv.fr/sites/default/files/Plan%20de%20r%C3%A9novation%20%C3%A9nerg%C3%A9tique_0.pdf)</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Schémas directeurs de la stratégie immobilière de l’État</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(https://immobilier-etat.gouv.fr/les-grands-dossiers/schemas-directeurs-immobiliers)</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Justifications :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Stratégie Nationale Bas Carbone : précise les résultats à atteindre et les moyens à mettre en œuvre pour respecter les objectifs retenus dans le cadre de l’Accord de Paris sur le climat, pour l'ensemble des secteurs économiques, dont la construction et la rénovation.</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Programmation pluriannuelle de l’énergie : précise les dispositions à prendre pour respecter la trajectoire prévue par la SNBC sur les périodes 2019-2023 et 2024-2028</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Plan de rénovation énergétique des bâtiments : précise notamment les actions programmées pour massifier la rénovation énergétique des logements, lutter contre la précarité énergétique et accélérer la rénovation énergétique des bâtiments tertiaires.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Schémas directeurs de la stratégie immobilière de l’État : définissent la programmation immobilière des bâtiments des services de l'Etat, au niveau de chaque région</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Stratégie à long terme de la France pour mobiliser les investissements dans la rénovation du parc national de bâtiments, transmise à la Commission européenne au mois de mai 2020, en application de la DPEB.</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Critère 2. Des mesures d’efficacité énergétiques pour atteindre les normes d’économies énergétiques</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Respect critère : OUI</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Référence :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Grand Plan d’Investissement pour la rénovation des bâtiments des collectivités locales (2018-2022)</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(https://www.gouvernement.fr/partage/9537-dossier-de-presse-le-grand-plan-d-investissement) / Plan de Relance (2021-2022) (https://www.gouvernement.fr/les-priorites/france-relance)</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Justifications : </a:t>
            </a:r>
            <a:endParaRPr lang="fr-FR" sz="14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 Grand Plan d’Investissement constitue un appui à la rénovation des bâtiments publics, via des prêts bonifiés de la Caisse des dépôts et de consignation ainsi que des subventions directes de l’État vers les collectivités territoriales.</a:t>
            </a:r>
            <a:endParaRPr lang="fr-FR" sz="14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200" b="1"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13</a:t>
            </a:fld>
            <a:endParaRPr lang="fr-FR"/>
          </a:p>
        </p:txBody>
      </p:sp>
    </p:spTree>
    <p:extLst>
      <p:ext uri="{BB962C8B-B14F-4D97-AF65-F5344CB8AC3E}">
        <p14:creationId xmlns:p14="http://schemas.microsoft.com/office/powerpoint/2010/main" val="3417259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14</a:t>
            </a:fld>
            <a:endParaRPr lang="fr-FR"/>
          </a:p>
        </p:txBody>
      </p:sp>
    </p:spTree>
    <p:extLst>
      <p:ext uri="{BB962C8B-B14F-4D97-AF65-F5344CB8AC3E}">
        <p14:creationId xmlns:p14="http://schemas.microsoft.com/office/powerpoint/2010/main" val="1484718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lvl="1"/>
            <a:r>
              <a:rPr lang="fr-FR" dirty="0"/>
              <a:t>, sous réserve que l’investissement soit conforme à la stratégie régionale et à la réglementation sur les aides d’Etat. </a:t>
            </a:r>
          </a:p>
          <a:p>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15</a:t>
            </a:fld>
            <a:endParaRPr lang="fr-FR"/>
          </a:p>
        </p:txBody>
      </p:sp>
    </p:spTree>
    <p:extLst>
      <p:ext uri="{BB962C8B-B14F-4D97-AF65-F5344CB8AC3E}">
        <p14:creationId xmlns:p14="http://schemas.microsoft.com/office/powerpoint/2010/main" val="3944717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500 salariés &lt; ETI &lt; 3000 salariés </a:t>
            </a:r>
          </a:p>
          <a:p>
            <a:endParaRPr lang="fr-FR" dirty="0"/>
          </a:p>
          <a:p>
            <a:r>
              <a:rPr lang="fr-FR" dirty="0"/>
              <a:t>250 salariés &lt; PETI &lt; 500 salariés </a:t>
            </a:r>
          </a:p>
          <a:p>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16</a:t>
            </a:fld>
            <a:endParaRPr lang="fr-FR"/>
          </a:p>
        </p:txBody>
      </p:sp>
    </p:spTree>
    <p:extLst>
      <p:ext uri="{BB962C8B-B14F-4D97-AF65-F5344CB8AC3E}">
        <p14:creationId xmlns:p14="http://schemas.microsoft.com/office/powerpoint/2010/main" val="1614653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500 salariés &lt; ETI &lt; 3000 salariés </a:t>
            </a:r>
          </a:p>
          <a:p>
            <a:endParaRPr lang="fr-FR" dirty="0"/>
          </a:p>
          <a:p>
            <a:r>
              <a:rPr lang="fr-FR" dirty="0"/>
              <a:t>250 salariés &lt; PETI &lt; 500 salariés </a:t>
            </a:r>
          </a:p>
          <a:p>
            <a:endParaRPr lang="fr-FR" dirty="0"/>
          </a:p>
        </p:txBody>
      </p:sp>
      <p:sp>
        <p:nvSpPr>
          <p:cNvPr id="4" name="Espace réservé du numéro de diapositive 3"/>
          <p:cNvSpPr>
            <a:spLocks noGrp="1"/>
          </p:cNvSpPr>
          <p:nvPr>
            <p:ph type="sldNum" sz="quarter" idx="10"/>
          </p:nvPr>
        </p:nvSpPr>
        <p:spPr/>
        <p:txBody>
          <a:bodyPr/>
          <a:lstStyle/>
          <a:p>
            <a:fld id="{37621FFE-CA5C-4AC3-8D21-DB210D565191}" type="slidenum">
              <a:rPr lang="fr-FR" smtClean="0"/>
              <a:t>17</a:t>
            </a:fld>
            <a:endParaRPr lang="fr-FR"/>
          </a:p>
        </p:txBody>
      </p:sp>
    </p:spTree>
    <p:extLst>
      <p:ext uri="{BB962C8B-B14F-4D97-AF65-F5344CB8AC3E}">
        <p14:creationId xmlns:p14="http://schemas.microsoft.com/office/powerpoint/2010/main" val="16146532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N:\MAE\COMMUNICATION\07_PAO_travail\2018\illustration-fesi-fond-blanc-pp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924944"/>
            <a:ext cx="91440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5800" y="908720"/>
            <a:ext cx="7772400" cy="1296144"/>
          </a:xfrm>
        </p:spPr>
        <p:txBody>
          <a:bodyPr/>
          <a:lstStyle>
            <a:lvl1pPr algn="ctr">
              <a:defRPr sz="4400">
                <a:solidFill>
                  <a:srgbClr val="35738B"/>
                </a:solidFill>
              </a:defRPr>
            </a:lvl1pPr>
          </a:lstStyle>
          <a:p>
            <a:r>
              <a:rPr lang="fr-FR" dirty="0"/>
              <a:t>Modifiez le style du titre</a:t>
            </a:r>
          </a:p>
        </p:txBody>
      </p:sp>
      <p:sp>
        <p:nvSpPr>
          <p:cNvPr id="3" name="Sous-titre 2"/>
          <p:cNvSpPr>
            <a:spLocks noGrp="1"/>
          </p:cNvSpPr>
          <p:nvPr>
            <p:ph type="subTitle" idx="1"/>
          </p:nvPr>
        </p:nvSpPr>
        <p:spPr>
          <a:xfrm>
            <a:off x="1371600" y="2348880"/>
            <a:ext cx="6400800" cy="5040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AA910E07-3E66-416E-99C5-8955657D84B8}" type="slidenum">
              <a:rPr lang="fr-FR">
                <a:solidFill>
                  <a:prstClr val="white"/>
                </a:solidFill>
              </a:rPr>
              <a:pPr>
                <a:defRPr/>
              </a:pPr>
              <a:t>‹N°›</a:t>
            </a:fld>
            <a:endParaRPr lang="fr-FR">
              <a:solidFill>
                <a:prstClr val="white"/>
              </a:solidFill>
            </a:endParaRPr>
          </a:p>
        </p:txBody>
      </p:sp>
      <p:pic>
        <p:nvPicPr>
          <p:cNvPr id="8" name="Picture 7" descr="N:\MAE\COMMUNICATION\07_PAO_travail\2018\cyclist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87450" y="4270375"/>
            <a:ext cx="20955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6093296"/>
            <a:ext cx="9144000" cy="76573"/>
          </a:xfrm>
          <a:prstGeom prst="rect">
            <a:avLst/>
          </a:prstGeom>
          <a:gradFill flip="none" rotWithShape="1">
            <a:gsLst>
              <a:gs pos="0">
                <a:srgbClr val="35738B">
                  <a:tint val="66000"/>
                  <a:satMod val="160000"/>
                </a:srgbClr>
              </a:gs>
              <a:gs pos="50000">
                <a:srgbClr val="35738B">
                  <a:tint val="44500"/>
                  <a:satMod val="160000"/>
                </a:srgbClr>
              </a:gs>
              <a:gs pos="100000">
                <a:srgbClr val="35738B">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613697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8EA14EFB-EB6B-4625-9392-721DB64A693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701920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4154423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3968868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prstClr val="white"/>
                </a:solidFill>
              </a:rPr>
              <a:pPr/>
              <a:t>‹N°›</a:t>
            </a:fld>
            <a:endParaRPr lang="fr-FR" dirty="0">
              <a:solidFill>
                <a:prstClr val="white"/>
              </a:solidFill>
            </a:endParaRPr>
          </a:p>
        </p:txBody>
      </p:sp>
      <p:sp>
        <p:nvSpPr>
          <p:cNvPr id="8" name="Espace réservé du texte 7"/>
          <p:cNvSpPr>
            <a:spLocks noGrp="1"/>
          </p:cNvSpPr>
          <p:nvPr>
            <p:ph type="body" sz="quarter" idx="13" hasCustomPrompt="1"/>
          </p:nvPr>
        </p:nvSpPr>
        <p:spPr bwMode="gray">
          <a:xfrm>
            <a:off x="323528" y="2084851"/>
            <a:ext cx="2520000" cy="3840427"/>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899592" y="6396842"/>
            <a:ext cx="1210435" cy="461159"/>
          </a:xfrm>
          <a:prstGeom prst="rect">
            <a:avLst/>
          </a:prstGeom>
        </p:spPr>
        <p:txBody>
          <a:bodyPr vert="horz" lIns="0" tIns="0" rIns="0" bIns="0" rtlCol="0" anchor="ctr" anchorCtr="0">
            <a:noAutofit/>
          </a:bodyPr>
          <a:lstStyle>
            <a:lvl1pPr algn="l">
              <a:defRPr sz="750" b="1">
                <a:solidFill>
                  <a:schemeClr val="tx1"/>
                </a:solidFill>
              </a:defRPr>
            </a:lvl1pPr>
          </a:lstStyle>
          <a:p>
            <a:pPr fontAlgn="base">
              <a:spcBef>
                <a:spcPct val="0"/>
              </a:spcBef>
              <a:spcAft>
                <a:spcPct val="0"/>
              </a:spcAft>
            </a:pPr>
            <a:fld id="{251C71F6-E0A6-1740-B64F-38F332886BAF}" type="datetime1">
              <a:rPr lang="fr-FR" cap="all" smtClean="0">
                <a:solidFill>
                  <a:srgbClr val="35738B"/>
                </a:solidFill>
                <a:cs typeface="Arial" charset="0"/>
              </a:rPr>
              <a:pPr fontAlgn="base">
                <a:spcBef>
                  <a:spcPct val="0"/>
                </a:spcBef>
                <a:spcAft>
                  <a:spcPct val="0"/>
                </a:spcAft>
              </a:pPr>
              <a:t>06/03/2022</a:t>
            </a:fld>
            <a:endParaRPr lang="fr-FR" cap="all" dirty="0">
              <a:solidFill>
                <a:srgbClr val="35738B"/>
              </a:solidFill>
              <a:cs typeface="Arial" charset="0"/>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1" y="1220755"/>
            <a:ext cx="8424863" cy="719988"/>
          </a:xfrm>
        </p:spPr>
        <p:txBody>
          <a:bodyPr/>
          <a:lstStyle/>
          <a:p>
            <a:r>
              <a:rPr lang="fr-FR" dirty="0"/>
              <a:t>Sommaire</a:t>
            </a:r>
          </a:p>
        </p:txBody>
      </p:sp>
    </p:spTree>
    <p:extLst>
      <p:ext uri="{BB962C8B-B14F-4D97-AF65-F5344CB8AC3E}">
        <p14:creationId xmlns:p14="http://schemas.microsoft.com/office/powerpoint/2010/main" val="1328306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N:\MAE\COMMUNICATION\07_PAO_travail\2018\illustration-fesi-fond-blanc-pp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924944"/>
            <a:ext cx="91440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5800" y="908720"/>
            <a:ext cx="7772400" cy="1296144"/>
          </a:xfrm>
        </p:spPr>
        <p:txBody>
          <a:bodyPr/>
          <a:lstStyle>
            <a:lvl1pPr algn="ctr">
              <a:defRPr sz="4400">
                <a:solidFill>
                  <a:srgbClr val="35738B"/>
                </a:solidFill>
              </a:defRPr>
            </a:lvl1pPr>
          </a:lstStyle>
          <a:p>
            <a:r>
              <a:rPr lang="fr-FR" dirty="0"/>
              <a:t>Modifiez le style du titre</a:t>
            </a:r>
          </a:p>
        </p:txBody>
      </p:sp>
      <p:sp>
        <p:nvSpPr>
          <p:cNvPr id="3" name="Sous-titre 2"/>
          <p:cNvSpPr>
            <a:spLocks noGrp="1"/>
          </p:cNvSpPr>
          <p:nvPr>
            <p:ph type="subTitle" idx="1"/>
          </p:nvPr>
        </p:nvSpPr>
        <p:spPr>
          <a:xfrm>
            <a:off x="1371600" y="2348880"/>
            <a:ext cx="6400800" cy="5040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AA910E07-3E66-416E-99C5-8955657D84B8}" type="slidenum">
              <a:rPr lang="fr-FR">
                <a:solidFill>
                  <a:prstClr val="white"/>
                </a:solidFill>
              </a:rPr>
              <a:pPr>
                <a:defRPr/>
              </a:pPr>
              <a:t>‹N°›</a:t>
            </a:fld>
            <a:endParaRPr lang="fr-FR">
              <a:solidFill>
                <a:prstClr val="white"/>
              </a:solidFill>
            </a:endParaRPr>
          </a:p>
        </p:txBody>
      </p:sp>
      <p:pic>
        <p:nvPicPr>
          <p:cNvPr id="8" name="Picture 7" descr="N:\MAE\COMMUNICATION\07_PAO_travail\2018\cyclist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87450" y="4270375"/>
            <a:ext cx="20955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6093296"/>
            <a:ext cx="9144000" cy="76573"/>
          </a:xfrm>
          <a:prstGeom prst="rect">
            <a:avLst/>
          </a:prstGeom>
          <a:gradFill flip="none" rotWithShape="1">
            <a:gsLst>
              <a:gs pos="0">
                <a:srgbClr val="35738B">
                  <a:tint val="66000"/>
                  <a:satMod val="160000"/>
                </a:srgbClr>
              </a:gs>
              <a:gs pos="50000">
                <a:srgbClr val="35738B">
                  <a:tint val="44500"/>
                  <a:satMod val="160000"/>
                </a:srgbClr>
              </a:gs>
              <a:gs pos="100000">
                <a:srgbClr val="35738B">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1938671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5B0CE288-99A6-4CFA-8435-A5A314634F2A}"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751630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solidFill>
                  <a:srgbClr val="35738B"/>
                </a:solidFill>
              </a:defRPr>
            </a:lvl1pPr>
          </a:lstStyle>
          <a:p>
            <a:r>
              <a:rPr lang="fr-FR" dirty="0"/>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03A11C34-3A30-4FBD-BCF2-5831EC0C0AD6}" type="slidenum">
              <a:rPr lang="fr-FR">
                <a:solidFill>
                  <a:prstClr val="white"/>
                </a:solidFill>
              </a:rPr>
              <a:pPr>
                <a:defRPr/>
              </a:pPr>
              <a:t>‹N°›</a:t>
            </a:fld>
            <a:endParaRPr lang="fr-FR">
              <a:solidFill>
                <a:prstClr val="white"/>
              </a:solidFill>
            </a:endParaRPr>
          </a:p>
        </p:txBody>
      </p:sp>
      <p:sp>
        <p:nvSpPr>
          <p:cNvPr id="7" name="Rectangle 6"/>
          <p:cNvSpPr/>
          <p:nvPr userDrawn="1"/>
        </p:nvSpPr>
        <p:spPr>
          <a:xfrm>
            <a:off x="8880" y="857568"/>
            <a:ext cx="9144000" cy="1203280"/>
          </a:xfrm>
          <a:prstGeom prst="rect">
            <a:avLst/>
          </a:prstGeom>
          <a:solidFill>
            <a:srgbClr val="E5E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1638514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5"/>
          <p:cNvSpPr>
            <a:spLocks noGrp="1"/>
          </p:cNvSpPr>
          <p:nvPr>
            <p:ph type="sldNum" sz="quarter" idx="12"/>
          </p:nvPr>
        </p:nvSpPr>
        <p:spPr/>
        <p:txBody>
          <a:bodyPr/>
          <a:lstStyle>
            <a:lvl1pPr>
              <a:defRPr/>
            </a:lvl1pPr>
          </a:lstStyle>
          <a:p>
            <a:pPr>
              <a:defRPr/>
            </a:pPr>
            <a:fld id="{51822239-F42C-4AD9-92A1-1D9AAB5507C1}"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2358052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Espace réservé du numéro de diapositive 5"/>
          <p:cNvSpPr>
            <a:spLocks noGrp="1"/>
          </p:cNvSpPr>
          <p:nvPr>
            <p:ph type="sldNum" sz="quarter" idx="12"/>
          </p:nvPr>
        </p:nvSpPr>
        <p:spPr/>
        <p:txBody>
          <a:bodyPr/>
          <a:lstStyle>
            <a:lvl1pPr>
              <a:defRPr/>
            </a:lvl1pPr>
          </a:lstStyle>
          <a:p>
            <a:pPr>
              <a:defRPr/>
            </a:pPr>
            <a:fld id="{5D09672B-3C9E-4EA2-A579-ACA91FA6438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53436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5"/>
          <p:cNvSpPr>
            <a:spLocks noGrp="1"/>
          </p:cNvSpPr>
          <p:nvPr>
            <p:ph type="sldNum" sz="quarter" idx="12"/>
          </p:nvPr>
        </p:nvSpPr>
        <p:spPr/>
        <p:txBody>
          <a:bodyPr/>
          <a:lstStyle>
            <a:lvl1pPr>
              <a:defRPr/>
            </a:lvl1pPr>
          </a:lstStyle>
          <a:p>
            <a:pPr>
              <a:defRPr/>
            </a:pPr>
            <a:fld id="{430DB0D9-C36F-46B4-A407-76C3B77F6E93}"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1565241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5B0CE288-99A6-4CFA-8435-A5A314634F2A}"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248756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lvl1pPr>
              <a:defRPr/>
            </a:lvl1pPr>
          </a:lstStyle>
          <a:p>
            <a:pPr>
              <a:defRPr/>
            </a:pPr>
            <a:fld id="{DAA355B4-7E19-454E-BABD-A6A6D021AEB1}" type="slidenum">
              <a:rPr lang="fr-FR">
                <a:solidFill>
                  <a:prstClr val="white"/>
                </a:solidFill>
              </a:rPr>
              <a:pPr>
                <a:defRPr/>
              </a:pPr>
              <a:t>‹N°›</a:t>
            </a:fld>
            <a:endParaRPr lang="fr-FR">
              <a:solidFill>
                <a:prstClr val="white"/>
              </a:solidFill>
            </a:endParaRPr>
          </a:p>
        </p:txBody>
      </p:sp>
      <p:sp>
        <p:nvSpPr>
          <p:cNvPr id="5" name="Titre 1"/>
          <p:cNvSpPr>
            <a:spLocks noGrp="1"/>
          </p:cNvSpPr>
          <p:nvPr>
            <p:ph type="title"/>
          </p:nvPr>
        </p:nvSpPr>
        <p:spPr>
          <a:xfrm>
            <a:off x="1547664" y="523334"/>
            <a:ext cx="7596336" cy="360041"/>
          </a:xfrm>
        </p:spPr>
        <p:txBody>
          <a:bodyPr/>
          <a:lstStyle/>
          <a:p>
            <a:r>
              <a:rPr lang="fr-FR"/>
              <a:t>Modifiez le style du titre</a:t>
            </a:r>
          </a:p>
        </p:txBody>
      </p:sp>
    </p:spTree>
    <p:extLst>
      <p:ext uri="{BB962C8B-B14F-4D97-AF65-F5344CB8AC3E}">
        <p14:creationId xmlns:p14="http://schemas.microsoft.com/office/powerpoint/2010/main" val="2254638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980728"/>
            <a:ext cx="3008313" cy="792088"/>
          </a:xfrm>
        </p:spPr>
        <p:txBody>
          <a:bodyPr anchor="b"/>
          <a:lstStyle>
            <a:lvl1pPr algn="l">
              <a:defRPr sz="2000" b="1"/>
            </a:lvl1pPr>
          </a:lstStyle>
          <a:p>
            <a:r>
              <a:rPr lang="fr-FR" dirty="0"/>
              <a:t>Modifiez le style du titre</a:t>
            </a:r>
          </a:p>
        </p:txBody>
      </p:sp>
      <p:sp>
        <p:nvSpPr>
          <p:cNvPr id="3" name="Espace réservé du contenu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1844824"/>
            <a:ext cx="3008313" cy="42813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5476FA1D-46A9-47DA-BDEC-D36603F923B1}"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290926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1052737"/>
            <a:ext cx="5486400" cy="36748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DDE51D0F-C577-4822-B0AB-F7ECD4FC0285}"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2280976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8EA14EFB-EB6B-4625-9392-721DB64A693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2626477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3027278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1_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3320727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696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N:\MAE\COMMUNICATION\07_PAO_travail\2018\illustration-fesi-fond-blanc-pp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924944"/>
            <a:ext cx="91440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5800" y="908720"/>
            <a:ext cx="7772400" cy="1296144"/>
          </a:xfrm>
        </p:spPr>
        <p:txBody>
          <a:bodyPr/>
          <a:lstStyle>
            <a:lvl1pPr algn="ctr">
              <a:defRPr sz="4400">
                <a:solidFill>
                  <a:srgbClr val="35738B"/>
                </a:solidFill>
              </a:defRPr>
            </a:lvl1pPr>
          </a:lstStyle>
          <a:p>
            <a:r>
              <a:rPr lang="fr-FR" dirty="0"/>
              <a:t>Modifiez le style du titre</a:t>
            </a:r>
          </a:p>
        </p:txBody>
      </p:sp>
      <p:sp>
        <p:nvSpPr>
          <p:cNvPr id="3" name="Sous-titre 2"/>
          <p:cNvSpPr>
            <a:spLocks noGrp="1"/>
          </p:cNvSpPr>
          <p:nvPr>
            <p:ph type="subTitle" idx="1"/>
          </p:nvPr>
        </p:nvSpPr>
        <p:spPr>
          <a:xfrm>
            <a:off x="1371600" y="2348880"/>
            <a:ext cx="6400800" cy="5040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AA910E07-3E66-416E-99C5-8955657D84B8}" type="slidenum">
              <a:rPr lang="fr-FR">
                <a:solidFill>
                  <a:prstClr val="white"/>
                </a:solidFill>
              </a:rPr>
              <a:pPr>
                <a:defRPr/>
              </a:pPr>
              <a:t>‹N°›</a:t>
            </a:fld>
            <a:endParaRPr lang="fr-FR">
              <a:solidFill>
                <a:prstClr val="white"/>
              </a:solidFill>
            </a:endParaRPr>
          </a:p>
        </p:txBody>
      </p:sp>
      <p:pic>
        <p:nvPicPr>
          <p:cNvPr id="8" name="Picture 7" descr="N:\MAE\COMMUNICATION\07_PAO_travail\2018\cyclist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87450" y="4270375"/>
            <a:ext cx="20955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6093296"/>
            <a:ext cx="9144000" cy="76573"/>
          </a:xfrm>
          <a:prstGeom prst="rect">
            <a:avLst/>
          </a:prstGeom>
          <a:gradFill flip="none" rotWithShape="1">
            <a:gsLst>
              <a:gs pos="0">
                <a:srgbClr val="35738B">
                  <a:tint val="66000"/>
                  <a:satMod val="160000"/>
                </a:srgbClr>
              </a:gs>
              <a:gs pos="50000">
                <a:srgbClr val="35738B">
                  <a:tint val="44500"/>
                  <a:satMod val="160000"/>
                </a:srgbClr>
              </a:gs>
              <a:gs pos="100000">
                <a:srgbClr val="35738B">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1753913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5B0CE288-99A6-4CFA-8435-A5A314634F2A}"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1791459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solidFill>
                  <a:srgbClr val="35738B"/>
                </a:solidFill>
              </a:defRPr>
            </a:lvl1pPr>
          </a:lstStyle>
          <a:p>
            <a:r>
              <a:rPr lang="fr-FR" dirty="0"/>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03A11C34-3A30-4FBD-BCF2-5831EC0C0AD6}" type="slidenum">
              <a:rPr lang="fr-FR">
                <a:solidFill>
                  <a:prstClr val="white"/>
                </a:solidFill>
              </a:rPr>
              <a:pPr>
                <a:defRPr/>
              </a:pPr>
              <a:t>‹N°›</a:t>
            </a:fld>
            <a:endParaRPr lang="fr-FR">
              <a:solidFill>
                <a:prstClr val="white"/>
              </a:solidFill>
            </a:endParaRPr>
          </a:p>
        </p:txBody>
      </p:sp>
      <p:sp>
        <p:nvSpPr>
          <p:cNvPr id="7" name="Rectangle 6"/>
          <p:cNvSpPr/>
          <p:nvPr userDrawn="1"/>
        </p:nvSpPr>
        <p:spPr>
          <a:xfrm>
            <a:off x="8880" y="857568"/>
            <a:ext cx="9144000" cy="1203280"/>
          </a:xfrm>
          <a:prstGeom prst="rect">
            <a:avLst/>
          </a:prstGeom>
          <a:solidFill>
            <a:srgbClr val="E5E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184659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solidFill>
                  <a:srgbClr val="35738B"/>
                </a:solidFill>
              </a:defRPr>
            </a:lvl1pPr>
          </a:lstStyle>
          <a:p>
            <a:r>
              <a:rPr lang="fr-FR" dirty="0"/>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lvl1pPr>
              <a:defRPr/>
            </a:lvl1pPr>
          </a:lstStyle>
          <a:p>
            <a:pPr>
              <a:defRPr/>
            </a:pPr>
            <a:fld id="{03A11C34-3A30-4FBD-BCF2-5831EC0C0AD6}" type="slidenum">
              <a:rPr lang="fr-FR">
                <a:solidFill>
                  <a:prstClr val="white"/>
                </a:solidFill>
              </a:rPr>
              <a:pPr>
                <a:defRPr/>
              </a:pPr>
              <a:t>‹N°›</a:t>
            </a:fld>
            <a:endParaRPr lang="fr-FR">
              <a:solidFill>
                <a:prstClr val="white"/>
              </a:solidFill>
            </a:endParaRPr>
          </a:p>
        </p:txBody>
      </p:sp>
      <p:sp>
        <p:nvSpPr>
          <p:cNvPr id="7" name="Rectangle 6"/>
          <p:cNvSpPr/>
          <p:nvPr userDrawn="1"/>
        </p:nvSpPr>
        <p:spPr>
          <a:xfrm>
            <a:off x="8880" y="857568"/>
            <a:ext cx="9144000" cy="1203280"/>
          </a:xfrm>
          <a:prstGeom prst="rect">
            <a:avLst/>
          </a:prstGeom>
          <a:solidFill>
            <a:srgbClr val="E5E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a:solidFill>
                <a:prstClr val="white"/>
              </a:solidFill>
            </a:endParaRPr>
          </a:p>
        </p:txBody>
      </p:sp>
    </p:spTree>
    <p:extLst>
      <p:ext uri="{BB962C8B-B14F-4D97-AF65-F5344CB8AC3E}">
        <p14:creationId xmlns:p14="http://schemas.microsoft.com/office/powerpoint/2010/main" val="1070484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5"/>
          <p:cNvSpPr>
            <a:spLocks noGrp="1"/>
          </p:cNvSpPr>
          <p:nvPr>
            <p:ph type="sldNum" sz="quarter" idx="12"/>
          </p:nvPr>
        </p:nvSpPr>
        <p:spPr/>
        <p:txBody>
          <a:bodyPr/>
          <a:lstStyle>
            <a:lvl1pPr>
              <a:defRPr/>
            </a:lvl1pPr>
          </a:lstStyle>
          <a:p>
            <a:pPr>
              <a:defRPr/>
            </a:pPr>
            <a:fld id="{51822239-F42C-4AD9-92A1-1D9AAB5507C1}"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8471899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Espace réservé du numéro de diapositive 5"/>
          <p:cNvSpPr>
            <a:spLocks noGrp="1"/>
          </p:cNvSpPr>
          <p:nvPr>
            <p:ph type="sldNum" sz="quarter" idx="12"/>
          </p:nvPr>
        </p:nvSpPr>
        <p:spPr/>
        <p:txBody>
          <a:bodyPr/>
          <a:lstStyle>
            <a:lvl1pPr>
              <a:defRPr/>
            </a:lvl1pPr>
          </a:lstStyle>
          <a:p>
            <a:pPr>
              <a:defRPr/>
            </a:pPr>
            <a:fld id="{5D09672B-3C9E-4EA2-A579-ACA91FA6438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9050056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5"/>
          <p:cNvSpPr>
            <a:spLocks noGrp="1"/>
          </p:cNvSpPr>
          <p:nvPr>
            <p:ph type="sldNum" sz="quarter" idx="12"/>
          </p:nvPr>
        </p:nvSpPr>
        <p:spPr/>
        <p:txBody>
          <a:bodyPr/>
          <a:lstStyle>
            <a:lvl1pPr>
              <a:defRPr/>
            </a:lvl1pPr>
          </a:lstStyle>
          <a:p>
            <a:pPr>
              <a:defRPr/>
            </a:pPr>
            <a:fld id="{430DB0D9-C36F-46B4-A407-76C3B77F6E93}"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11227691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lvl1pPr>
              <a:defRPr/>
            </a:lvl1pPr>
          </a:lstStyle>
          <a:p>
            <a:pPr>
              <a:defRPr/>
            </a:pPr>
            <a:fld id="{DAA355B4-7E19-454E-BABD-A6A6D021AEB1}" type="slidenum">
              <a:rPr lang="fr-FR">
                <a:solidFill>
                  <a:prstClr val="white"/>
                </a:solidFill>
              </a:rPr>
              <a:pPr>
                <a:defRPr/>
              </a:pPr>
              <a:t>‹N°›</a:t>
            </a:fld>
            <a:endParaRPr lang="fr-FR">
              <a:solidFill>
                <a:prstClr val="white"/>
              </a:solidFill>
            </a:endParaRPr>
          </a:p>
        </p:txBody>
      </p:sp>
      <p:sp>
        <p:nvSpPr>
          <p:cNvPr id="5" name="Titre 1"/>
          <p:cNvSpPr>
            <a:spLocks noGrp="1"/>
          </p:cNvSpPr>
          <p:nvPr>
            <p:ph type="title"/>
          </p:nvPr>
        </p:nvSpPr>
        <p:spPr>
          <a:xfrm>
            <a:off x="1547664" y="523334"/>
            <a:ext cx="7596336" cy="360041"/>
          </a:xfrm>
        </p:spPr>
        <p:txBody>
          <a:bodyPr/>
          <a:lstStyle/>
          <a:p>
            <a:r>
              <a:rPr lang="fr-FR"/>
              <a:t>Modifiez le style du titre</a:t>
            </a:r>
          </a:p>
        </p:txBody>
      </p:sp>
    </p:spTree>
    <p:extLst>
      <p:ext uri="{BB962C8B-B14F-4D97-AF65-F5344CB8AC3E}">
        <p14:creationId xmlns:p14="http://schemas.microsoft.com/office/powerpoint/2010/main" val="7144418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980728"/>
            <a:ext cx="3008313" cy="792088"/>
          </a:xfrm>
        </p:spPr>
        <p:txBody>
          <a:bodyPr anchor="b"/>
          <a:lstStyle>
            <a:lvl1pPr algn="l">
              <a:defRPr sz="2000" b="1"/>
            </a:lvl1pPr>
          </a:lstStyle>
          <a:p>
            <a:r>
              <a:rPr lang="fr-FR" dirty="0"/>
              <a:t>Modifiez le style du titre</a:t>
            </a:r>
          </a:p>
        </p:txBody>
      </p:sp>
      <p:sp>
        <p:nvSpPr>
          <p:cNvPr id="3" name="Espace réservé du contenu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1844824"/>
            <a:ext cx="3008313" cy="42813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5476FA1D-46A9-47DA-BDEC-D36603F923B1}"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265492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1052737"/>
            <a:ext cx="5486400" cy="36748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DDE51D0F-C577-4822-B0AB-F7ECD4FC0285}"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36587975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8EA14EFB-EB6B-4625-9392-721DB64A693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29270960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8075554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1_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52736"/>
            <a:ext cx="2057400" cy="5073427"/>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52736"/>
            <a:ext cx="6019800" cy="507342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lvl1pPr>
              <a:defRPr/>
            </a:lvl1pPr>
          </a:lstStyle>
          <a:p>
            <a:pPr>
              <a:defRPr/>
            </a:pPr>
            <a:fld id="{379E9F57-BC90-408E-9859-33104F5A0927}" type="slidenum">
              <a:rPr lang="fr-FR">
                <a:solidFill>
                  <a:prstClr val="white"/>
                </a:solidFill>
              </a:rPr>
              <a:pPr>
                <a:defRPr/>
              </a:pPr>
              <a:t>‹N°›</a:t>
            </a:fld>
            <a:endParaRPr lang="fr-FR">
              <a:solidFill>
                <a:prstClr val="white"/>
              </a:solidFill>
            </a:endParaRPr>
          </a:p>
        </p:txBody>
      </p:sp>
      <p:sp>
        <p:nvSpPr>
          <p:cNvPr id="7"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30346914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prstClr val="white"/>
                </a:solidFill>
              </a:rPr>
              <a:pPr/>
              <a:t>‹N°›</a:t>
            </a:fld>
            <a:endParaRPr lang="fr-FR" dirty="0">
              <a:solidFill>
                <a:prstClr val="white"/>
              </a:solidFill>
            </a:endParaRPr>
          </a:p>
        </p:txBody>
      </p:sp>
      <p:sp>
        <p:nvSpPr>
          <p:cNvPr id="8" name="Espace réservé du texte 7"/>
          <p:cNvSpPr>
            <a:spLocks noGrp="1"/>
          </p:cNvSpPr>
          <p:nvPr>
            <p:ph type="body" sz="quarter" idx="13" hasCustomPrompt="1"/>
          </p:nvPr>
        </p:nvSpPr>
        <p:spPr bwMode="gray">
          <a:xfrm>
            <a:off x="323528" y="2084851"/>
            <a:ext cx="2520000" cy="3840427"/>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084851"/>
            <a:ext cx="2520000" cy="3814349"/>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899592" y="6396842"/>
            <a:ext cx="1210435" cy="461159"/>
          </a:xfrm>
          <a:prstGeom prst="rect">
            <a:avLst/>
          </a:prstGeom>
        </p:spPr>
        <p:txBody>
          <a:bodyPr vert="horz" lIns="0" tIns="0" rIns="0" bIns="0" rtlCol="0" anchor="ctr" anchorCtr="0">
            <a:noAutofit/>
          </a:bodyPr>
          <a:lstStyle>
            <a:lvl1pPr algn="l">
              <a:defRPr sz="750" b="1">
                <a:solidFill>
                  <a:schemeClr val="tx1"/>
                </a:solidFill>
              </a:defRPr>
            </a:lvl1pPr>
          </a:lstStyle>
          <a:p>
            <a:pPr fontAlgn="base">
              <a:spcBef>
                <a:spcPct val="0"/>
              </a:spcBef>
              <a:spcAft>
                <a:spcPct val="0"/>
              </a:spcAft>
            </a:pPr>
            <a:fld id="{251C71F6-E0A6-1740-B64F-38F332886BAF}" type="datetime1">
              <a:rPr lang="fr-FR" cap="all" smtClean="0">
                <a:solidFill>
                  <a:srgbClr val="35738B"/>
                </a:solidFill>
                <a:cs typeface="Arial" charset="0"/>
              </a:rPr>
              <a:pPr fontAlgn="base">
                <a:spcBef>
                  <a:spcPct val="0"/>
                </a:spcBef>
                <a:spcAft>
                  <a:spcPct val="0"/>
                </a:spcAft>
              </a:pPr>
              <a:t>06/03/2022</a:t>
            </a:fld>
            <a:endParaRPr lang="fr-FR" cap="all" dirty="0">
              <a:solidFill>
                <a:srgbClr val="35738B"/>
              </a:solidFill>
              <a:cs typeface="Arial" charset="0"/>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1" y="1220755"/>
            <a:ext cx="8424863" cy="719988"/>
          </a:xfrm>
        </p:spPr>
        <p:txBody>
          <a:bodyPr/>
          <a:lstStyle/>
          <a:p>
            <a:r>
              <a:rPr lang="fr-FR" dirty="0"/>
              <a:t>Sommaire</a:t>
            </a:r>
          </a:p>
        </p:txBody>
      </p:sp>
    </p:spTree>
    <p:extLst>
      <p:ext uri="{BB962C8B-B14F-4D97-AF65-F5344CB8AC3E}">
        <p14:creationId xmlns:p14="http://schemas.microsoft.com/office/powerpoint/2010/main" val="100807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1124745"/>
            <a:ext cx="4038600" cy="47525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5"/>
          <p:cNvSpPr>
            <a:spLocks noGrp="1"/>
          </p:cNvSpPr>
          <p:nvPr>
            <p:ph type="sldNum" sz="quarter" idx="12"/>
          </p:nvPr>
        </p:nvSpPr>
        <p:spPr/>
        <p:txBody>
          <a:bodyPr/>
          <a:lstStyle>
            <a:lvl1pPr>
              <a:defRPr/>
            </a:lvl1pPr>
          </a:lstStyle>
          <a:p>
            <a:pPr>
              <a:defRPr/>
            </a:pPr>
            <a:fld id="{51822239-F42C-4AD9-92A1-1D9AAB5507C1}"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256156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Espace réservé du numéro de diapositive 5"/>
          <p:cNvSpPr>
            <a:spLocks noGrp="1"/>
          </p:cNvSpPr>
          <p:nvPr>
            <p:ph type="sldNum" sz="quarter" idx="12"/>
          </p:nvPr>
        </p:nvSpPr>
        <p:spPr/>
        <p:txBody>
          <a:bodyPr/>
          <a:lstStyle>
            <a:lvl1pPr>
              <a:defRPr/>
            </a:lvl1pPr>
          </a:lstStyle>
          <a:p>
            <a:pPr>
              <a:defRPr/>
            </a:pPr>
            <a:fld id="{5D09672B-3C9E-4EA2-A579-ACA91FA6438C}"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30346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5"/>
          <p:cNvSpPr>
            <a:spLocks noGrp="1"/>
          </p:cNvSpPr>
          <p:nvPr>
            <p:ph type="sldNum" sz="quarter" idx="12"/>
          </p:nvPr>
        </p:nvSpPr>
        <p:spPr/>
        <p:txBody>
          <a:bodyPr/>
          <a:lstStyle>
            <a:lvl1pPr>
              <a:defRPr/>
            </a:lvl1pPr>
          </a:lstStyle>
          <a:p>
            <a:pPr>
              <a:defRPr/>
            </a:pPr>
            <a:fld id="{430DB0D9-C36F-46B4-A407-76C3B77F6E93}" type="slidenum">
              <a:rPr lang="fr-FR">
                <a:solidFill>
                  <a:prstClr val="white"/>
                </a:solidFill>
              </a:rPr>
              <a:pPr>
                <a:defRPr/>
              </a:pPr>
              <a:t>‹N°›</a:t>
            </a:fld>
            <a:endParaRPr lang="fr-FR">
              <a:solidFill>
                <a:prstClr val="white"/>
              </a:solidFill>
            </a:endParaRPr>
          </a:p>
        </p:txBody>
      </p:sp>
    </p:spTree>
    <p:extLst>
      <p:ext uri="{BB962C8B-B14F-4D97-AF65-F5344CB8AC3E}">
        <p14:creationId xmlns:p14="http://schemas.microsoft.com/office/powerpoint/2010/main" val="274616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lvl1pPr>
              <a:defRPr/>
            </a:lvl1pPr>
          </a:lstStyle>
          <a:p>
            <a:pPr>
              <a:defRPr/>
            </a:pPr>
            <a:fld id="{DAA355B4-7E19-454E-BABD-A6A6D021AEB1}" type="slidenum">
              <a:rPr lang="fr-FR">
                <a:solidFill>
                  <a:prstClr val="white"/>
                </a:solidFill>
              </a:rPr>
              <a:pPr>
                <a:defRPr/>
              </a:pPr>
              <a:t>‹N°›</a:t>
            </a:fld>
            <a:endParaRPr lang="fr-FR">
              <a:solidFill>
                <a:prstClr val="white"/>
              </a:solidFill>
            </a:endParaRPr>
          </a:p>
        </p:txBody>
      </p:sp>
      <p:sp>
        <p:nvSpPr>
          <p:cNvPr id="5" name="Titre 1"/>
          <p:cNvSpPr>
            <a:spLocks noGrp="1"/>
          </p:cNvSpPr>
          <p:nvPr>
            <p:ph type="title"/>
          </p:nvPr>
        </p:nvSpPr>
        <p:spPr>
          <a:xfrm>
            <a:off x="1547664" y="523334"/>
            <a:ext cx="7596336" cy="360041"/>
          </a:xfrm>
        </p:spPr>
        <p:txBody>
          <a:bodyPr/>
          <a:lstStyle/>
          <a:p>
            <a:r>
              <a:rPr lang="fr-FR"/>
              <a:t>Modifiez le style du titre</a:t>
            </a:r>
          </a:p>
        </p:txBody>
      </p:sp>
    </p:spTree>
    <p:extLst>
      <p:ext uri="{BB962C8B-B14F-4D97-AF65-F5344CB8AC3E}">
        <p14:creationId xmlns:p14="http://schemas.microsoft.com/office/powerpoint/2010/main" val="365594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980728"/>
            <a:ext cx="3008313" cy="792088"/>
          </a:xfrm>
        </p:spPr>
        <p:txBody>
          <a:bodyPr anchor="b"/>
          <a:lstStyle>
            <a:lvl1pPr algn="l">
              <a:defRPr sz="2000" b="1"/>
            </a:lvl1pPr>
          </a:lstStyle>
          <a:p>
            <a:r>
              <a:rPr lang="fr-FR" dirty="0"/>
              <a:t>Modifiez le style du titre</a:t>
            </a:r>
          </a:p>
        </p:txBody>
      </p:sp>
      <p:sp>
        <p:nvSpPr>
          <p:cNvPr id="3" name="Espace réservé du contenu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1844824"/>
            <a:ext cx="3008313" cy="42813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5476FA1D-46A9-47DA-BDEC-D36603F923B1}"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4146385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1052737"/>
            <a:ext cx="5486400" cy="36748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5"/>
          <p:cNvSpPr>
            <a:spLocks noGrp="1"/>
          </p:cNvSpPr>
          <p:nvPr>
            <p:ph type="sldNum" sz="quarter" idx="12"/>
          </p:nvPr>
        </p:nvSpPr>
        <p:spPr/>
        <p:txBody>
          <a:bodyPr/>
          <a:lstStyle>
            <a:lvl1pPr>
              <a:defRPr/>
            </a:lvl1pPr>
          </a:lstStyle>
          <a:p>
            <a:pPr>
              <a:defRPr/>
            </a:pPr>
            <a:fld id="{DDE51D0F-C577-4822-B0AB-F7ECD4FC0285}" type="slidenum">
              <a:rPr lang="fr-FR">
                <a:solidFill>
                  <a:prstClr val="white"/>
                </a:solidFill>
              </a:rPr>
              <a:pPr>
                <a:defRPr/>
              </a:pPr>
              <a:t>‹N°›</a:t>
            </a:fld>
            <a:endParaRPr lang="fr-FR">
              <a:solidFill>
                <a:prstClr val="white"/>
              </a:solidFill>
            </a:endParaRPr>
          </a:p>
        </p:txBody>
      </p:sp>
      <p:sp>
        <p:nvSpPr>
          <p:cNvPr id="9" name="Titre 1"/>
          <p:cNvSpPr txBox="1">
            <a:spLocks/>
          </p:cNvSpPr>
          <p:nvPr userDrawn="1"/>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fr-FR">
                <a:solidFill>
                  <a:prstClr val="white"/>
                </a:solidFill>
              </a:rPr>
              <a:t>Modifiez le style du titre</a:t>
            </a:r>
          </a:p>
        </p:txBody>
      </p:sp>
    </p:spTree>
    <p:extLst>
      <p:ext uri="{BB962C8B-B14F-4D97-AF65-F5344CB8AC3E}">
        <p14:creationId xmlns:p14="http://schemas.microsoft.com/office/powerpoint/2010/main" val="2083071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3.jpeg"/><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image" Target="../media/image4.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3.jpeg"/><Relationship Id="rId2" Type="http://schemas.openxmlformats.org/officeDocument/2006/relationships/slideLayout" Target="../slideLayouts/slideLayout28.xml"/><Relationship Id="rId16" Type="http://schemas.openxmlformats.org/officeDocument/2006/relationships/image" Target="../media/image2.jpe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p>
        </p:txBody>
      </p:sp>
      <p:sp>
        <p:nvSpPr>
          <p:cNvPr id="1027" name="Espace réservé du texte 2"/>
          <p:cNvSpPr>
            <a:spLocks noGrp="1"/>
          </p:cNvSpPr>
          <p:nvPr>
            <p:ph type="body" idx="1"/>
          </p:nvPr>
        </p:nvSpPr>
        <p:spPr bwMode="auto">
          <a:xfrm>
            <a:off x="457200" y="1052736"/>
            <a:ext cx="8229600" cy="507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6" name="Espace réservé du numéro de diapositive 5"/>
          <p:cNvSpPr>
            <a:spLocks noGrp="1"/>
          </p:cNvSpPr>
          <p:nvPr>
            <p:ph type="sldNum" sz="quarter" idx="4"/>
          </p:nvPr>
        </p:nvSpPr>
        <p:spPr>
          <a:xfrm>
            <a:off x="6876256" y="6645702"/>
            <a:ext cx="2133600" cy="243309"/>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a:defRPr/>
            </a:pPr>
            <a:fld id="{B69F5D9F-CB48-44EB-8B4B-90EE551C003E}" type="slidenum">
              <a:rPr lang="fr-FR">
                <a:solidFill>
                  <a:prstClr val="white"/>
                </a:solidFill>
              </a:rPr>
              <a:pPr>
                <a:defRPr/>
              </a:pPr>
              <a:t>‹N°›</a:t>
            </a:fld>
            <a:endParaRPr lang="fr-FR" dirty="0">
              <a:solidFill>
                <a:prstClr val="white"/>
              </a:solidFill>
            </a:endParaRPr>
          </a:p>
        </p:txBody>
      </p:sp>
      <p:pic>
        <p:nvPicPr>
          <p:cNvPr id="9" name="Image 8"/>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639174" y="6369635"/>
            <a:ext cx="345737" cy="27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14"/>
          <p:cNvSpPr txBox="1">
            <a:spLocks noChangeArrowheads="1"/>
          </p:cNvSpPr>
          <p:nvPr userDrawn="1"/>
        </p:nvSpPr>
        <p:spPr bwMode="auto">
          <a:xfrm>
            <a:off x="6199356" y="6329823"/>
            <a:ext cx="24012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a:solidFill>
                  <a:schemeClr val="tx1"/>
                </a:solidFill>
                <a:latin typeface="Calibri" pitchFamily="34" charset="0"/>
              </a:defRPr>
            </a:lvl1pPr>
            <a:lvl2pPr marL="742950" indent="-285750" eaLnBrk="0" hangingPunct="0">
              <a:spcBef>
                <a:spcPct val="20000"/>
              </a:spcBef>
              <a:buFont typeface="Arial" charset="0"/>
              <a:buChar char="–"/>
              <a:defRPr>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Cette présentation est cofinancée par l’Union européenne. </a:t>
            </a:r>
          </a:p>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L’Europe s’engage en France avec le fonds européen de développement régional et le fonds social européen.</a:t>
            </a:r>
          </a:p>
        </p:txBody>
      </p:sp>
      <p:pic>
        <p:nvPicPr>
          <p:cNvPr id="11" name="Picture 8" descr="Q:\SARDE\ATNPE\EUROP'ACT\Axe1-Mes2 - 3-Communication\4 - COM\PAO Interne\charte graphique 2014-2020\PPT\avecEuropact-generi.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878447" y="116632"/>
            <a:ext cx="1118843" cy="404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79512" y="6227902"/>
            <a:ext cx="1175660" cy="460819"/>
          </a:xfrm>
          <a:prstGeom prst="rect">
            <a:avLst/>
          </a:prstGeom>
        </p:spPr>
      </p:pic>
    </p:spTree>
    <p:extLst>
      <p:ext uri="{BB962C8B-B14F-4D97-AF65-F5344CB8AC3E}">
        <p14:creationId xmlns:p14="http://schemas.microsoft.com/office/powerpoint/2010/main" val="4082649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p>
        </p:txBody>
      </p:sp>
      <p:sp>
        <p:nvSpPr>
          <p:cNvPr id="1027" name="Espace réservé du texte 2"/>
          <p:cNvSpPr>
            <a:spLocks noGrp="1"/>
          </p:cNvSpPr>
          <p:nvPr>
            <p:ph type="body" idx="1"/>
          </p:nvPr>
        </p:nvSpPr>
        <p:spPr bwMode="auto">
          <a:xfrm>
            <a:off x="457200" y="1052736"/>
            <a:ext cx="8229600" cy="507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6" name="Espace réservé du numéro de diapositive 5"/>
          <p:cNvSpPr>
            <a:spLocks noGrp="1"/>
          </p:cNvSpPr>
          <p:nvPr>
            <p:ph type="sldNum" sz="quarter" idx="4"/>
          </p:nvPr>
        </p:nvSpPr>
        <p:spPr>
          <a:xfrm>
            <a:off x="6876256" y="6645702"/>
            <a:ext cx="2133600" cy="243309"/>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a:defRPr/>
            </a:pPr>
            <a:fld id="{B69F5D9F-CB48-44EB-8B4B-90EE551C003E}" type="slidenum">
              <a:rPr lang="fr-FR">
                <a:solidFill>
                  <a:prstClr val="white"/>
                </a:solidFill>
              </a:rPr>
              <a:pPr>
                <a:defRPr/>
              </a:pPr>
              <a:t>‹N°›</a:t>
            </a:fld>
            <a:endParaRPr lang="fr-FR" dirty="0">
              <a:solidFill>
                <a:prstClr val="white"/>
              </a:solidFill>
            </a:endParaRPr>
          </a:p>
        </p:txBody>
      </p:sp>
      <p:pic>
        <p:nvPicPr>
          <p:cNvPr id="9" name="Image 8"/>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639174" y="6369635"/>
            <a:ext cx="345737" cy="27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14"/>
          <p:cNvSpPr txBox="1">
            <a:spLocks noChangeArrowheads="1"/>
          </p:cNvSpPr>
          <p:nvPr userDrawn="1"/>
        </p:nvSpPr>
        <p:spPr bwMode="auto">
          <a:xfrm>
            <a:off x="6199356" y="6329823"/>
            <a:ext cx="24012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a:solidFill>
                  <a:schemeClr val="tx1"/>
                </a:solidFill>
                <a:latin typeface="Calibri" pitchFamily="34" charset="0"/>
              </a:defRPr>
            </a:lvl1pPr>
            <a:lvl2pPr marL="742950" indent="-285750" eaLnBrk="0" hangingPunct="0">
              <a:spcBef>
                <a:spcPct val="20000"/>
              </a:spcBef>
              <a:buFont typeface="Arial" charset="0"/>
              <a:buChar char="–"/>
              <a:defRPr>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Cette présentation est cofinancée par l’Union européenne. </a:t>
            </a:r>
          </a:p>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L’Europe s’engage en France avec le fonds européen de développement régional et le fonds social européen.</a:t>
            </a:r>
          </a:p>
        </p:txBody>
      </p:sp>
      <p:pic>
        <p:nvPicPr>
          <p:cNvPr id="11" name="Picture 8" descr="Q:\SARDE\ATNPE\EUROP'ACT\Axe1-Mes2 - 3-Communication\4 - COM\PAO Interne\charte graphique 2014-2020\PPT\avecEuropact-generi.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878447" y="116632"/>
            <a:ext cx="1118843" cy="404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79512" y="6227902"/>
            <a:ext cx="1175660" cy="460819"/>
          </a:xfrm>
          <a:prstGeom prst="rect">
            <a:avLst/>
          </a:prstGeom>
        </p:spPr>
      </p:pic>
    </p:spTree>
    <p:extLst>
      <p:ext uri="{BB962C8B-B14F-4D97-AF65-F5344CB8AC3E}">
        <p14:creationId xmlns:p14="http://schemas.microsoft.com/office/powerpoint/2010/main" val="133680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dt="0"/>
  <p:txStyles>
    <p:title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547664" y="523334"/>
            <a:ext cx="7596336" cy="36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p>
        </p:txBody>
      </p:sp>
      <p:sp>
        <p:nvSpPr>
          <p:cNvPr id="1027" name="Espace réservé du texte 2"/>
          <p:cNvSpPr>
            <a:spLocks noGrp="1"/>
          </p:cNvSpPr>
          <p:nvPr>
            <p:ph type="body" idx="1"/>
          </p:nvPr>
        </p:nvSpPr>
        <p:spPr bwMode="auto">
          <a:xfrm>
            <a:off x="457200" y="1052736"/>
            <a:ext cx="8229600" cy="507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6" name="Espace réservé du numéro de diapositive 5"/>
          <p:cNvSpPr>
            <a:spLocks noGrp="1"/>
          </p:cNvSpPr>
          <p:nvPr>
            <p:ph type="sldNum" sz="quarter" idx="4"/>
          </p:nvPr>
        </p:nvSpPr>
        <p:spPr>
          <a:xfrm>
            <a:off x="6876256" y="6645702"/>
            <a:ext cx="2133600" cy="243309"/>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a:defRPr/>
            </a:pPr>
            <a:fld id="{B69F5D9F-CB48-44EB-8B4B-90EE551C003E}" type="slidenum">
              <a:rPr lang="fr-FR">
                <a:solidFill>
                  <a:prstClr val="white"/>
                </a:solidFill>
              </a:rPr>
              <a:pPr>
                <a:defRPr/>
              </a:pPr>
              <a:t>‹N°›</a:t>
            </a:fld>
            <a:endParaRPr lang="fr-FR" dirty="0">
              <a:solidFill>
                <a:prstClr val="white"/>
              </a:solidFill>
            </a:endParaRPr>
          </a:p>
        </p:txBody>
      </p:sp>
      <p:pic>
        <p:nvPicPr>
          <p:cNvPr id="9" name="Image 8"/>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639174" y="6369635"/>
            <a:ext cx="345737" cy="27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14"/>
          <p:cNvSpPr txBox="1">
            <a:spLocks noChangeArrowheads="1"/>
          </p:cNvSpPr>
          <p:nvPr userDrawn="1"/>
        </p:nvSpPr>
        <p:spPr bwMode="auto">
          <a:xfrm>
            <a:off x="6199356" y="6329823"/>
            <a:ext cx="24012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a:solidFill>
                  <a:schemeClr val="tx1"/>
                </a:solidFill>
                <a:latin typeface="Calibri" pitchFamily="34" charset="0"/>
              </a:defRPr>
            </a:lvl1pPr>
            <a:lvl2pPr marL="742950" indent="-285750" eaLnBrk="0" hangingPunct="0">
              <a:spcBef>
                <a:spcPct val="20000"/>
              </a:spcBef>
              <a:buFont typeface="Arial" charset="0"/>
              <a:buChar char="–"/>
              <a:defRPr>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Cette présentation est cofinancée par l’Union européenne. </a:t>
            </a:r>
          </a:p>
          <a:p>
            <a:pPr algn="r" eaLnBrk="1" fontAlgn="base" hangingPunct="1">
              <a:spcBef>
                <a:spcPct val="0"/>
              </a:spcBef>
              <a:spcAft>
                <a:spcPct val="0"/>
              </a:spcAft>
              <a:buFontTx/>
              <a:buNone/>
            </a:pPr>
            <a:r>
              <a:rPr lang="fr-FR" altLang="fr-FR" sz="600" b="1" dirty="0">
                <a:solidFill>
                  <a:srgbClr val="004494"/>
                </a:solidFill>
                <a:latin typeface="Arial" charset="0"/>
                <a:cs typeface="Arial" charset="0"/>
              </a:rPr>
              <a:t>L’Europe s’engage en France avec le fonds européen de développement régional et le fonds social européen.</a:t>
            </a:r>
          </a:p>
        </p:txBody>
      </p:sp>
      <p:pic>
        <p:nvPicPr>
          <p:cNvPr id="11" name="Picture 8" descr="Q:\SARDE\ATNPE\EUROP'ACT\Axe1-Mes2 - 3-Communication\4 - COM\PAO Interne\charte graphique 2014-2020\PPT\avecEuropact-generi.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878447" y="116632"/>
            <a:ext cx="1118843" cy="404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79512" y="6227902"/>
            <a:ext cx="1175660" cy="460819"/>
          </a:xfrm>
          <a:prstGeom prst="rect">
            <a:avLst/>
          </a:prstGeom>
        </p:spPr>
      </p:pic>
    </p:spTree>
    <p:extLst>
      <p:ext uri="{BB962C8B-B14F-4D97-AF65-F5344CB8AC3E}">
        <p14:creationId xmlns:p14="http://schemas.microsoft.com/office/powerpoint/2010/main" val="42628444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hdr="0" ftr="0" dt="0"/>
  <p:txStyles>
    <p:titleStyle>
      <a:lvl1pPr algn="l" rtl="0" eaLnBrk="0" fontAlgn="base" hangingPunct="0">
        <a:spcBef>
          <a:spcPct val="0"/>
        </a:spcBef>
        <a:spcAft>
          <a:spcPct val="0"/>
        </a:spcAft>
        <a:defRPr sz="1800" b="1" kern="1200">
          <a:solidFill>
            <a:schemeClr val="bg1"/>
          </a:solidFill>
          <a:latin typeface="+mj-lt"/>
          <a:ea typeface="+mj-ea"/>
          <a:cs typeface="+mj-cs"/>
        </a:defRPr>
      </a:lvl1pPr>
      <a:lvl2pPr algn="l" rtl="0" eaLnBrk="0" fontAlgn="base" hangingPunct="0">
        <a:spcBef>
          <a:spcPct val="0"/>
        </a:spcBef>
        <a:spcAft>
          <a:spcPct val="0"/>
        </a:spcAft>
        <a:defRPr sz="2000" b="1">
          <a:solidFill>
            <a:schemeClr val="tx1"/>
          </a:solidFill>
          <a:latin typeface="Calibri" pitchFamily="34" charset="0"/>
        </a:defRPr>
      </a:lvl2pPr>
      <a:lvl3pPr algn="l" rtl="0" eaLnBrk="0" fontAlgn="base" hangingPunct="0">
        <a:spcBef>
          <a:spcPct val="0"/>
        </a:spcBef>
        <a:spcAft>
          <a:spcPct val="0"/>
        </a:spcAft>
        <a:defRPr sz="2000" b="1">
          <a:solidFill>
            <a:schemeClr val="tx1"/>
          </a:solidFill>
          <a:latin typeface="Calibri" pitchFamily="34" charset="0"/>
        </a:defRPr>
      </a:lvl3pPr>
      <a:lvl4pPr algn="l" rtl="0" eaLnBrk="0" fontAlgn="base" hangingPunct="0">
        <a:spcBef>
          <a:spcPct val="0"/>
        </a:spcBef>
        <a:spcAft>
          <a:spcPct val="0"/>
        </a:spcAft>
        <a:defRPr sz="2000" b="1">
          <a:solidFill>
            <a:schemeClr val="tx1"/>
          </a:solidFill>
          <a:latin typeface="Calibri" pitchFamily="34" charset="0"/>
        </a:defRPr>
      </a:lvl4pPr>
      <a:lvl5pPr algn="l" rtl="0" eaLnBrk="0" fontAlgn="base" hangingPunct="0">
        <a:spcBef>
          <a:spcPct val="0"/>
        </a:spcBef>
        <a:spcAft>
          <a:spcPct val="0"/>
        </a:spcAft>
        <a:defRPr sz="2000" b="1">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chart" Target="../charts/chart1.xml"/><Relationship Id="rId5" Type="http://schemas.openxmlformats.org/officeDocument/2006/relationships/image" Target="../media/image10.jpeg"/><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9.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000" dirty="0"/>
              <a:t>Politique de cohésion 2021-2027</a:t>
            </a:r>
            <a:br>
              <a:rPr lang="fr-FR" sz="4000" dirty="0"/>
            </a:br>
            <a:r>
              <a:rPr lang="fr-FR" sz="2400" dirty="0"/>
              <a:t>Maison de l’Europe de Paris</a:t>
            </a:r>
          </a:p>
        </p:txBody>
      </p:sp>
      <p:sp>
        <p:nvSpPr>
          <p:cNvPr id="3" name="Sous-titre 2"/>
          <p:cNvSpPr>
            <a:spLocks noGrp="1"/>
          </p:cNvSpPr>
          <p:nvPr>
            <p:ph type="subTitle" idx="1"/>
          </p:nvPr>
        </p:nvSpPr>
        <p:spPr>
          <a:xfrm>
            <a:off x="-108520" y="2204864"/>
            <a:ext cx="9001000" cy="504056"/>
          </a:xfrm>
        </p:spPr>
        <p:txBody>
          <a:bodyPr/>
          <a:lstStyle/>
          <a:p>
            <a:r>
              <a:rPr lang="fr-FR" sz="2400" b="1" dirty="0"/>
              <a:t>Lundi 7 mars 2022</a:t>
            </a:r>
          </a:p>
          <a:p>
            <a:r>
              <a:rPr lang="fr-FR" sz="2400" b="1" dirty="0"/>
              <a:t>Valérie LAPENNE, ANCT</a:t>
            </a:r>
          </a:p>
        </p:txBody>
      </p:sp>
      <p:sp>
        <p:nvSpPr>
          <p:cNvPr id="4" name="Espace réservé du numéro de diapositive 3"/>
          <p:cNvSpPr>
            <a:spLocks noGrp="1"/>
          </p:cNvSpPr>
          <p:nvPr>
            <p:ph type="sldNum" sz="quarter" idx="12"/>
          </p:nvPr>
        </p:nvSpPr>
        <p:spPr/>
        <p:txBody>
          <a:bodyPr/>
          <a:lstStyle/>
          <a:p>
            <a:pPr>
              <a:defRPr/>
            </a:pPr>
            <a:fld id="{AA910E07-3E66-416E-99C5-8955657D84B8}" type="slidenum">
              <a:rPr lang="fr-FR" smtClean="0">
                <a:solidFill>
                  <a:prstClr val="white"/>
                </a:solidFill>
              </a:rPr>
              <a:pPr>
                <a:defRPr/>
              </a:pPr>
              <a:t>1</a:t>
            </a:fld>
            <a:endParaRPr lang="fr-FR">
              <a:solidFill>
                <a:prstClr val="white"/>
              </a:solidFill>
            </a:endParaRPr>
          </a:p>
        </p:txBody>
      </p:sp>
    </p:spTree>
    <p:extLst>
      <p:ext uri="{BB962C8B-B14F-4D97-AF65-F5344CB8AC3E}">
        <p14:creationId xmlns:p14="http://schemas.microsoft.com/office/powerpoint/2010/main" val="51529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llipse 12"/>
          <p:cNvSpPr/>
          <p:nvPr/>
        </p:nvSpPr>
        <p:spPr>
          <a:xfrm>
            <a:off x="552280" y="980728"/>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endParaRPr lang="fr-FR" b="1" dirty="0">
              <a:solidFill>
                <a:prstClr val="white"/>
              </a:solidFill>
            </a:endParaRPr>
          </a:p>
        </p:txBody>
      </p:sp>
      <p:sp>
        <p:nvSpPr>
          <p:cNvPr id="2" name="Titre 1"/>
          <p:cNvSpPr>
            <a:spLocks noGrp="1"/>
          </p:cNvSpPr>
          <p:nvPr>
            <p:ph type="title"/>
          </p:nvPr>
        </p:nvSpPr>
        <p:spPr/>
        <p:txBody>
          <a:bodyPr/>
          <a:lstStyle/>
          <a:p>
            <a:r>
              <a:rPr lang="fr-FR" dirty="0"/>
              <a:t>OS4 - Une Europe plus sociale (FEDER)</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10</a:t>
            </a:fld>
            <a:endParaRPr lang="fr-FR">
              <a:solidFill>
                <a:prstClr val="white"/>
              </a:solidFill>
            </a:endParaRPr>
          </a:p>
        </p:txBody>
      </p:sp>
      <p:graphicFrame>
        <p:nvGraphicFramePr>
          <p:cNvPr id="3" name="Diagramme 2"/>
          <p:cNvGraphicFramePr/>
          <p:nvPr>
            <p:extLst>
              <p:ext uri="{D42A27DB-BD31-4B8C-83A1-F6EECF244321}">
                <p14:modId xmlns:p14="http://schemas.microsoft.com/office/powerpoint/2010/main" val="522844564"/>
              </p:ext>
            </p:extLst>
          </p:nvPr>
        </p:nvGraphicFramePr>
        <p:xfrm>
          <a:off x="1390920" y="1347152"/>
          <a:ext cx="6493448" cy="3738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Ellipse 10"/>
          <p:cNvSpPr/>
          <p:nvPr/>
        </p:nvSpPr>
        <p:spPr>
          <a:xfrm>
            <a:off x="6240912" y="174992"/>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r>
              <a:rPr lang="fr-FR" b="1" dirty="0">
                <a:solidFill>
                  <a:prstClr val="white"/>
                </a:solidFill>
              </a:rPr>
              <a:t>0,5 Mds €</a:t>
            </a:r>
          </a:p>
        </p:txBody>
      </p:sp>
      <p:grpSp>
        <p:nvGrpSpPr>
          <p:cNvPr id="14" name="Groupe 13"/>
          <p:cNvGrpSpPr/>
          <p:nvPr/>
        </p:nvGrpSpPr>
        <p:grpSpPr>
          <a:xfrm>
            <a:off x="719874" y="1219996"/>
            <a:ext cx="693654" cy="491110"/>
            <a:chOff x="2613591" y="3986049"/>
            <a:chExt cx="1581771" cy="1127835"/>
          </a:xfrm>
        </p:grpSpPr>
        <p:grpSp>
          <p:nvGrpSpPr>
            <p:cNvPr id="15" name="Groupe 14"/>
            <p:cNvGrpSpPr/>
            <p:nvPr/>
          </p:nvGrpSpPr>
          <p:grpSpPr>
            <a:xfrm>
              <a:off x="2613591" y="3993109"/>
              <a:ext cx="817563" cy="1120775"/>
              <a:chOff x="2903538" y="5684838"/>
              <a:chExt cx="817563" cy="1120775"/>
            </a:xfrm>
            <a:solidFill>
              <a:schemeClr val="bg1"/>
            </a:solidFill>
          </p:grpSpPr>
          <p:sp>
            <p:nvSpPr>
              <p:cNvPr id="42" name="Freeform 89"/>
              <p:cNvSpPr>
                <a:spLocks/>
              </p:cNvSpPr>
              <p:nvPr/>
            </p:nvSpPr>
            <p:spPr bwMode="auto">
              <a:xfrm>
                <a:off x="3019425" y="5910263"/>
                <a:ext cx="203200" cy="490538"/>
              </a:xfrm>
              <a:custGeom>
                <a:avLst/>
                <a:gdLst>
                  <a:gd name="T0" fmla="*/ 54 w 54"/>
                  <a:gd name="T1" fmla="*/ 114 h 131"/>
                  <a:gd name="T2" fmla="*/ 36 w 54"/>
                  <a:gd name="T3" fmla="*/ 131 h 131"/>
                  <a:gd name="T4" fmla="*/ 18 w 54"/>
                  <a:gd name="T5" fmla="*/ 131 h 131"/>
                  <a:gd name="T6" fmla="*/ 0 w 54"/>
                  <a:gd name="T7" fmla="*/ 114 h 131"/>
                  <a:gd name="T8" fmla="*/ 0 w 54"/>
                  <a:gd name="T9" fmla="*/ 99 h 131"/>
                  <a:gd name="T10" fmla="*/ 5 w 54"/>
                  <a:gd name="T11" fmla="*/ 59 h 131"/>
                  <a:gd name="T12" fmla="*/ 0 w 54"/>
                  <a:gd name="T13" fmla="*/ 27 h 131"/>
                  <a:gd name="T14" fmla="*/ 0 w 54"/>
                  <a:gd name="T15" fmla="*/ 18 h 131"/>
                  <a:gd name="T16" fmla="*/ 18 w 54"/>
                  <a:gd name="T17" fmla="*/ 0 h 131"/>
                  <a:gd name="T18" fmla="*/ 36 w 54"/>
                  <a:gd name="T19" fmla="*/ 0 h 131"/>
                  <a:gd name="T20" fmla="*/ 54 w 54"/>
                  <a:gd name="T21" fmla="*/ 18 h 131"/>
                  <a:gd name="T22" fmla="*/ 54 w 54"/>
                  <a:gd name="T23" fmla="*/ 27 h 131"/>
                  <a:gd name="T24" fmla="*/ 49 w 54"/>
                  <a:gd name="T25" fmla="*/ 59 h 131"/>
                  <a:gd name="T26" fmla="*/ 54 w 54"/>
                  <a:gd name="T27" fmla="*/ 101 h 131"/>
                  <a:gd name="T28" fmla="*/ 54 w 54"/>
                  <a:gd name="T29"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131">
                    <a:moveTo>
                      <a:pt x="54" y="114"/>
                    </a:moveTo>
                    <a:cubicBezTo>
                      <a:pt x="54" y="123"/>
                      <a:pt x="46" y="131"/>
                      <a:pt x="36" y="131"/>
                    </a:cubicBezTo>
                    <a:cubicBezTo>
                      <a:pt x="18" y="131"/>
                      <a:pt x="18" y="131"/>
                      <a:pt x="18" y="131"/>
                    </a:cubicBezTo>
                    <a:cubicBezTo>
                      <a:pt x="8" y="131"/>
                      <a:pt x="0" y="123"/>
                      <a:pt x="0" y="114"/>
                    </a:cubicBezTo>
                    <a:cubicBezTo>
                      <a:pt x="0" y="99"/>
                      <a:pt x="0" y="99"/>
                      <a:pt x="0" y="99"/>
                    </a:cubicBezTo>
                    <a:cubicBezTo>
                      <a:pt x="0" y="99"/>
                      <a:pt x="5" y="67"/>
                      <a:pt x="5" y="59"/>
                    </a:cubicBezTo>
                    <a:cubicBezTo>
                      <a:pt x="5" y="51"/>
                      <a:pt x="0" y="27"/>
                      <a:pt x="0" y="27"/>
                    </a:cubicBezTo>
                    <a:cubicBezTo>
                      <a:pt x="0" y="18"/>
                      <a:pt x="0" y="18"/>
                      <a:pt x="0" y="18"/>
                    </a:cubicBezTo>
                    <a:cubicBezTo>
                      <a:pt x="0" y="8"/>
                      <a:pt x="8" y="0"/>
                      <a:pt x="18" y="0"/>
                    </a:cubicBezTo>
                    <a:cubicBezTo>
                      <a:pt x="36" y="0"/>
                      <a:pt x="36" y="0"/>
                      <a:pt x="36" y="0"/>
                    </a:cubicBezTo>
                    <a:cubicBezTo>
                      <a:pt x="46" y="0"/>
                      <a:pt x="54" y="8"/>
                      <a:pt x="54" y="18"/>
                    </a:cubicBezTo>
                    <a:cubicBezTo>
                      <a:pt x="54" y="27"/>
                      <a:pt x="54" y="27"/>
                      <a:pt x="54" y="27"/>
                    </a:cubicBezTo>
                    <a:cubicBezTo>
                      <a:pt x="54" y="27"/>
                      <a:pt x="49" y="51"/>
                      <a:pt x="49" y="59"/>
                    </a:cubicBezTo>
                    <a:cubicBezTo>
                      <a:pt x="49" y="67"/>
                      <a:pt x="54" y="101"/>
                      <a:pt x="54" y="101"/>
                    </a:cubicBezTo>
                    <a:lnTo>
                      <a:pt x="54"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3" name="Freeform 90"/>
              <p:cNvSpPr>
                <a:spLocks/>
              </p:cNvSpPr>
              <p:nvPr/>
            </p:nvSpPr>
            <p:spPr bwMode="auto">
              <a:xfrm>
                <a:off x="3125788" y="6284913"/>
                <a:ext cx="96838" cy="303213"/>
              </a:xfrm>
              <a:custGeom>
                <a:avLst/>
                <a:gdLst>
                  <a:gd name="T0" fmla="*/ 13 w 26"/>
                  <a:gd name="T1" fmla="*/ 0 h 81"/>
                  <a:gd name="T2" fmla="*/ 0 w 26"/>
                  <a:gd name="T3" fmla="*/ 12 h 81"/>
                  <a:gd name="T4" fmla="*/ 0 w 26"/>
                  <a:gd name="T5" fmla="*/ 69 h 81"/>
                  <a:gd name="T6" fmla="*/ 13 w 26"/>
                  <a:gd name="T7" fmla="*/ 81 h 81"/>
                  <a:gd name="T8" fmla="*/ 26 w 26"/>
                  <a:gd name="T9" fmla="*/ 69 h 81"/>
                  <a:gd name="T10" fmla="*/ 26 w 26"/>
                  <a:gd name="T11" fmla="*/ 12 h 81"/>
                  <a:gd name="T12" fmla="*/ 13 w 26"/>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6" h="81">
                    <a:moveTo>
                      <a:pt x="13" y="0"/>
                    </a:moveTo>
                    <a:cubicBezTo>
                      <a:pt x="6" y="0"/>
                      <a:pt x="0" y="5"/>
                      <a:pt x="0" y="12"/>
                    </a:cubicBezTo>
                    <a:cubicBezTo>
                      <a:pt x="0" y="69"/>
                      <a:pt x="0" y="69"/>
                      <a:pt x="0" y="69"/>
                    </a:cubicBezTo>
                    <a:cubicBezTo>
                      <a:pt x="0" y="76"/>
                      <a:pt x="6" y="81"/>
                      <a:pt x="13" y="81"/>
                    </a:cubicBezTo>
                    <a:cubicBezTo>
                      <a:pt x="20" y="81"/>
                      <a:pt x="26" y="76"/>
                      <a:pt x="26" y="69"/>
                    </a:cubicBezTo>
                    <a:cubicBezTo>
                      <a:pt x="26" y="12"/>
                      <a:pt x="26" y="12"/>
                      <a:pt x="26" y="12"/>
                    </a:cubicBezTo>
                    <a:cubicBezTo>
                      <a:pt x="26"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4" name="Freeform 91"/>
              <p:cNvSpPr>
                <a:spLocks/>
              </p:cNvSpPr>
              <p:nvPr/>
            </p:nvSpPr>
            <p:spPr bwMode="auto">
              <a:xfrm>
                <a:off x="3125788" y="6510338"/>
                <a:ext cx="96838" cy="295275"/>
              </a:xfrm>
              <a:custGeom>
                <a:avLst/>
                <a:gdLst>
                  <a:gd name="T0" fmla="*/ 13 w 26"/>
                  <a:gd name="T1" fmla="*/ 0 h 79"/>
                  <a:gd name="T2" fmla="*/ 0 w 26"/>
                  <a:gd name="T3" fmla="*/ 13 h 79"/>
                  <a:gd name="T4" fmla="*/ 0 w 26"/>
                  <a:gd name="T5" fmla="*/ 66 h 79"/>
                  <a:gd name="T6" fmla="*/ 13 w 26"/>
                  <a:gd name="T7" fmla="*/ 79 h 79"/>
                  <a:gd name="T8" fmla="*/ 26 w 26"/>
                  <a:gd name="T9" fmla="*/ 66 h 79"/>
                  <a:gd name="T10" fmla="*/ 26 w 26"/>
                  <a:gd name="T11" fmla="*/ 13 h 79"/>
                  <a:gd name="T12" fmla="*/ 13 w 26"/>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6" h="79">
                    <a:moveTo>
                      <a:pt x="13" y="0"/>
                    </a:moveTo>
                    <a:cubicBezTo>
                      <a:pt x="6" y="0"/>
                      <a:pt x="0" y="6"/>
                      <a:pt x="0" y="13"/>
                    </a:cubicBezTo>
                    <a:cubicBezTo>
                      <a:pt x="0" y="66"/>
                      <a:pt x="0" y="66"/>
                      <a:pt x="0" y="66"/>
                    </a:cubicBezTo>
                    <a:cubicBezTo>
                      <a:pt x="0" y="73"/>
                      <a:pt x="6" y="79"/>
                      <a:pt x="13" y="79"/>
                    </a:cubicBezTo>
                    <a:cubicBezTo>
                      <a:pt x="20" y="79"/>
                      <a:pt x="26" y="73"/>
                      <a:pt x="26" y="66"/>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5" name="Freeform 92"/>
              <p:cNvSpPr>
                <a:spLocks/>
              </p:cNvSpPr>
              <p:nvPr/>
            </p:nvSpPr>
            <p:spPr bwMode="auto">
              <a:xfrm>
                <a:off x="3019425" y="6284913"/>
                <a:ext cx="93663" cy="307975"/>
              </a:xfrm>
              <a:custGeom>
                <a:avLst/>
                <a:gdLst>
                  <a:gd name="T0" fmla="*/ 13 w 25"/>
                  <a:gd name="T1" fmla="*/ 0 h 82"/>
                  <a:gd name="T2" fmla="*/ 0 w 25"/>
                  <a:gd name="T3" fmla="*/ 13 h 82"/>
                  <a:gd name="T4" fmla="*/ 0 w 25"/>
                  <a:gd name="T5" fmla="*/ 69 h 82"/>
                  <a:gd name="T6" fmla="*/ 13 w 25"/>
                  <a:gd name="T7" fmla="*/ 82 h 82"/>
                  <a:gd name="T8" fmla="*/ 25 w 25"/>
                  <a:gd name="T9" fmla="*/ 69 h 82"/>
                  <a:gd name="T10" fmla="*/ 25 w 25"/>
                  <a:gd name="T11" fmla="*/ 13 h 82"/>
                  <a:gd name="T12" fmla="*/ 13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3" y="0"/>
                    </a:moveTo>
                    <a:cubicBezTo>
                      <a:pt x="6" y="0"/>
                      <a:pt x="0" y="6"/>
                      <a:pt x="0" y="13"/>
                    </a:cubicBezTo>
                    <a:cubicBezTo>
                      <a:pt x="0" y="69"/>
                      <a:pt x="0" y="69"/>
                      <a:pt x="0" y="69"/>
                    </a:cubicBezTo>
                    <a:cubicBezTo>
                      <a:pt x="0" y="76"/>
                      <a:pt x="6" y="82"/>
                      <a:pt x="13" y="82"/>
                    </a:cubicBezTo>
                    <a:cubicBezTo>
                      <a:pt x="20" y="82"/>
                      <a:pt x="25" y="76"/>
                      <a:pt x="25" y="69"/>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6" name="Freeform 93"/>
              <p:cNvSpPr>
                <a:spLocks/>
              </p:cNvSpPr>
              <p:nvPr/>
            </p:nvSpPr>
            <p:spPr bwMode="auto">
              <a:xfrm>
                <a:off x="3019425" y="6510338"/>
                <a:ext cx="93663"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7" name="Freeform 94"/>
              <p:cNvSpPr>
                <a:spLocks/>
              </p:cNvSpPr>
              <p:nvPr/>
            </p:nvSpPr>
            <p:spPr bwMode="auto">
              <a:xfrm>
                <a:off x="2982913" y="6142038"/>
                <a:ext cx="277813" cy="349250"/>
              </a:xfrm>
              <a:custGeom>
                <a:avLst/>
                <a:gdLst>
                  <a:gd name="T0" fmla="*/ 59 w 74"/>
                  <a:gd name="T1" fmla="*/ 0 h 93"/>
                  <a:gd name="T2" fmla="*/ 37 w 74"/>
                  <a:gd name="T3" fmla="*/ 3 h 93"/>
                  <a:gd name="T4" fmla="*/ 14 w 74"/>
                  <a:gd name="T5" fmla="*/ 0 h 93"/>
                  <a:gd name="T6" fmla="*/ 0 w 74"/>
                  <a:gd name="T7" fmla="*/ 71 h 93"/>
                  <a:gd name="T8" fmla="*/ 0 w 74"/>
                  <a:gd name="T9" fmla="*/ 93 h 93"/>
                  <a:gd name="T10" fmla="*/ 37 w 74"/>
                  <a:gd name="T11" fmla="*/ 93 h 93"/>
                  <a:gd name="T12" fmla="*/ 74 w 74"/>
                  <a:gd name="T13" fmla="*/ 93 h 93"/>
                  <a:gd name="T14" fmla="*/ 74 w 74"/>
                  <a:gd name="T15" fmla="*/ 71 h 93"/>
                  <a:gd name="T16" fmla="*/ 59 w 74"/>
                  <a:gd name="T1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3">
                    <a:moveTo>
                      <a:pt x="59" y="0"/>
                    </a:moveTo>
                    <a:cubicBezTo>
                      <a:pt x="37" y="3"/>
                      <a:pt x="37" y="3"/>
                      <a:pt x="37" y="3"/>
                    </a:cubicBezTo>
                    <a:cubicBezTo>
                      <a:pt x="14" y="0"/>
                      <a:pt x="14" y="0"/>
                      <a:pt x="14" y="0"/>
                    </a:cubicBezTo>
                    <a:cubicBezTo>
                      <a:pt x="14" y="0"/>
                      <a:pt x="1" y="36"/>
                      <a:pt x="0" y="71"/>
                    </a:cubicBezTo>
                    <a:cubicBezTo>
                      <a:pt x="0" y="93"/>
                      <a:pt x="0" y="93"/>
                      <a:pt x="0" y="93"/>
                    </a:cubicBezTo>
                    <a:cubicBezTo>
                      <a:pt x="37" y="93"/>
                      <a:pt x="37" y="93"/>
                      <a:pt x="37" y="93"/>
                    </a:cubicBezTo>
                    <a:cubicBezTo>
                      <a:pt x="74" y="93"/>
                      <a:pt x="74" y="93"/>
                      <a:pt x="74" y="93"/>
                    </a:cubicBezTo>
                    <a:cubicBezTo>
                      <a:pt x="74" y="71"/>
                      <a:pt x="74" y="71"/>
                      <a:pt x="74" y="71"/>
                    </a:cubicBezTo>
                    <a:cubicBezTo>
                      <a:pt x="73" y="36"/>
                      <a:pt x="59"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8" name="Oval 95"/>
              <p:cNvSpPr>
                <a:spLocks noChangeArrowheads="1"/>
              </p:cNvSpPr>
              <p:nvPr/>
            </p:nvSpPr>
            <p:spPr bwMode="auto">
              <a:xfrm>
                <a:off x="3027363"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9" name="Oval 96"/>
              <p:cNvSpPr>
                <a:spLocks noChangeArrowheads="1"/>
              </p:cNvSpPr>
              <p:nvPr/>
            </p:nvSpPr>
            <p:spPr bwMode="auto">
              <a:xfrm>
                <a:off x="3409950"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0" name="Freeform 97"/>
              <p:cNvSpPr>
                <a:spLocks/>
              </p:cNvSpPr>
              <p:nvPr/>
            </p:nvSpPr>
            <p:spPr bwMode="auto">
              <a:xfrm>
                <a:off x="3402013" y="5910263"/>
                <a:ext cx="200025" cy="490538"/>
              </a:xfrm>
              <a:custGeom>
                <a:avLst/>
                <a:gdLst>
                  <a:gd name="T0" fmla="*/ 53 w 53"/>
                  <a:gd name="T1" fmla="*/ 114 h 131"/>
                  <a:gd name="T2" fmla="*/ 35 w 53"/>
                  <a:gd name="T3" fmla="*/ 131 h 131"/>
                  <a:gd name="T4" fmla="*/ 18 w 53"/>
                  <a:gd name="T5" fmla="*/ 131 h 131"/>
                  <a:gd name="T6" fmla="*/ 0 w 53"/>
                  <a:gd name="T7" fmla="*/ 114 h 131"/>
                  <a:gd name="T8" fmla="*/ 0 w 53"/>
                  <a:gd name="T9" fmla="*/ 18 h 131"/>
                  <a:gd name="T10" fmla="*/ 18 w 53"/>
                  <a:gd name="T11" fmla="*/ 0 h 131"/>
                  <a:gd name="T12" fmla="*/ 35 w 53"/>
                  <a:gd name="T13" fmla="*/ 0 h 131"/>
                  <a:gd name="T14" fmla="*/ 53 w 53"/>
                  <a:gd name="T15" fmla="*/ 18 h 131"/>
                  <a:gd name="T16" fmla="*/ 53 w 53"/>
                  <a:gd name="T17"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131">
                    <a:moveTo>
                      <a:pt x="53" y="114"/>
                    </a:moveTo>
                    <a:cubicBezTo>
                      <a:pt x="53" y="123"/>
                      <a:pt x="45" y="131"/>
                      <a:pt x="35" y="131"/>
                    </a:cubicBezTo>
                    <a:cubicBezTo>
                      <a:pt x="18" y="131"/>
                      <a:pt x="18" y="131"/>
                      <a:pt x="18" y="131"/>
                    </a:cubicBezTo>
                    <a:cubicBezTo>
                      <a:pt x="8" y="131"/>
                      <a:pt x="0" y="123"/>
                      <a:pt x="0" y="114"/>
                    </a:cubicBezTo>
                    <a:cubicBezTo>
                      <a:pt x="0" y="18"/>
                      <a:pt x="0" y="18"/>
                      <a:pt x="0" y="18"/>
                    </a:cubicBezTo>
                    <a:cubicBezTo>
                      <a:pt x="0" y="8"/>
                      <a:pt x="8" y="0"/>
                      <a:pt x="18" y="0"/>
                    </a:cubicBezTo>
                    <a:cubicBezTo>
                      <a:pt x="35" y="0"/>
                      <a:pt x="35" y="0"/>
                      <a:pt x="35" y="0"/>
                    </a:cubicBezTo>
                    <a:cubicBezTo>
                      <a:pt x="45" y="0"/>
                      <a:pt x="53" y="8"/>
                      <a:pt x="53" y="18"/>
                    </a:cubicBezTo>
                    <a:lnTo>
                      <a:pt x="5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1" name="Freeform 98"/>
              <p:cNvSpPr>
                <a:spLocks/>
              </p:cNvSpPr>
              <p:nvPr/>
            </p:nvSpPr>
            <p:spPr bwMode="auto">
              <a:xfrm>
                <a:off x="3506788" y="6284913"/>
                <a:ext cx="95250" cy="303213"/>
              </a:xfrm>
              <a:custGeom>
                <a:avLst/>
                <a:gdLst>
                  <a:gd name="T0" fmla="*/ 13 w 25"/>
                  <a:gd name="T1" fmla="*/ 0 h 81"/>
                  <a:gd name="T2" fmla="*/ 0 w 25"/>
                  <a:gd name="T3" fmla="*/ 12 h 81"/>
                  <a:gd name="T4" fmla="*/ 0 w 25"/>
                  <a:gd name="T5" fmla="*/ 69 h 81"/>
                  <a:gd name="T6" fmla="*/ 13 w 25"/>
                  <a:gd name="T7" fmla="*/ 81 h 81"/>
                  <a:gd name="T8" fmla="*/ 25 w 25"/>
                  <a:gd name="T9" fmla="*/ 69 h 81"/>
                  <a:gd name="T10" fmla="*/ 25 w 25"/>
                  <a:gd name="T11" fmla="*/ 12 h 81"/>
                  <a:gd name="T12" fmla="*/ 13 w 25"/>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5" h="81">
                    <a:moveTo>
                      <a:pt x="13" y="0"/>
                    </a:moveTo>
                    <a:cubicBezTo>
                      <a:pt x="6" y="0"/>
                      <a:pt x="0" y="5"/>
                      <a:pt x="0" y="12"/>
                    </a:cubicBezTo>
                    <a:cubicBezTo>
                      <a:pt x="0" y="69"/>
                      <a:pt x="0" y="69"/>
                      <a:pt x="0" y="69"/>
                    </a:cubicBezTo>
                    <a:cubicBezTo>
                      <a:pt x="0" y="76"/>
                      <a:pt x="6" y="81"/>
                      <a:pt x="13" y="81"/>
                    </a:cubicBezTo>
                    <a:cubicBezTo>
                      <a:pt x="20" y="81"/>
                      <a:pt x="25" y="76"/>
                      <a:pt x="25" y="69"/>
                    </a:cubicBezTo>
                    <a:cubicBezTo>
                      <a:pt x="25" y="12"/>
                      <a:pt x="25" y="12"/>
                      <a:pt x="25" y="12"/>
                    </a:cubicBezTo>
                    <a:cubicBezTo>
                      <a:pt x="25"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2" name="Freeform 99"/>
              <p:cNvSpPr>
                <a:spLocks/>
              </p:cNvSpPr>
              <p:nvPr/>
            </p:nvSpPr>
            <p:spPr bwMode="auto">
              <a:xfrm>
                <a:off x="3506788" y="6510338"/>
                <a:ext cx="95250"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3" name="Freeform 100"/>
              <p:cNvSpPr>
                <a:spLocks/>
              </p:cNvSpPr>
              <p:nvPr/>
            </p:nvSpPr>
            <p:spPr bwMode="auto">
              <a:xfrm>
                <a:off x="3402013" y="6284913"/>
                <a:ext cx="93663" cy="307975"/>
              </a:xfrm>
              <a:custGeom>
                <a:avLst/>
                <a:gdLst>
                  <a:gd name="T0" fmla="*/ 12 w 25"/>
                  <a:gd name="T1" fmla="*/ 0 h 82"/>
                  <a:gd name="T2" fmla="*/ 0 w 25"/>
                  <a:gd name="T3" fmla="*/ 13 h 82"/>
                  <a:gd name="T4" fmla="*/ 0 w 25"/>
                  <a:gd name="T5" fmla="*/ 69 h 82"/>
                  <a:gd name="T6" fmla="*/ 12 w 25"/>
                  <a:gd name="T7" fmla="*/ 82 h 82"/>
                  <a:gd name="T8" fmla="*/ 25 w 25"/>
                  <a:gd name="T9" fmla="*/ 69 h 82"/>
                  <a:gd name="T10" fmla="*/ 25 w 25"/>
                  <a:gd name="T11" fmla="*/ 13 h 82"/>
                  <a:gd name="T12" fmla="*/ 12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2" y="0"/>
                    </a:moveTo>
                    <a:cubicBezTo>
                      <a:pt x="6" y="0"/>
                      <a:pt x="0" y="6"/>
                      <a:pt x="0" y="13"/>
                    </a:cubicBezTo>
                    <a:cubicBezTo>
                      <a:pt x="0" y="69"/>
                      <a:pt x="0" y="69"/>
                      <a:pt x="0" y="69"/>
                    </a:cubicBezTo>
                    <a:cubicBezTo>
                      <a:pt x="0" y="76"/>
                      <a:pt x="6" y="82"/>
                      <a:pt x="12" y="82"/>
                    </a:cubicBezTo>
                    <a:cubicBezTo>
                      <a:pt x="19" y="82"/>
                      <a:pt x="25" y="76"/>
                      <a:pt x="25" y="69"/>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4" name="Freeform 101"/>
              <p:cNvSpPr>
                <a:spLocks/>
              </p:cNvSpPr>
              <p:nvPr/>
            </p:nvSpPr>
            <p:spPr bwMode="auto">
              <a:xfrm>
                <a:off x="3402013" y="6510338"/>
                <a:ext cx="93663" cy="295275"/>
              </a:xfrm>
              <a:custGeom>
                <a:avLst/>
                <a:gdLst>
                  <a:gd name="T0" fmla="*/ 12 w 25"/>
                  <a:gd name="T1" fmla="*/ 0 h 79"/>
                  <a:gd name="T2" fmla="*/ 0 w 25"/>
                  <a:gd name="T3" fmla="*/ 13 h 79"/>
                  <a:gd name="T4" fmla="*/ 0 w 25"/>
                  <a:gd name="T5" fmla="*/ 66 h 79"/>
                  <a:gd name="T6" fmla="*/ 12 w 25"/>
                  <a:gd name="T7" fmla="*/ 79 h 79"/>
                  <a:gd name="T8" fmla="*/ 25 w 25"/>
                  <a:gd name="T9" fmla="*/ 66 h 79"/>
                  <a:gd name="T10" fmla="*/ 25 w 25"/>
                  <a:gd name="T11" fmla="*/ 13 h 79"/>
                  <a:gd name="T12" fmla="*/ 12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2" y="0"/>
                    </a:moveTo>
                    <a:cubicBezTo>
                      <a:pt x="6" y="0"/>
                      <a:pt x="0" y="6"/>
                      <a:pt x="0" y="13"/>
                    </a:cubicBezTo>
                    <a:cubicBezTo>
                      <a:pt x="0" y="66"/>
                      <a:pt x="0" y="66"/>
                      <a:pt x="0" y="66"/>
                    </a:cubicBezTo>
                    <a:cubicBezTo>
                      <a:pt x="0" y="73"/>
                      <a:pt x="6" y="79"/>
                      <a:pt x="12" y="79"/>
                    </a:cubicBezTo>
                    <a:cubicBezTo>
                      <a:pt x="19" y="79"/>
                      <a:pt x="25" y="73"/>
                      <a:pt x="25" y="66"/>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5" name="Freeform 102"/>
              <p:cNvSpPr>
                <a:spLocks/>
              </p:cNvSpPr>
              <p:nvPr/>
            </p:nvSpPr>
            <p:spPr bwMode="auto">
              <a:xfrm>
                <a:off x="2974975"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6" name="Freeform 103"/>
              <p:cNvSpPr>
                <a:spLocks/>
              </p:cNvSpPr>
              <p:nvPr/>
            </p:nvSpPr>
            <p:spPr bwMode="auto">
              <a:xfrm>
                <a:off x="2903538" y="6119813"/>
                <a:ext cx="90488" cy="233363"/>
              </a:xfrm>
              <a:custGeom>
                <a:avLst/>
                <a:gdLst>
                  <a:gd name="T0" fmla="*/ 24 w 24"/>
                  <a:gd name="T1" fmla="*/ 8 h 62"/>
                  <a:gd name="T2" fmla="*/ 24 w 24"/>
                  <a:gd name="T3" fmla="*/ 7 h 62"/>
                  <a:gd name="T4" fmla="*/ 18 w 24"/>
                  <a:gd name="T5" fmla="*/ 1 h 62"/>
                  <a:gd name="T6" fmla="*/ 10 w 24"/>
                  <a:gd name="T7" fmla="*/ 4 h 62"/>
                  <a:gd name="T8" fmla="*/ 10 w 24"/>
                  <a:gd name="T9" fmla="*/ 5 h 62"/>
                  <a:gd name="T10" fmla="*/ 10 w 24"/>
                  <a:gd name="T11" fmla="*/ 6 h 62"/>
                  <a:gd name="T12" fmla="*/ 10 w 24"/>
                  <a:gd name="T13" fmla="*/ 6 h 62"/>
                  <a:gd name="T14" fmla="*/ 10 w 24"/>
                  <a:gd name="T15" fmla="*/ 6 h 62"/>
                  <a:gd name="T16" fmla="*/ 10 w 24"/>
                  <a:gd name="T17" fmla="*/ 7 h 62"/>
                  <a:gd name="T18" fmla="*/ 0 w 24"/>
                  <a:gd name="T19" fmla="*/ 53 h 62"/>
                  <a:gd name="T20" fmla="*/ 6 w 24"/>
                  <a:gd name="T21" fmla="*/ 62 h 62"/>
                  <a:gd name="T22" fmla="*/ 6 w 24"/>
                  <a:gd name="T23" fmla="*/ 62 h 62"/>
                  <a:gd name="T24" fmla="*/ 11 w 24"/>
                  <a:gd name="T25" fmla="*/ 61 h 62"/>
                  <a:gd name="T26" fmla="*/ 14 w 24"/>
                  <a:gd name="T27" fmla="*/ 56 h 62"/>
                  <a:gd name="T28" fmla="*/ 23 w 24"/>
                  <a:gd name="T29" fmla="*/ 10 h 62"/>
                  <a:gd name="T30" fmla="*/ 23 w 24"/>
                  <a:gd name="T31" fmla="*/ 9 h 62"/>
                  <a:gd name="T32" fmla="*/ 23 w 24"/>
                  <a:gd name="T33" fmla="*/ 9 h 62"/>
                  <a:gd name="T34" fmla="*/ 24 w 24"/>
                  <a:gd name="T35" fmla="*/ 9 h 62"/>
                  <a:gd name="T36" fmla="*/ 24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24" y="8"/>
                    </a:moveTo>
                    <a:cubicBezTo>
                      <a:pt x="24" y="7"/>
                      <a:pt x="24" y="7"/>
                      <a:pt x="24" y="7"/>
                    </a:cubicBezTo>
                    <a:cubicBezTo>
                      <a:pt x="23" y="4"/>
                      <a:pt x="21" y="2"/>
                      <a:pt x="18" y="1"/>
                    </a:cubicBezTo>
                    <a:cubicBezTo>
                      <a:pt x="15" y="0"/>
                      <a:pt x="12" y="2"/>
                      <a:pt x="10" y="4"/>
                    </a:cubicBezTo>
                    <a:cubicBezTo>
                      <a:pt x="10" y="5"/>
                      <a:pt x="10" y="5"/>
                      <a:pt x="10" y="5"/>
                    </a:cubicBezTo>
                    <a:cubicBezTo>
                      <a:pt x="10" y="5"/>
                      <a:pt x="10" y="6"/>
                      <a:pt x="10" y="6"/>
                    </a:cubicBezTo>
                    <a:cubicBezTo>
                      <a:pt x="10" y="6"/>
                      <a:pt x="10" y="6"/>
                      <a:pt x="10" y="6"/>
                    </a:cubicBezTo>
                    <a:cubicBezTo>
                      <a:pt x="10" y="6"/>
                      <a:pt x="10" y="6"/>
                      <a:pt x="10" y="6"/>
                    </a:cubicBezTo>
                    <a:cubicBezTo>
                      <a:pt x="10" y="7"/>
                      <a:pt x="10" y="7"/>
                      <a:pt x="10" y="7"/>
                    </a:cubicBezTo>
                    <a:cubicBezTo>
                      <a:pt x="0" y="53"/>
                      <a:pt x="0" y="53"/>
                      <a:pt x="0" y="53"/>
                    </a:cubicBezTo>
                    <a:cubicBezTo>
                      <a:pt x="0" y="57"/>
                      <a:pt x="2" y="61"/>
                      <a:pt x="6" y="62"/>
                    </a:cubicBezTo>
                    <a:cubicBezTo>
                      <a:pt x="6" y="62"/>
                      <a:pt x="6" y="62"/>
                      <a:pt x="6" y="62"/>
                    </a:cubicBezTo>
                    <a:cubicBezTo>
                      <a:pt x="8" y="62"/>
                      <a:pt x="10" y="62"/>
                      <a:pt x="11" y="61"/>
                    </a:cubicBezTo>
                    <a:cubicBezTo>
                      <a:pt x="13" y="59"/>
                      <a:pt x="14" y="58"/>
                      <a:pt x="14" y="56"/>
                    </a:cubicBezTo>
                    <a:cubicBezTo>
                      <a:pt x="23" y="10"/>
                      <a:pt x="23" y="10"/>
                      <a:pt x="23" y="10"/>
                    </a:cubicBezTo>
                    <a:cubicBezTo>
                      <a:pt x="23" y="10"/>
                      <a:pt x="23" y="9"/>
                      <a:pt x="23" y="9"/>
                    </a:cubicBezTo>
                    <a:cubicBezTo>
                      <a:pt x="23" y="9"/>
                      <a:pt x="23" y="9"/>
                      <a:pt x="23" y="9"/>
                    </a:cubicBezTo>
                    <a:cubicBezTo>
                      <a:pt x="24" y="9"/>
                      <a:pt x="24" y="9"/>
                      <a:pt x="24" y="9"/>
                    </a:cubicBezTo>
                    <a:cubicBezTo>
                      <a:pt x="24" y="8"/>
                      <a:pt x="24" y="8"/>
                      <a:pt x="2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7" name="Freeform 104"/>
              <p:cNvSpPr>
                <a:spLocks/>
              </p:cNvSpPr>
              <p:nvPr/>
            </p:nvSpPr>
            <p:spPr bwMode="auto">
              <a:xfrm>
                <a:off x="2936875" y="5940426"/>
                <a:ext cx="93663" cy="236538"/>
              </a:xfrm>
              <a:custGeom>
                <a:avLst/>
                <a:gdLst>
                  <a:gd name="T0" fmla="*/ 1 w 25"/>
                  <a:gd name="T1" fmla="*/ 55 h 63"/>
                  <a:gd name="T2" fmla="*/ 0 w 25"/>
                  <a:gd name="T3" fmla="*/ 56 h 63"/>
                  <a:gd name="T4" fmla="*/ 6 w 25"/>
                  <a:gd name="T5" fmla="*/ 62 h 63"/>
                  <a:gd name="T6" fmla="*/ 14 w 25"/>
                  <a:gd name="T7" fmla="*/ 59 h 63"/>
                  <a:gd name="T8" fmla="*/ 14 w 25"/>
                  <a:gd name="T9" fmla="*/ 58 h 63"/>
                  <a:gd name="T10" fmla="*/ 14 w 25"/>
                  <a:gd name="T11" fmla="*/ 57 h 63"/>
                  <a:gd name="T12" fmla="*/ 14 w 25"/>
                  <a:gd name="T13" fmla="*/ 57 h 63"/>
                  <a:gd name="T14" fmla="*/ 15 w 25"/>
                  <a:gd name="T15" fmla="*/ 57 h 63"/>
                  <a:gd name="T16" fmla="*/ 15 w 25"/>
                  <a:gd name="T17" fmla="*/ 56 h 63"/>
                  <a:gd name="T18" fmla="*/ 24 w 25"/>
                  <a:gd name="T19" fmla="*/ 10 h 63"/>
                  <a:gd name="T20" fmla="*/ 18 w 25"/>
                  <a:gd name="T21" fmla="*/ 1 h 63"/>
                  <a:gd name="T22" fmla="*/ 10 w 25"/>
                  <a:gd name="T23" fmla="*/ 7 h 63"/>
                  <a:gd name="T24" fmla="*/ 1 w 25"/>
                  <a:gd name="T25" fmla="*/ 53 h 63"/>
                  <a:gd name="T26" fmla="*/ 1 w 25"/>
                  <a:gd name="T27" fmla="*/ 54 h 63"/>
                  <a:gd name="T28" fmla="*/ 1 w 25"/>
                  <a:gd name="T29" fmla="*/ 54 h 63"/>
                  <a:gd name="T30" fmla="*/ 1 w 25"/>
                  <a:gd name="T31" fmla="*/ 54 h 63"/>
                  <a:gd name="T32" fmla="*/ 1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1"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5" y="57"/>
                      <a:pt x="15" y="57"/>
                      <a:pt x="15" y="57"/>
                    </a:cubicBezTo>
                    <a:cubicBezTo>
                      <a:pt x="15" y="56"/>
                      <a:pt x="15" y="56"/>
                      <a:pt x="15" y="56"/>
                    </a:cubicBezTo>
                    <a:cubicBezTo>
                      <a:pt x="24" y="10"/>
                      <a:pt x="24" y="10"/>
                      <a:pt x="24" y="10"/>
                    </a:cubicBezTo>
                    <a:cubicBezTo>
                      <a:pt x="25" y="6"/>
                      <a:pt x="22" y="2"/>
                      <a:pt x="18" y="1"/>
                    </a:cubicBezTo>
                    <a:cubicBezTo>
                      <a:pt x="15" y="0"/>
                      <a:pt x="11" y="3"/>
                      <a:pt x="10" y="7"/>
                    </a:cubicBezTo>
                    <a:cubicBezTo>
                      <a:pt x="1" y="53"/>
                      <a:pt x="1" y="53"/>
                      <a:pt x="1" y="53"/>
                    </a:cubicBezTo>
                    <a:cubicBezTo>
                      <a:pt x="1" y="53"/>
                      <a:pt x="1" y="54"/>
                      <a:pt x="1" y="54"/>
                    </a:cubicBezTo>
                    <a:cubicBezTo>
                      <a:pt x="1" y="54"/>
                      <a:pt x="1" y="54"/>
                      <a:pt x="1" y="54"/>
                    </a:cubicBezTo>
                    <a:cubicBezTo>
                      <a:pt x="1" y="54"/>
                      <a:pt x="1" y="54"/>
                      <a:pt x="1" y="54"/>
                    </a:cubicBezTo>
                    <a:cubicBezTo>
                      <a:pt x="1" y="55"/>
                      <a:pt x="1" y="55"/>
                      <a:pt x="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8" name="Freeform 105"/>
              <p:cNvSpPr>
                <a:spLocks/>
              </p:cNvSpPr>
              <p:nvPr/>
            </p:nvSpPr>
            <p:spPr bwMode="auto">
              <a:xfrm>
                <a:off x="3143250" y="5910263"/>
                <a:ext cx="123825" cy="119063"/>
              </a:xfrm>
              <a:custGeom>
                <a:avLst/>
                <a:gdLst>
                  <a:gd name="T0" fmla="*/ 0 w 33"/>
                  <a:gd name="T1" fmla="*/ 0 h 32"/>
                  <a:gd name="T2" fmla="*/ 10 w 33"/>
                  <a:gd name="T3" fmla="*/ 0 h 32"/>
                  <a:gd name="T4" fmla="*/ 33 w 33"/>
                  <a:gd name="T5" fmla="*/ 16 h 32"/>
                  <a:gd name="T6" fmla="*/ 21 w 33"/>
                  <a:gd name="T7" fmla="*/ 27 h 32"/>
                  <a:gd name="T8" fmla="*/ 20 w 33"/>
                  <a:gd name="T9" fmla="*/ 24 h 32"/>
                  <a:gd name="T10" fmla="*/ 17 w 33"/>
                  <a:gd name="T11" fmla="*/ 32 h 32"/>
                  <a:gd name="T12" fmla="*/ 0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0" y="0"/>
                    </a:moveTo>
                    <a:cubicBezTo>
                      <a:pt x="10" y="0"/>
                      <a:pt x="10" y="0"/>
                      <a:pt x="10" y="0"/>
                    </a:cubicBezTo>
                    <a:cubicBezTo>
                      <a:pt x="10" y="0"/>
                      <a:pt x="33" y="0"/>
                      <a:pt x="33" y="16"/>
                    </a:cubicBezTo>
                    <a:cubicBezTo>
                      <a:pt x="21" y="27"/>
                      <a:pt x="21" y="27"/>
                      <a:pt x="21" y="27"/>
                    </a:cubicBezTo>
                    <a:cubicBezTo>
                      <a:pt x="20" y="24"/>
                      <a:pt x="20" y="24"/>
                      <a:pt x="20"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59" name="Freeform 106"/>
              <p:cNvSpPr>
                <a:spLocks/>
              </p:cNvSpPr>
              <p:nvPr/>
            </p:nvSpPr>
            <p:spPr bwMode="auto">
              <a:xfrm>
                <a:off x="3248025" y="6119813"/>
                <a:ext cx="90488" cy="233363"/>
              </a:xfrm>
              <a:custGeom>
                <a:avLst/>
                <a:gdLst>
                  <a:gd name="T0" fmla="*/ 0 w 24"/>
                  <a:gd name="T1" fmla="*/ 8 h 62"/>
                  <a:gd name="T2" fmla="*/ 0 w 24"/>
                  <a:gd name="T3" fmla="*/ 7 h 62"/>
                  <a:gd name="T4" fmla="*/ 6 w 24"/>
                  <a:gd name="T5" fmla="*/ 1 h 62"/>
                  <a:gd name="T6" fmla="*/ 14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3 w 24"/>
                  <a:gd name="T25" fmla="*/ 61 h 62"/>
                  <a:gd name="T26" fmla="*/ 10 w 24"/>
                  <a:gd name="T27" fmla="*/ 56 h 62"/>
                  <a:gd name="T28" fmla="*/ 1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1" y="4"/>
                      <a:pt x="3" y="2"/>
                      <a:pt x="6" y="1"/>
                    </a:cubicBezTo>
                    <a:cubicBezTo>
                      <a:pt x="9" y="0"/>
                      <a:pt x="12" y="2"/>
                      <a:pt x="14"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2" y="61"/>
                      <a:pt x="18" y="62"/>
                    </a:cubicBezTo>
                    <a:cubicBezTo>
                      <a:pt x="18" y="62"/>
                      <a:pt x="18" y="62"/>
                      <a:pt x="18" y="62"/>
                    </a:cubicBezTo>
                    <a:cubicBezTo>
                      <a:pt x="16" y="62"/>
                      <a:pt x="14" y="62"/>
                      <a:pt x="13" y="61"/>
                    </a:cubicBezTo>
                    <a:cubicBezTo>
                      <a:pt x="11" y="59"/>
                      <a:pt x="10" y="58"/>
                      <a:pt x="10" y="56"/>
                    </a:cubicBezTo>
                    <a:cubicBezTo>
                      <a:pt x="1" y="10"/>
                      <a:pt x="1" y="10"/>
                      <a:pt x="1"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0" name="Freeform 107"/>
              <p:cNvSpPr>
                <a:spLocks/>
              </p:cNvSpPr>
              <p:nvPr/>
            </p:nvSpPr>
            <p:spPr bwMode="auto">
              <a:xfrm>
                <a:off x="3211513" y="5940426"/>
                <a:ext cx="93663" cy="236538"/>
              </a:xfrm>
              <a:custGeom>
                <a:avLst/>
                <a:gdLst>
                  <a:gd name="T0" fmla="*/ 24 w 25"/>
                  <a:gd name="T1" fmla="*/ 55 h 63"/>
                  <a:gd name="T2" fmla="*/ 25 w 25"/>
                  <a:gd name="T3" fmla="*/ 56 h 63"/>
                  <a:gd name="T4" fmla="*/ 18 w 25"/>
                  <a:gd name="T5" fmla="*/ 62 h 63"/>
                  <a:gd name="T6" fmla="*/ 11 w 25"/>
                  <a:gd name="T7" fmla="*/ 59 h 63"/>
                  <a:gd name="T8" fmla="*/ 11 w 25"/>
                  <a:gd name="T9" fmla="*/ 58 h 63"/>
                  <a:gd name="T10" fmla="*/ 10 w 25"/>
                  <a:gd name="T11" fmla="*/ 57 h 63"/>
                  <a:gd name="T12" fmla="*/ 10 w 25"/>
                  <a:gd name="T13" fmla="*/ 57 h 63"/>
                  <a:gd name="T14" fmla="*/ 10 w 25"/>
                  <a:gd name="T15" fmla="*/ 57 h 63"/>
                  <a:gd name="T16" fmla="*/ 10 w 25"/>
                  <a:gd name="T17" fmla="*/ 56 h 63"/>
                  <a:gd name="T18" fmla="*/ 1 w 25"/>
                  <a:gd name="T19" fmla="*/ 10 h 63"/>
                  <a:gd name="T20" fmla="*/ 7 w 25"/>
                  <a:gd name="T21" fmla="*/ 1 h 63"/>
                  <a:gd name="T22" fmla="*/ 15 w 25"/>
                  <a:gd name="T23" fmla="*/ 7 h 63"/>
                  <a:gd name="T24" fmla="*/ 24 w 25"/>
                  <a:gd name="T25" fmla="*/ 53 h 63"/>
                  <a:gd name="T26" fmla="*/ 24 w 25"/>
                  <a:gd name="T27" fmla="*/ 54 h 63"/>
                  <a:gd name="T28" fmla="*/ 24 w 25"/>
                  <a:gd name="T29" fmla="*/ 54 h 63"/>
                  <a:gd name="T30" fmla="*/ 24 w 25"/>
                  <a:gd name="T31" fmla="*/ 54 h 63"/>
                  <a:gd name="T32" fmla="*/ 24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24" y="55"/>
                    </a:moveTo>
                    <a:cubicBezTo>
                      <a:pt x="25" y="56"/>
                      <a:pt x="25" y="56"/>
                      <a:pt x="25" y="56"/>
                    </a:cubicBezTo>
                    <a:cubicBezTo>
                      <a:pt x="24" y="59"/>
                      <a:pt x="22" y="61"/>
                      <a:pt x="18" y="62"/>
                    </a:cubicBezTo>
                    <a:cubicBezTo>
                      <a:pt x="15" y="63"/>
                      <a:pt x="12" y="61"/>
                      <a:pt x="11" y="59"/>
                    </a:cubicBezTo>
                    <a:cubicBezTo>
                      <a:pt x="11" y="58"/>
                      <a:pt x="11" y="58"/>
                      <a:pt x="11"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3" y="2"/>
                      <a:pt x="7"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1" name="Freeform 108"/>
              <p:cNvSpPr>
                <a:spLocks/>
              </p:cNvSpPr>
              <p:nvPr/>
            </p:nvSpPr>
            <p:spPr bwMode="auto">
              <a:xfrm>
                <a:off x="3357563"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2" name="Freeform 109"/>
              <p:cNvSpPr>
                <a:spLocks/>
              </p:cNvSpPr>
              <p:nvPr/>
            </p:nvSpPr>
            <p:spPr bwMode="auto">
              <a:xfrm>
                <a:off x="3282950" y="6119813"/>
                <a:ext cx="93663" cy="233363"/>
              </a:xfrm>
              <a:custGeom>
                <a:avLst/>
                <a:gdLst>
                  <a:gd name="T0" fmla="*/ 25 w 25"/>
                  <a:gd name="T1" fmla="*/ 8 h 62"/>
                  <a:gd name="T2" fmla="*/ 25 w 25"/>
                  <a:gd name="T3" fmla="*/ 7 h 62"/>
                  <a:gd name="T4" fmla="*/ 19 w 25"/>
                  <a:gd name="T5" fmla="*/ 1 h 62"/>
                  <a:gd name="T6" fmla="*/ 11 w 25"/>
                  <a:gd name="T7" fmla="*/ 4 h 62"/>
                  <a:gd name="T8" fmla="*/ 11 w 25"/>
                  <a:gd name="T9" fmla="*/ 5 h 62"/>
                  <a:gd name="T10" fmla="*/ 11 w 25"/>
                  <a:gd name="T11" fmla="*/ 6 h 62"/>
                  <a:gd name="T12" fmla="*/ 11 w 25"/>
                  <a:gd name="T13" fmla="*/ 6 h 62"/>
                  <a:gd name="T14" fmla="*/ 11 w 25"/>
                  <a:gd name="T15" fmla="*/ 6 h 62"/>
                  <a:gd name="T16" fmla="*/ 10 w 25"/>
                  <a:gd name="T17" fmla="*/ 7 h 62"/>
                  <a:gd name="T18" fmla="*/ 1 w 25"/>
                  <a:gd name="T19" fmla="*/ 53 h 62"/>
                  <a:gd name="T20" fmla="*/ 7 w 25"/>
                  <a:gd name="T21" fmla="*/ 62 h 62"/>
                  <a:gd name="T22" fmla="*/ 7 w 25"/>
                  <a:gd name="T23" fmla="*/ 62 h 62"/>
                  <a:gd name="T24" fmla="*/ 12 w 25"/>
                  <a:gd name="T25" fmla="*/ 61 h 62"/>
                  <a:gd name="T26" fmla="*/ 15 w 25"/>
                  <a:gd name="T27" fmla="*/ 56 h 62"/>
                  <a:gd name="T28" fmla="*/ 24 w 25"/>
                  <a:gd name="T29" fmla="*/ 10 h 62"/>
                  <a:gd name="T30" fmla="*/ 24 w 25"/>
                  <a:gd name="T31" fmla="*/ 9 h 62"/>
                  <a:gd name="T32" fmla="*/ 24 w 25"/>
                  <a:gd name="T33" fmla="*/ 9 h 62"/>
                  <a:gd name="T34" fmla="*/ 24 w 25"/>
                  <a:gd name="T35" fmla="*/ 9 h 62"/>
                  <a:gd name="T36" fmla="*/ 25 w 25"/>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62">
                    <a:moveTo>
                      <a:pt x="25" y="8"/>
                    </a:moveTo>
                    <a:cubicBezTo>
                      <a:pt x="25" y="7"/>
                      <a:pt x="25" y="7"/>
                      <a:pt x="25" y="7"/>
                    </a:cubicBezTo>
                    <a:cubicBezTo>
                      <a:pt x="24" y="4"/>
                      <a:pt x="22" y="2"/>
                      <a:pt x="19" y="1"/>
                    </a:cubicBezTo>
                    <a:cubicBezTo>
                      <a:pt x="16" y="0"/>
                      <a:pt x="13" y="2"/>
                      <a:pt x="11" y="4"/>
                    </a:cubicBezTo>
                    <a:cubicBezTo>
                      <a:pt x="11" y="5"/>
                      <a:pt x="11" y="5"/>
                      <a:pt x="11" y="5"/>
                    </a:cubicBezTo>
                    <a:cubicBezTo>
                      <a:pt x="11" y="5"/>
                      <a:pt x="11" y="6"/>
                      <a:pt x="11" y="6"/>
                    </a:cubicBezTo>
                    <a:cubicBezTo>
                      <a:pt x="11" y="6"/>
                      <a:pt x="11" y="6"/>
                      <a:pt x="11" y="6"/>
                    </a:cubicBezTo>
                    <a:cubicBezTo>
                      <a:pt x="11" y="6"/>
                      <a:pt x="11" y="6"/>
                      <a:pt x="11" y="6"/>
                    </a:cubicBezTo>
                    <a:cubicBezTo>
                      <a:pt x="10" y="7"/>
                      <a:pt x="10" y="7"/>
                      <a:pt x="10" y="7"/>
                    </a:cubicBezTo>
                    <a:cubicBezTo>
                      <a:pt x="1" y="53"/>
                      <a:pt x="1" y="53"/>
                      <a:pt x="1" y="53"/>
                    </a:cubicBezTo>
                    <a:cubicBezTo>
                      <a:pt x="0" y="57"/>
                      <a:pt x="3" y="61"/>
                      <a:pt x="7" y="62"/>
                    </a:cubicBezTo>
                    <a:cubicBezTo>
                      <a:pt x="7" y="62"/>
                      <a:pt x="7" y="62"/>
                      <a:pt x="7" y="62"/>
                    </a:cubicBezTo>
                    <a:cubicBezTo>
                      <a:pt x="9" y="62"/>
                      <a:pt x="10" y="62"/>
                      <a:pt x="12" y="61"/>
                    </a:cubicBezTo>
                    <a:cubicBezTo>
                      <a:pt x="14" y="59"/>
                      <a:pt x="15" y="58"/>
                      <a:pt x="15" y="56"/>
                    </a:cubicBezTo>
                    <a:cubicBezTo>
                      <a:pt x="24" y="10"/>
                      <a:pt x="24" y="10"/>
                      <a:pt x="24" y="10"/>
                    </a:cubicBezTo>
                    <a:cubicBezTo>
                      <a:pt x="24" y="10"/>
                      <a:pt x="24" y="9"/>
                      <a:pt x="24" y="9"/>
                    </a:cubicBezTo>
                    <a:cubicBezTo>
                      <a:pt x="24" y="9"/>
                      <a:pt x="24" y="9"/>
                      <a:pt x="24" y="9"/>
                    </a:cubicBezTo>
                    <a:cubicBezTo>
                      <a:pt x="24" y="9"/>
                      <a:pt x="24" y="9"/>
                      <a:pt x="24" y="9"/>
                    </a:cubicBezTo>
                    <a:cubicBezTo>
                      <a:pt x="24" y="8"/>
                      <a:pt x="24" y="8"/>
                      <a:pt x="2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3" name="Freeform 110"/>
              <p:cNvSpPr>
                <a:spLocks/>
              </p:cNvSpPr>
              <p:nvPr/>
            </p:nvSpPr>
            <p:spPr bwMode="auto">
              <a:xfrm>
                <a:off x="3319463" y="5940426"/>
                <a:ext cx="90488" cy="236538"/>
              </a:xfrm>
              <a:custGeom>
                <a:avLst/>
                <a:gdLst>
                  <a:gd name="T0" fmla="*/ 0 w 24"/>
                  <a:gd name="T1" fmla="*/ 55 h 63"/>
                  <a:gd name="T2" fmla="*/ 0 w 24"/>
                  <a:gd name="T3" fmla="*/ 56 h 63"/>
                  <a:gd name="T4" fmla="*/ 6 w 24"/>
                  <a:gd name="T5" fmla="*/ 62 h 63"/>
                  <a:gd name="T6" fmla="*/ 14 w 24"/>
                  <a:gd name="T7" fmla="*/ 59 h 63"/>
                  <a:gd name="T8" fmla="*/ 14 w 24"/>
                  <a:gd name="T9" fmla="*/ 58 h 63"/>
                  <a:gd name="T10" fmla="*/ 14 w 24"/>
                  <a:gd name="T11" fmla="*/ 57 h 63"/>
                  <a:gd name="T12" fmla="*/ 14 w 24"/>
                  <a:gd name="T13" fmla="*/ 57 h 63"/>
                  <a:gd name="T14" fmla="*/ 14 w 24"/>
                  <a:gd name="T15" fmla="*/ 57 h 63"/>
                  <a:gd name="T16" fmla="*/ 15 w 24"/>
                  <a:gd name="T17" fmla="*/ 56 h 63"/>
                  <a:gd name="T18" fmla="*/ 24 w 24"/>
                  <a:gd name="T19" fmla="*/ 10 h 63"/>
                  <a:gd name="T20" fmla="*/ 18 w 24"/>
                  <a:gd name="T21" fmla="*/ 1 h 63"/>
                  <a:gd name="T22" fmla="*/ 10 w 24"/>
                  <a:gd name="T23" fmla="*/ 7 h 63"/>
                  <a:gd name="T24" fmla="*/ 1 w 24"/>
                  <a:gd name="T25" fmla="*/ 53 h 63"/>
                  <a:gd name="T26" fmla="*/ 1 w 24"/>
                  <a:gd name="T27" fmla="*/ 54 h 63"/>
                  <a:gd name="T28" fmla="*/ 1 w 24"/>
                  <a:gd name="T29" fmla="*/ 54 h 63"/>
                  <a:gd name="T30" fmla="*/ 1 w 24"/>
                  <a:gd name="T31" fmla="*/ 54 h 63"/>
                  <a:gd name="T32" fmla="*/ 0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0"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4" y="57"/>
                      <a:pt x="14" y="57"/>
                      <a:pt x="14" y="57"/>
                    </a:cubicBezTo>
                    <a:cubicBezTo>
                      <a:pt x="14" y="56"/>
                      <a:pt x="14" y="56"/>
                      <a:pt x="15" y="56"/>
                    </a:cubicBezTo>
                    <a:cubicBezTo>
                      <a:pt x="24" y="10"/>
                      <a:pt x="24" y="10"/>
                      <a:pt x="24" y="10"/>
                    </a:cubicBezTo>
                    <a:cubicBezTo>
                      <a:pt x="24" y="6"/>
                      <a:pt x="22" y="2"/>
                      <a:pt x="18" y="1"/>
                    </a:cubicBezTo>
                    <a:cubicBezTo>
                      <a:pt x="14" y="0"/>
                      <a:pt x="10" y="3"/>
                      <a:pt x="10" y="7"/>
                    </a:cubicBezTo>
                    <a:cubicBezTo>
                      <a:pt x="1" y="53"/>
                      <a:pt x="1" y="53"/>
                      <a:pt x="1" y="53"/>
                    </a:cubicBezTo>
                    <a:cubicBezTo>
                      <a:pt x="1" y="53"/>
                      <a:pt x="1" y="54"/>
                      <a:pt x="1" y="54"/>
                    </a:cubicBezTo>
                    <a:cubicBezTo>
                      <a:pt x="1" y="54"/>
                      <a:pt x="1" y="54"/>
                      <a:pt x="1" y="54"/>
                    </a:cubicBezTo>
                    <a:cubicBezTo>
                      <a:pt x="1" y="54"/>
                      <a:pt x="1" y="54"/>
                      <a:pt x="1" y="54"/>
                    </a:cubicBezTo>
                    <a:cubicBezTo>
                      <a:pt x="0" y="55"/>
                      <a:pt x="0" y="55"/>
                      <a:pt x="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4" name="Freeform 111"/>
              <p:cNvSpPr>
                <a:spLocks/>
              </p:cNvSpPr>
              <p:nvPr/>
            </p:nvSpPr>
            <p:spPr bwMode="auto">
              <a:xfrm>
                <a:off x="3525838" y="5910263"/>
                <a:ext cx="120650" cy="119063"/>
              </a:xfrm>
              <a:custGeom>
                <a:avLst/>
                <a:gdLst>
                  <a:gd name="T0" fmla="*/ 0 w 32"/>
                  <a:gd name="T1" fmla="*/ 0 h 32"/>
                  <a:gd name="T2" fmla="*/ 9 w 32"/>
                  <a:gd name="T3" fmla="*/ 0 h 32"/>
                  <a:gd name="T4" fmla="*/ 32 w 32"/>
                  <a:gd name="T5" fmla="*/ 16 h 32"/>
                  <a:gd name="T6" fmla="*/ 21 w 32"/>
                  <a:gd name="T7" fmla="*/ 27 h 32"/>
                  <a:gd name="T8" fmla="*/ 19 w 32"/>
                  <a:gd name="T9" fmla="*/ 24 h 32"/>
                  <a:gd name="T10" fmla="*/ 17 w 32"/>
                  <a:gd name="T11" fmla="*/ 32 h 32"/>
                  <a:gd name="T12" fmla="*/ 0 w 3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0" y="0"/>
                    </a:moveTo>
                    <a:cubicBezTo>
                      <a:pt x="9" y="0"/>
                      <a:pt x="9" y="0"/>
                      <a:pt x="9" y="0"/>
                    </a:cubicBezTo>
                    <a:cubicBezTo>
                      <a:pt x="9" y="0"/>
                      <a:pt x="32" y="0"/>
                      <a:pt x="32" y="16"/>
                    </a:cubicBezTo>
                    <a:cubicBezTo>
                      <a:pt x="21" y="27"/>
                      <a:pt x="21" y="27"/>
                      <a:pt x="21" y="27"/>
                    </a:cubicBezTo>
                    <a:cubicBezTo>
                      <a:pt x="19" y="24"/>
                      <a:pt x="19" y="24"/>
                      <a:pt x="19"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5" name="Freeform 112"/>
              <p:cNvSpPr>
                <a:spLocks/>
              </p:cNvSpPr>
              <p:nvPr/>
            </p:nvSpPr>
            <p:spPr bwMode="auto">
              <a:xfrm>
                <a:off x="3630613" y="6119813"/>
                <a:ext cx="90488" cy="233363"/>
              </a:xfrm>
              <a:custGeom>
                <a:avLst/>
                <a:gdLst>
                  <a:gd name="T0" fmla="*/ 0 w 24"/>
                  <a:gd name="T1" fmla="*/ 8 h 62"/>
                  <a:gd name="T2" fmla="*/ 0 w 24"/>
                  <a:gd name="T3" fmla="*/ 7 h 62"/>
                  <a:gd name="T4" fmla="*/ 6 w 24"/>
                  <a:gd name="T5" fmla="*/ 1 h 62"/>
                  <a:gd name="T6" fmla="*/ 13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2 w 24"/>
                  <a:gd name="T25" fmla="*/ 61 h 62"/>
                  <a:gd name="T26" fmla="*/ 9 w 24"/>
                  <a:gd name="T27" fmla="*/ 56 h 62"/>
                  <a:gd name="T28" fmla="*/ 0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0" y="4"/>
                      <a:pt x="3" y="2"/>
                      <a:pt x="6" y="1"/>
                    </a:cubicBezTo>
                    <a:cubicBezTo>
                      <a:pt x="9" y="0"/>
                      <a:pt x="12" y="2"/>
                      <a:pt x="13"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1" y="61"/>
                      <a:pt x="18" y="62"/>
                    </a:cubicBezTo>
                    <a:cubicBezTo>
                      <a:pt x="18" y="62"/>
                      <a:pt x="18" y="62"/>
                      <a:pt x="18" y="62"/>
                    </a:cubicBezTo>
                    <a:cubicBezTo>
                      <a:pt x="16" y="62"/>
                      <a:pt x="14" y="62"/>
                      <a:pt x="12" y="61"/>
                    </a:cubicBezTo>
                    <a:cubicBezTo>
                      <a:pt x="11" y="59"/>
                      <a:pt x="10" y="58"/>
                      <a:pt x="9" y="56"/>
                    </a:cubicBezTo>
                    <a:cubicBezTo>
                      <a:pt x="0" y="10"/>
                      <a:pt x="0" y="10"/>
                      <a:pt x="0"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6" name="Freeform 113"/>
              <p:cNvSpPr>
                <a:spLocks/>
              </p:cNvSpPr>
              <p:nvPr/>
            </p:nvSpPr>
            <p:spPr bwMode="auto">
              <a:xfrm>
                <a:off x="3594100" y="5940426"/>
                <a:ext cx="90488" cy="236538"/>
              </a:xfrm>
              <a:custGeom>
                <a:avLst/>
                <a:gdLst>
                  <a:gd name="T0" fmla="*/ 24 w 24"/>
                  <a:gd name="T1" fmla="*/ 55 h 63"/>
                  <a:gd name="T2" fmla="*/ 24 w 24"/>
                  <a:gd name="T3" fmla="*/ 56 h 63"/>
                  <a:gd name="T4" fmla="*/ 18 w 24"/>
                  <a:gd name="T5" fmla="*/ 62 h 63"/>
                  <a:gd name="T6" fmla="*/ 10 w 24"/>
                  <a:gd name="T7" fmla="*/ 59 h 63"/>
                  <a:gd name="T8" fmla="*/ 10 w 24"/>
                  <a:gd name="T9" fmla="*/ 58 h 63"/>
                  <a:gd name="T10" fmla="*/ 10 w 24"/>
                  <a:gd name="T11" fmla="*/ 57 h 63"/>
                  <a:gd name="T12" fmla="*/ 10 w 24"/>
                  <a:gd name="T13" fmla="*/ 57 h 63"/>
                  <a:gd name="T14" fmla="*/ 10 w 24"/>
                  <a:gd name="T15" fmla="*/ 57 h 63"/>
                  <a:gd name="T16" fmla="*/ 10 w 24"/>
                  <a:gd name="T17" fmla="*/ 56 h 63"/>
                  <a:gd name="T18" fmla="*/ 1 w 24"/>
                  <a:gd name="T19" fmla="*/ 10 h 63"/>
                  <a:gd name="T20" fmla="*/ 6 w 24"/>
                  <a:gd name="T21" fmla="*/ 1 h 63"/>
                  <a:gd name="T22" fmla="*/ 15 w 24"/>
                  <a:gd name="T23" fmla="*/ 7 h 63"/>
                  <a:gd name="T24" fmla="*/ 24 w 24"/>
                  <a:gd name="T25" fmla="*/ 53 h 63"/>
                  <a:gd name="T26" fmla="*/ 24 w 24"/>
                  <a:gd name="T27" fmla="*/ 54 h 63"/>
                  <a:gd name="T28" fmla="*/ 24 w 24"/>
                  <a:gd name="T29" fmla="*/ 54 h 63"/>
                  <a:gd name="T30" fmla="*/ 24 w 24"/>
                  <a:gd name="T31" fmla="*/ 54 h 63"/>
                  <a:gd name="T32" fmla="*/ 24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24" y="55"/>
                    </a:moveTo>
                    <a:cubicBezTo>
                      <a:pt x="24" y="56"/>
                      <a:pt x="24" y="56"/>
                      <a:pt x="24" y="56"/>
                    </a:cubicBezTo>
                    <a:cubicBezTo>
                      <a:pt x="24" y="59"/>
                      <a:pt x="21" y="61"/>
                      <a:pt x="18" y="62"/>
                    </a:cubicBezTo>
                    <a:cubicBezTo>
                      <a:pt x="15" y="63"/>
                      <a:pt x="12" y="61"/>
                      <a:pt x="10" y="59"/>
                    </a:cubicBezTo>
                    <a:cubicBezTo>
                      <a:pt x="10" y="58"/>
                      <a:pt x="10" y="58"/>
                      <a:pt x="10"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2" y="2"/>
                      <a:pt x="6"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grpSp>
          <p:nvGrpSpPr>
            <p:cNvPr id="16" name="Groupe 15"/>
            <p:cNvGrpSpPr/>
            <p:nvPr/>
          </p:nvGrpSpPr>
          <p:grpSpPr>
            <a:xfrm>
              <a:off x="3377799" y="3986049"/>
              <a:ext cx="817563" cy="1120775"/>
              <a:chOff x="2903538" y="5684838"/>
              <a:chExt cx="817563" cy="1120775"/>
            </a:xfrm>
            <a:solidFill>
              <a:schemeClr val="bg1"/>
            </a:solidFill>
          </p:grpSpPr>
          <p:sp>
            <p:nvSpPr>
              <p:cNvPr id="17" name="Freeform 89"/>
              <p:cNvSpPr>
                <a:spLocks/>
              </p:cNvSpPr>
              <p:nvPr/>
            </p:nvSpPr>
            <p:spPr bwMode="auto">
              <a:xfrm>
                <a:off x="3019425" y="5910263"/>
                <a:ext cx="203200" cy="490538"/>
              </a:xfrm>
              <a:custGeom>
                <a:avLst/>
                <a:gdLst>
                  <a:gd name="T0" fmla="*/ 54 w 54"/>
                  <a:gd name="T1" fmla="*/ 114 h 131"/>
                  <a:gd name="T2" fmla="*/ 36 w 54"/>
                  <a:gd name="T3" fmla="*/ 131 h 131"/>
                  <a:gd name="T4" fmla="*/ 18 w 54"/>
                  <a:gd name="T5" fmla="*/ 131 h 131"/>
                  <a:gd name="T6" fmla="*/ 0 w 54"/>
                  <a:gd name="T7" fmla="*/ 114 h 131"/>
                  <a:gd name="T8" fmla="*/ 0 w 54"/>
                  <a:gd name="T9" fmla="*/ 99 h 131"/>
                  <a:gd name="T10" fmla="*/ 5 w 54"/>
                  <a:gd name="T11" fmla="*/ 59 h 131"/>
                  <a:gd name="T12" fmla="*/ 0 w 54"/>
                  <a:gd name="T13" fmla="*/ 27 h 131"/>
                  <a:gd name="T14" fmla="*/ 0 w 54"/>
                  <a:gd name="T15" fmla="*/ 18 h 131"/>
                  <a:gd name="T16" fmla="*/ 18 w 54"/>
                  <a:gd name="T17" fmla="*/ 0 h 131"/>
                  <a:gd name="T18" fmla="*/ 36 w 54"/>
                  <a:gd name="T19" fmla="*/ 0 h 131"/>
                  <a:gd name="T20" fmla="*/ 54 w 54"/>
                  <a:gd name="T21" fmla="*/ 18 h 131"/>
                  <a:gd name="T22" fmla="*/ 54 w 54"/>
                  <a:gd name="T23" fmla="*/ 27 h 131"/>
                  <a:gd name="T24" fmla="*/ 49 w 54"/>
                  <a:gd name="T25" fmla="*/ 59 h 131"/>
                  <a:gd name="T26" fmla="*/ 54 w 54"/>
                  <a:gd name="T27" fmla="*/ 101 h 131"/>
                  <a:gd name="T28" fmla="*/ 54 w 54"/>
                  <a:gd name="T29"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131">
                    <a:moveTo>
                      <a:pt x="54" y="114"/>
                    </a:moveTo>
                    <a:cubicBezTo>
                      <a:pt x="54" y="123"/>
                      <a:pt x="46" y="131"/>
                      <a:pt x="36" y="131"/>
                    </a:cubicBezTo>
                    <a:cubicBezTo>
                      <a:pt x="18" y="131"/>
                      <a:pt x="18" y="131"/>
                      <a:pt x="18" y="131"/>
                    </a:cubicBezTo>
                    <a:cubicBezTo>
                      <a:pt x="8" y="131"/>
                      <a:pt x="0" y="123"/>
                      <a:pt x="0" y="114"/>
                    </a:cubicBezTo>
                    <a:cubicBezTo>
                      <a:pt x="0" y="99"/>
                      <a:pt x="0" y="99"/>
                      <a:pt x="0" y="99"/>
                    </a:cubicBezTo>
                    <a:cubicBezTo>
                      <a:pt x="0" y="99"/>
                      <a:pt x="5" y="67"/>
                      <a:pt x="5" y="59"/>
                    </a:cubicBezTo>
                    <a:cubicBezTo>
                      <a:pt x="5" y="51"/>
                      <a:pt x="0" y="27"/>
                      <a:pt x="0" y="27"/>
                    </a:cubicBezTo>
                    <a:cubicBezTo>
                      <a:pt x="0" y="18"/>
                      <a:pt x="0" y="18"/>
                      <a:pt x="0" y="18"/>
                    </a:cubicBezTo>
                    <a:cubicBezTo>
                      <a:pt x="0" y="8"/>
                      <a:pt x="8" y="0"/>
                      <a:pt x="18" y="0"/>
                    </a:cubicBezTo>
                    <a:cubicBezTo>
                      <a:pt x="36" y="0"/>
                      <a:pt x="36" y="0"/>
                      <a:pt x="36" y="0"/>
                    </a:cubicBezTo>
                    <a:cubicBezTo>
                      <a:pt x="46" y="0"/>
                      <a:pt x="54" y="8"/>
                      <a:pt x="54" y="18"/>
                    </a:cubicBezTo>
                    <a:cubicBezTo>
                      <a:pt x="54" y="27"/>
                      <a:pt x="54" y="27"/>
                      <a:pt x="54" y="27"/>
                    </a:cubicBezTo>
                    <a:cubicBezTo>
                      <a:pt x="54" y="27"/>
                      <a:pt x="49" y="51"/>
                      <a:pt x="49" y="59"/>
                    </a:cubicBezTo>
                    <a:cubicBezTo>
                      <a:pt x="49" y="67"/>
                      <a:pt x="54" y="101"/>
                      <a:pt x="54" y="101"/>
                    </a:cubicBezTo>
                    <a:lnTo>
                      <a:pt x="54"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8" name="Freeform 90"/>
              <p:cNvSpPr>
                <a:spLocks/>
              </p:cNvSpPr>
              <p:nvPr/>
            </p:nvSpPr>
            <p:spPr bwMode="auto">
              <a:xfrm>
                <a:off x="3125788" y="6284913"/>
                <a:ext cx="96838" cy="303213"/>
              </a:xfrm>
              <a:custGeom>
                <a:avLst/>
                <a:gdLst>
                  <a:gd name="T0" fmla="*/ 13 w 26"/>
                  <a:gd name="T1" fmla="*/ 0 h 81"/>
                  <a:gd name="T2" fmla="*/ 0 w 26"/>
                  <a:gd name="T3" fmla="*/ 12 h 81"/>
                  <a:gd name="T4" fmla="*/ 0 w 26"/>
                  <a:gd name="T5" fmla="*/ 69 h 81"/>
                  <a:gd name="T6" fmla="*/ 13 w 26"/>
                  <a:gd name="T7" fmla="*/ 81 h 81"/>
                  <a:gd name="T8" fmla="*/ 26 w 26"/>
                  <a:gd name="T9" fmla="*/ 69 h 81"/>
                  <a:gd name="T10" fmla="*/ 26 w 26"/>
                  <a:gd name="T11" fmla="*/ 12 h 81"/>
                  <a:gd name="T12" fmla="*/ 13 w 26"/>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6" h="81">
                    <a:moveTo>
                      <a:pt x="13" y="0"/>
                    </a:moveTo>
                    <a:cubicBezTo>
                      <a:pt x="6" y="0"/>
                      <a:pt x="0" y="5"/>
                      <a:pt x="0" y="12"/>
                    </a:cubicBezTo>
                    <a:cubicBezTo>
                      <a:pt x="0" y="69"/>
                      <a:pt x="0" y="69"/>
                      <a:pt x="0" y="69"/>
                    </a:cubicBezTo>
                    <a:cubicBezTo>
                      <a:pt x="0" y="76"/>
                      <a:pt x="6" y="81"/>
                      <a:pt x="13" y="81"/>
                    </a:cubicBezTo>
                    <a:cubicBezTo>
                      <a:pt x="20" y="81"/>
                      <a:pt x="26" y="76"/>
                      <a:pt x="26" y="69"/>
                    </a:cubicBezTo>
                    <a:cubicBezTo>
                      <a:pt x="26" y="12"/>
                      <a:pt x="26" y="12"/>
                      <a:pt x="26" y="12"/>
                    </a:cubicBezTo>
                    <a:cubicBezTo>
                      <a:pt x="26"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9" name="Freeform 91"/>
              <p:cNvSpPr>
                <a:spLocks/>
              </p:cNvSpPr>
              <p:nvPr/>
            </p:nvSpPr>
            <p:spPr bwMode="auto">
              <a:xfrm>
                <a:off x="3125788" y="6510338"/>
                <a:ext cx="96838" cy="295275"/>
              </a:xfrm>
              <a:custGeom>
                <a:avLst/>
                <a:gdLst>
                  <a:gd name="T0" fmla="*/ 13 w 26"/>
                  <a:gd name="T1" fmla="*/ 0 h 79"/>
                  <a:gd name="T2" fmla="*/ 0 w 26"/>
                  <a:gd name="T3" fmla="*/ 13 h 79"/>
                  <a:gd name="T4" fmla="*/ 0 w 26"/>
                  <a:gd name="T5" fmla="*/ 66 h 79"/>
                  <a:gd name="T6" fmla="*/ 13 w 26"/>
                  <a:gd name="T7" fmla="*/ 79 h 79"/>
                  <a:gd name="T8" fmla="*/ 26 w 26"/>
                  <a:gd name="T9" fmla="*/ 66 h 79"/>
                  <a:gd name="T10" fmla="*/ 26 w 26"/>
                  <a:gd name="T11" fmla="*/ 13 h 79"/>
                  <a:gd name="T12" fmla="*/ 13 w 26"/>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6" h="79">
                    <a:moveTo>
                      <a:pt x="13" y="0"/>
                    </a:moveTo>
                    <a:cubicBezTo>
                      <a:pt x="6" y="0"/>
                      <a:pt x="0" y="6"/>
                      <a:pt x="0" y="13"/>
                    </a:cubicBezTo>
                    <a:cubicBezTo>
                      <a:pt x="0" y="66"/>
                      <a:pt x="0" y="66"/>
                      <a:pt x="0" y="66"/>
                    </a:cubicBezTo>
                    <a:cubicBezTo>
                      <a:pt x="0" y="73"/>
                      <a:pt x="6" y="79"/>
                      <a:pt x="13" y="79"/>
                    </a:cubicBezTo>
                    <a:cubicBezTo>
                      <a:pt x="20" y="79"/>
                      <a:pt x="26" y="73"/>
                      <a:pt x="26" y="66"/>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0" name="Freeform 92"/>
              <p:cNvSpPr>
                <a:spLocks/>
              </p:cNvSpPr>
              <p:nvPr/>
            </p:nvSpPr>
            <p:spPr bwMode="auto">
              <a:xfrm>
                <a:off x="3019425" y="6284913"/>
                <a:ext cx="93663" cy="307975"/>
              </a:xfrm>
              <a:custGeom>
                <a:avLst/>
                <a:gdLst>
                  <a:gd name="T0" fmla="*/ 13 w 25"/>
                  <a:gd name="T1" fmla="*/ 0 h 82"/>
                  <a:gd name="T2" fmla="*/ 0 w 25"/>
                  <a:gd name="T3" fmla="*/ 13 h 82"/>
                  <a:gd name="T4" fmla="*/ 0 w 25"/>
                  <a:gd name="T5" fmla="*/ 69 h 82"/>
                  <a:gd name="T6" fmla="*/ 13 w 25"/>
                  <a:gd name="T7" fmla="*/ 82 h 82"/>
                  <a:gd name="T8" fmla="*/ 25 w 25"/>
                  <a:gd name="T9" fmla="*/ 69 h 82"/>
                  <a:gd name="T10" fmla="*/ 25 w 25"/>
                  <a:gd name="T11" fmla="*/ 13 h 82"/>
                  <a:gd name="T12" fmla="*/ 13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3" y="0"/>
                    </a:moveTo>
                    <a:cubicBezTo>
                      <a:pt x="6" y="0"/>
                      <a:pt x="0" y="6"/>
                      <a:pt x="0" y="13"/>
                    </a:cubicBezTo>
                    <a:cubicBezTo>
                      <a:pt x="0" y="69"/>
                      <a:pt x="0" y="69"/>
                      <a:pt x="0" y="69"/>
                    </a:cubicBezTo>
                    <a:cubicBezTo>
                      <a:pt x="0" y="76"/>
                      <a:pt x="6" y="82"/>
                      <a:pt x="13" y="82"/>
                    </a:cubicBezTo>
                    <a:cubicBezTo>
                      <a:pt x="20" y="82"/>
                      <a:pt x="25" y="76"/>
                      <a:pt x="25" y="69"/>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1" name="Freeform 93"/>
              <p:cNvSpPr>
                <a:spLocks/>
              </p:cNvSpPr>
              <p:nvPr/>
            </p:nvSpPr>
            <p:spPr bwMode="auto">
              <a:xfrm>
                <a:off x="3019425" y="6510338"/>
                <a:ext cx="93663"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2" name="Freeform 94"/>
              <p:cNvSpPr>
                <a:spLocks/>
              </p:cNvSpPr>
              <p:nvPr/>
            </p:nvSpPr>
            <p:spPr bwMode="auto">
              <a:xfrm>
                <a:off x="2982913" y="6142038"/>
                <a:ext cx="277813" cy="349250"/>
              </a:xfrm>
              <a:custGeom>
                <a:avLst/>
                <a:gdLst>
                  <a:gd name="T0" fmla="*/ 59 w 74"/>
                  <a:gd name="T1" fmla="*/ 0 h 93"/>
                  <a:gd name="T2" fmla="*/ 37 w 74"/>
                  <a:gd name="T3" fmla="*/ 3 h 93"/>
                  <a:gd name="T4" fmla="*/ 14 w 74"/>
                  <a:gd name="T5" fmla="*/ 0 h 93"/>
                  <a:gd name="T6" fmla="*/ 0 w 74"/>
                  <a:gd name="T7" fmla="*/ 71 h 93"/>
                  <a:gd name="T8" fmla="*/ 0 w 74"/>
                  <a:gd name="T9" fmla="*/ 93 h 93"/>
                  <a:gd name="T10" fmla="*/ 37 w 74"/>
                  <a:gd name="T11" fmla="*/ 93 h 93"/>
                  <a:gd name="T12" fmla="*/ 74 w 74"/>
                  <a:gd name="T13" fmla="*/ 93 h 93"/>
                  <a:gd name="T14" fmla="*/ 74 w 74"/>
                  <a:gd name="T15" fmla="*/ 71 h 93"/>
                  <a:gd name="T16" fmla="*/ 59 w 74"/>
                  <a:gd name="T1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3">
                    <a:moveTo>
                      <a:pt x="59" y="0"/>
                    </a:moveTo>
                    <a:cubicBezTo>
                      <a:pt x="37" y="3"/>
                      <a:pt x="37" y="3"/>
                      <a:pt x="37" y="3"/>
                    </a:cubicBezTo>
                    <a:cubicBezTo>
                      <a:pt x="14" y="0"/>
                      <a:pt x="14" y="0"/>
                      <a:pt x="14" y="0"/>
                    </a:cubicBezTo>
                    <a:cubicBezTo>
                      <a:pt x="14" y="0"/>
                      <a:pt x="1" y="36"/>
                      <a:pt x="0" y="71"/>
                    </a:cubicBezTo>
                    <a:cubicBezTo>
                      <a:pt x="0" y="93"/>
                      <a:pt x="0" y="93"/>
                      <a:pt x="0" y="93"/>
                    </a:cubicBezTo>
                    <a:cubicBezTo>
                      <a:pt x="37" y="93"/>
                      <a:pt x="37" y="93"/>
                      <a:pt x="37" y="93"/>
                    </a:cubicBezTo>
                    <a:cubicBezTo>
                      <a:pt x="74" y="93"/>
                      <a:pt x="74" y="93"/>
                      <a:pt x="74" y="93"/>
                    </a:cubicBezTo>
                    <a:cubicBezTo>
                      <a:pt x="74" y="71"/>
                      <a:pt x="74" y="71"/>
                      <a:pt x="74" y="71"/>
                    </a:cubicBezTo>
                    <a:cubicBezTo>
                      <a:pt x="73" y="36"/>
                      <a:pt x="59"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3" name="Oval 95"/>
              <p:cNvSpPr>
                <a:spLocks noChangeArrowheads="1"/>
              </p:cNvSpPr>
              <p:nvPr/>
            </p:nvSpPr>
            <p:spPr bwMode="auto">
              <a:xfrm>
                <a:off x="3027363"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4" name="Oval 96"/>
              <p:cNvSpPr>
                <a:spLocks noChangeArrowheads="1"/>
              </p:cNvSpPr>
              <p:nvPr/>
            </p:nvSpPr>
            <p:spPr bwMode="auto">
              <a:xfrm>
                <a:off x="3409950"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5" name="Freeform 97"/>
              <p:cNvSpPr>
                <a:spLocks/>
              </p:cNvSpPr>
              <p:nvPr/>
            </p:nvSpPr>
            <p:spPr bwMode="auto">
              <a:xfrm>
                <a:off x="3402013" y="5910263"/>
                <a:ext cx="200025" cy="490538"/>
              </a:xfrm>
              <a:custGeom>
                <a:avLst/>
                <a:gdLst>
                  <a:gd name="T0" fmla="*/ 53 w 53"/>
                  <a:gd name="T1" fmla="*/ 114 h 131"/>
                  <a:gd name="T2" fmla="*/ 35 w 53"/>
                  <a:gd name="T3" fmla="*/ 131 h 131"/>
                  <a:gd name="T4" fmla="*/ 18 w 53"/>
                  <a:gd name="T5" fmla="*/ 131 h 131"/>
                  <a:gd name="T6" fmla="*/ 0 w 53"/>
                  <a:gd name="T7" fmla="*/ 114 h 131"/>
                  <a:gd name="T8" fmla="*/ 0 w 53"/>
                  <a:gd name="T9" fmla="*/ 18 h 131"/>
                  <a:gd name="T10" fmla="*/ 18 w 53"/>
                  <a:gd name="T11" fmla="*/ 0 h 131"/>
                  <a:gd name="T12" fmla="*/ 35 w 53"/>
                  <a:gd name="T13" fmla="*/ 0 h 131"/>
                  <a:gd name="T14" fmla="*/ 53 w 53"/>
                  <a:gd name="T15" fmla="*/ 18 h 131"/>
                  <a:gd name="T16" fmla="*/ 53 w 53"/>
                  <a:gd name="T17"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131">
                    <a:moveTo>
                      <a:pt x="53" y="114"/>
                    </a:moveTo>
                    <a:cubicBezTo>
                      <a:pt x="53" y="123"/>
                      <a:pt x="45" y="131"/>
                      <a:pt x="35" y="131"/>
                    </a:cubicBezTo>
                    <a:cubicBezTo>
                      <a:pt x="18" y="131"/>
                      <a:pt x="18" y="131"/>
                      <a:pt x="18" y="131"/>
                    </a:cubicBezTo>
                    <a:cubicBezTo>
                      <a:pt x="8" y="131"/>
                      <a:pt x="0" y="123"/>
                      <a:pt x="0" y="114"/>
                    </a:cubicBezTo>
                    <a:cubicBezTo>
                      <a:pt x="0" y="18"/>
                      <a:pt x="0" y="18"/>
                      <a:pt x="0" y="18"/>
                    </a:cubicBezTo>
                    <a:cubicBezTo>
                      <a:pt x="0" y="8"/>
                      <a:pt x="8" y="0"/>
                      <a:pt x="18" y="0"/>
                    </a:cubicBezTo>
                    <a:cubicBezTo>
                      <a:pt x="35" y="0"/>
                      <a:pt x="35" y="0"/>
                      <a:pt x="35" y="0"/>
                    </a:cubicBezTo>
                    <a:cubicBezTo>
                      <a:pt x="45" y="0"/>
                      <a:pt x="53" y="8"/>
                      <a:pt x="53" y="18"/>
                    </a:cubicBezTo>
                    <a:lnTo>
                      <a:pt x="5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6" name="Freeform 98"/>
              <p:cNvSpPr>
                <a:spLocks/>
              </p:cNvSpPr>
              <p:nvPr/>
            </p:nvSpPr>
            <p:spPr bwMode="auto">
              <a:xfrm>
                <a:off x="3506788" y="6284913"/>
                <a:ext cx="95250" cy="303213"/>
              </a:xfrm>
              <a:custGeom>
                <a:avLst/>
                <a:gdLst>
                  <a:gd name="T0" fmla="*/ 13 w 25"/>
                  <a:gd name="T1" fmla="*/ 0 h 81"/>
                  <a:gd name="T2" fmla="*/ 0 w 25"/>
                  <a:gd name="T3" fmla="*/ 12 h 81"/>
                  <a:gd name="T4" fmla="*/ 0 w 25"/>
                  <a:gd name="T5" fmla="*/ 69 h 81"/>
                  <a:gd name="T6" fmla="*/ 13 w 25"/>
                  <a:gd name="T7" fmla="*/ 81 h 81"/>
                  <a:gd name="T8" fmla="*/ 25 w 25"/>
                  <a:gd name="T9" fmla="*/ 69 h 81"/>
                  <a:gd name="T10" fmla="*/ 25 w 25"/>
                  <a:gd name="T11" fmla="*/ 12 h 81"/>
                  <a:gd name="T12" fmla="*/ 13 w 25"/>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5" h="81">
                    <a:moveTo>
                      <a:pt x="13" y="0"/>
                    </a:moveTo>
                    <a:cubicBezTo>
                      <a:pt x="6" y="0"/>
                      <a:pt x="0" y="5"/>
                      <a:pt x="0" y="12"/>
                    </a:cubicBezTo>
                    <a:cubicBezTo>
                      <a:pt x="0" y="69"/>
                      <a:pt x="0" y="69"/>
                      <a:pt x="0" y="69"/>
                    </a:cubicBezTo>
                    <a:cubicBezTo>
                      <a:pt x="0" y="76"/>
                      <a:pt x="6" y="81"/>
                      <a:pt x="13" y="81"/>
                    </a:cubicBezTo>
                    <a:cubicBezTo>
                      <a:pt x="20" y="81"/>
                      <a:pt x="25" y="76"/>
                      <a:pt x="25" y="69"/>
                    </a:cubicBezTo>
                    <a:cubicBezTo>
                      <a:pt x="25" y="12"/>
                      <a:pt x="25" y="12"/>
                      <a:pt x="25" y="12"/>
                    </a:cubicBezTo>
                    <a:cubicBezTo>
                      <a:pt x="25"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7" name="Freeform 99"/>
              <p:cNvSpPr>
                <a:spLocks/>
              </p:cNvSpPr>
              <p:nvPr/>
            </p:nvSpPr>
            <p:spPr bwMode="auto">
              <a:xfrm>
                <a:off x="3506788" y="6510338"/>
                <a:ext cx="95250"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8" name="Freeform 100"/>
              <p:cNvSpPr>
                <a:spLocks/>
              </p:cNvSpPr>
              <p:nvPr/>
            </p:nvSpPr>
            <p:spPr bwMode="auto">
              <a:xfrm>
                <a:off x="3402013" y="6284913"/>
                <a:ext cx="93663" cy="307975"/>
              </a:xfrm>
              <a:custGeom>
                <a:avLst/>
                <a:gdLst>
                  <a:gd name="T0" fmla="*/ 12 w 25"/>
                  <a:gd name="T1" fmla="*/ 0 h 82"/>
                  <a:gd name="T2" fmla="*/ 0 w 25"/>
                  <a:gd name="T3" fmla="*/ 13 h 82"/>
                  <a:gd name="T4" fmla="*/ 0 w 25"/>
                  <a:gd name="T5" fmla="*/ 69 h 82"/>
                  <a:gd name="T6" fmla="*/ 12 w 25"/>
                  <a:gd name="T7" fmla="*/ 82 h 82"/>
                  <a:gd name="T8" fmla="*/ 25 w 25"/>
                  <a:gd name="T9" fmla="*/ 69 h 82"/>
                  <a:gd name="T10" fmla="*/ 25 w 25"/>
                  <a:gd name="T11" fmla="*/ 13 h 82"/>
                  <a:gd name="T12" fmla="*/ 12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2" y="0"/>
                    </a:moveTo>
                    <a:cubicBezTo>
                      <a:pt x="6" y="0"/>
                      <a:pt x="0" y="6"/>
                      <a:pt x="0" y="13"/>
                    </a:cubicBezTo>
                    <a:cubicBezTo>
                      <a:pt x="0" y="69"/>
                      <a:pt x="0" y="69"/>
                      <a:pt x="0" y="69"/>
                    </a:cubicBezTo>
                    <a:cubicBezTo>
                      <a:pt x="0" y="76"/>
                      <a:pt x="6" y="82"/>
                      <a:pt x="12" y="82"/>
                    </a:cubicBezTo>
                    <a:cubicBezTo>
                      <a:pt x="19" y="82"/>
                      <a:pt x="25" y="76"/>
                      <a:pt x="25" y="69"/>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9" name="Freeform 101"/>
              <p:cNvSpPr>
                <a:spLocks/>
              </p:cNvSpPr>
              <p:nvPr/>
            </p:nvSpPr>
            <p:spPr bwMode="auto">
              <a:xfrm>
                <a:off x="3402013" y="6510338"/>
                <a:ext cx="93663" cy="295275"/>
              </a:xfrm>
              <a:custGeom>
                <a:avLst/>
                <a:gdLst>
                  <a:gd name="T0" fmla="*/ 12 w 25"/>
                  <a:gd name="T1" fmla="*/ 0 h 79"/>
                  <a:gd name="T2" fmla="*/ 0 w 25"/>
                  <a:gd name="T3" fmla="*/ 13 h 79"/>
                  <a:gd name="T4" fmla="*/ 0 w 25"/>
                  <a:gd name="T5" fmla="*/ 66 h 79"/>
                  <a:gd name="T6" fmla="*/ 12 w 25"/>
                  <a:gd name="T7" fmla="*/ 79 h 79"/>
                  <a:gd name="T8" fmla="*/ 25 w 25"/>
                  <a:gd name="T9" fmla="*/ 66 h 79"/>
                  <a:gd name="T10" fmla="*/ 25 w 25"/>
                  <a:gd name="T11" fmla="*/ 13 h 79"/>
                  <a:gd name="T12" fmla="*/ 12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2" y="0"/>
                    </a:moveTo>
                    <a:cubicBezTo>
                      <a:pt x="6" y="0"/>
                      <a:pt x="0" y="6"/>
                      <a:pt x="0" y="13"/>
                    </a:cubicBezTo>
                    <a:cubicBezTo>
                      <a:pt x="0" y="66"/>
                      <a:pt x="0" y="66"/>
                      <a:pt x="0" y="66"/>
                    </a:cubicBezTo>
                    <a:cubicBezTo>
                      <a:pt x="0" y="73"/>
                      <a:pt x="6" y="79"/>
                      <a:pt x="12" y="79"/>
                    </a:cubicBezTo>
                    <a:cubicBezTo>
                      <a:pt x="19" y="79"/>
                      <a:pt x="25" y="73"/>
                      <a:pt x="25" y="66"/>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0" name="Freeform 102"/>
              <p:cNvSpPr>
                <a:spLocks/>
              </p:cNvSpPr>
              <p:nvPr/>
            </p:nvSpPr>
            <p:spPr bwMode="auto">
              <a:xfrm>
                <a:off x="2974975"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1" name="Freeform 103"/>
              <p:cNvSpPr>
                <a:spLocks/>
              </p:cNvSpPr>
              <p:nvPr/>
            </p:nvSpPr>
            <p:spPr bwMode="auto">
              <a:xfrm>
                <a:off x="2903538" y="6119813"/>
                <a:ext cx="90488" cy="233363"/>
              </a:xfrm>
              <a:custGeom>
                <a:avLst/>
                <a:gdLst>
                  <a:gd name="T0" fmla="*/ 24 w 24"/>
                  <a:gd name="T1" fmla="*/ 8 h 62"/>
                  <a:gd name="T2" fmla="*/ 24 w 24"/>
                  <a:gd name="T3" fmla="*/ 7 h 62"/>
                  <a:gd name="T4" fmla="*/ 18 w 24"/>
                  <a:gd name="T5" fmla="*/ 1 h 62"/>
                  <a:gd name="T6" fmla="*/ 10 w 24"/>
                  <a:gd name="T7" fmla="*/ 4 h 62"/>
                  <a:gd name="T8" fmla="*/ 10 w 24"/>
                  <a:gd name="T9" fmla="*/ 5 h 62"/>
                  <a:gd name="T10" fmla="*/ 10 w 24"/>
                  <a:gd name="T11" fmla="*/ 6 h 62"/>
                  <a:gd name="T12" fmla="*/ 10 w 24"/>
                  <a:gd name="T13" fmla="*/ 6 h 62"/>
                  <a:gd name="T14" fmla="*/ 10 w 24"/>
                  <a:gd name="T15" fmla="*/ 6 h 62"/>
                  <a:gd name="T16" fmla="*/ 10 w 24"/>
                  <a:gd name="T17" fmla="*/ 7 h 62"/>
                  <a:gd name="T18" fmla="*/ 0 w 24"/>
                  <a:gd name="T19" fmla="*/ 53 h 62"/>
                  <a:gd name="T20" fmla="*/ 6 w 24"/>
                  <a:gd name="T21" fmla="*/ 62 h 62"/>
                  <a:gd name="T22" fmla="*/ 6 w 24"/>
                  <a:gd name="T23" fmla="*/ 62 h 62"/>
                  <a:gd name="T24" fmla="*/ 11 w 24"/>
                  <a:gd name="T25" fmla="*/ 61 h 62"/>
                  <a:gd name="T26" fmla="*/ 14 w 24"/>
                  <a:gd name="T27" fmla="*/ 56 h 62"/>
                  <a:gd name="T28" fmla="*/ 23 w 24"/>
                  <a:gd name="T29" fmla="*/ 10 h 62"/>
                  <a:gd name="T30" fmla="*/ 23 w 24"/>
                  <a:gd name="T31" fmla="*/ 9 h 62"/>
                  <a:gd name="T32" fmla="*/ 23 w 24"/>
                  <a:gd name="T33" fmla="*/ 9 h 62"/>
                  <a:gd name="T34" fmla="*/ 24 w 24"/>
                  <a:gd name="T35" fmla="*/ 9 h 62"/>
                  <a:gd name="T36" fmla="*/ 24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24" y="8"/>
                    </a:moveTo>
                    <a:cubicBezTo>
                      <a:pt x="24" y="7"/>
                      <a:pt x="24" y="7"/>
                      <a:pt x="24" y="7"/>
                    </a:cubicBezTo>
                    <a:cubicBezTo>
                      <a:pt x="23" y="4"/>
                      <a:pt x="21" y="2"/>
                      <a:pt x="18" y="1"/>
                    </a:cubicBezTo>
                    <a:cubicBezTo>
                      <a:pt x="15" y="0"/>
                      <a:pt x="12" y="2"/>
                      <a:pt x="10" y="4"/>
                    </a:cubicBezTo>
                    <a:cubicBezTo>
                      <a:pt x="10" y="5"/>
                      <a:pt x="10" y="5"/>
                      <a:pt x="10" y="5"/>
                    </a:cubicBezTo>
                    <a:cubicBezTo>
                      <a:pt x="10" y="5"/>
                      <a:pt x="10" y="6"/>
                      <a:pt x="10" y="6"/>
                    </a:cubicBezTo>
                    <a:cubicBezTo>
                      <a:pt x="10" y="6"/>
                      <a:pt x="10" y="6"/>
                      <a:pt x="10" y="6"/>
                    </a:cubicBezTo>
                    <a:cubicBezTo>
                      <a:pt x="10" y="6"/>
                      <a:pt x="10" y="6"/>
                      <a:pt x="10" y="6"/>
                    </a:cubicBezTo>
                    <a:cubicBezTo>
                      <a:pt x="10" y="7"/>
                      <a:pt x="10" y="7"/>
                      <a:pt x="10" y="7"/>
                    </a:cubicBezTo>
                    <a:cubicBezTo>
                      <a:pt x="0" y="53"/>
                      <a:pt x="0" y="53"/>
                      <a:pt x="0" y="53"/>
                    </a:cubicBezTo>
                    <a:cubicBezTo>
                      <a:pt x="0" y="57"/>
                      <a:pt x="2" y="61"/>
                      <a:pt x="6" y="62"/>
                    </a:cubicBezTo>
                    <a:cubicBezTo>
                      <a:pt x="6" y="62"/>
                      <a:pt x="6" y="62"/>
                      <a:pt x="6" y="62"/>
                    </a:cubicBezTo>
                    <a:cubicBezTo>
                      <a:pt x="8" y="62"/>
                      <a:pt x="10" y="62"/>
                      <a:pt x="11" y="61"/>
                    </a:cubicBezTo>
                    <a:cubicBezTo>
                      <a:pt x="13" y="59"/>
                      <a:pt x="14" y="58"/>
                      <a:pt x="14" y="56"/>
                    </a:cubicBezTo>
                    <a:cubicBezTo>
                      <a:pt x="23" y="10"/>
                      <a:pt x="23" y="10"/>
                      <a:pt x="23" y="10"/>
                    </a:cubicBezTo>
                    <a:cubicBezTo>
                      <a:pt x="23" y="10"/>
                      <a:pt x="23" y="9"/>
                      <a:pt x="23" y="9"/>
                    </a:cubicBezTo>
                    <a:cubicBezTo>
                      <a:pt x="23" y="9"/>
                      <a:pt x="23" y="9"/>
                      <a:pt x="23" y="9"/>
                    </a:cubicBezTo>
                    <a:cubicBezTo>
                      <a:pt x="24" y="9"/>
                      <a:pt x="24" y="9"/>
                      <a:pt x="24" y="9"/>
                    </a:cubicBezTo>
                    <a:cubicBezTo>
                      <a:pt x="24" y="8"/>
                      <a:pt x="24" y="8"/>
                      <a:pt x="2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2" name="Freeform 104"/>
              <p:cNvSpPr>
                <a:spLocks/>
              </p:cNvSpPr>
              <p:nvPr/>
            </p:nvSpPr>
            <p:spPr bwMode="auto">
              <a:xfrm>
                <a:off x="2936875" y="5940426"/>
                <a:ext cx="93663" cy="236538"/>
              </a:xfrm>
              <a:custGeom>
                <a:avLst/>
                <a:gdLst>
                  <a:gd name="T0" fmla="*/ 1 w 25"/>
                  <a:gd name="T1" fmla="*/ 55 h 63"/>
                  <a:gd name="T2" fmla="*/ 0 w 25"/>
                  <a:gd name="T3" fmla="*/ 56 h 63"/>
                  <a:gd name="T4" fmla="*/ 6 w 25"/>
                  <a:gd name="T5" fmla="*/ 62 h 63"/>
                  <a:gd name="T6" fmla="*/ 14 w 25"/>
                  <a:gd name="T7" fmla="*/ 59 h 63"/>
                  <a:gd name="T8" fmla="*/ 14 w 25"/>
                  <a:gd name="T9" fmla="*/ 58 h 63"/>
                  <a:gd name="T10" fmla="*/ 14 w 25"/>
                  <a:gd name="T11" fmla="*/ 57 h 63"/>
                  <a:gd name="T12" fmla="*/ 14 w 25"/>
                  <a:gd name="T13" fmla="*/ 57 h 63"/>
                  <a:gd name="T14" fmla="*/ 15 w 25"/>
                  <a:gd name="T15" fmla="*/ 57 h 63"/>
                  <a:gd name="T16" fmla="*/ 15 w 25"/>
                  <a:gd name="T17" fmla="*/ 56 h 63"/>
                  <a:gd name="T18" fmla="*/ 24 w 25"/>
                  <a:gd name="T19" fmla="*/ 10 h 63"/>
                  <a:gd name="T20" fmla="*/ 18 w 25"/>
                  <a:gd name="T21" fmla="*/ 1 h 63"/>
                  <a:gd name="T22" fmla="*/ 10 w 25"/>
                  <a:gd name="T23" fmla="*/ 7 h 63"/>
                  <a:gd name="T24" fmla="*/ 1 w 25"/>
                  <a:gd name="T25" fmla="*/ 53 h 63"/>
                  <a:gd name="T26" fmla="*/ 1 w 25"/>
                  <a:gd name="T27" fmla="*/ 54 h 63"/>
                  <a:gd name="T28" fmla="*/ 1 w 25"/>
                  <a:gd name="T29" fmla="*/ 54 h 63"/>
                  <a:gd name="T30" fmla="*/ 1 w 25"/>
                  <a:gd name="T31" fmla="*/ 54 h 63"/>
                  <a:gd name="T32" fmla="*/ 1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1"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5" y="57"/>
                      <a:pt x="15" y="57"/>
                      <a:pt x="15" y="57"/>
                    </a:cubicBezTo>
                    <a:cubicBezTo>
                      <a:pt x="15" y="56"/>
                      <a:pt x="15" y="56"/>
                      <a:pt x="15" y="56"/>
                    </a:cubicBezTo>
                    <a:cubicBezTo>
                      <a:pt x="24" y="10"/>
                      <a:pt x="24" y="10"/>
                      <a:pt x="24" y="10"/>
                    </a:cubicBezTo>
                    <a:cubicBezTo>
                      <a:pt x="25" y="6"/>
                      <a:pt x="22" y="2"/>
                      <a:pt x="18" y="1"/>
                    </a:cubicBezTo>
                    <a:cubicBezTo>
                      <a:pt x="15" y="0"/>
                      <a:pt x="11" y="3"/>
                      <a:pt x="10" y="7"/>
                    </a:cubicBezTo>
                    <a:cubicBezTo>
                      <a:pt x="1" y="53"/>
                      <a:pt x="1" y="53"/>
                      <a:pt x="1" y="53"/>
                    </a:cubicBezTo>
                    <a:cubicBezTo>
                      <a:pt x="1" y="53"/>
                      <a:pt x="1" y="54"/>
                      <a:pt x="1" y="54"/>
                    </a:cubicBezTo>
                    <a:cubicBezTo>
                      <a:pt x="1" y="54"/>
                      <a:pt x="1" y="54"/>
                      <a:pt x="1" y="54"/>
                    </a:cubicBezTo>
                    <a:cubicBezTo>
                      <a:pt x="1" y="54"/>
                      <a:pt x="1" y="54"/>
                      <a:pt x="1" y="54"/>
                    </a:cubicBezTo>
                    <a:cubicBezTo>
                      <a:pt x="1" y="55"/>
                      <a:pt x="1" y="55"/>
                      <a:pt x="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3" name="Freeform 105"/>
              <p:cNvSpPr>
                <a:spLocks/>
              </p:cNvSpPr>
              <p:nvPr/>
            </p:nvSpPr>
            <p:spPr bwMode="auto">
              <a:xfrm>
                <a:off x="3143250" y="5910263"/>
                <a:ext cx="123825" cy="119063"/>
              </a:xfrm>
              <a:custGeom>
                <a:avLst/>
                <a:gdLst>
                  <a:gd name="T0" fmla="*/ 0 w 33"/>
                  <a:gd name="T1" fmla="*/ 0 h 32"/>
                  <a:gd name="T2" fmla="*/ 10 w 33"/>
                  <a:gd name="T3" fmla="*/ 0 h 32"/>
                  <a:gd name="T4" fmla="*/ 33 w 33"/>
                  <a:gd name="T5" fmla="*/ 16 h 32"/>
                  <a:gd name="T6" fmla="*/ 21 w 33"/>
                  <a:gd name="T7" fmla="*/ 27 h 32"/>
                  <a:gd name="T8" fmla="*/ 20 w 33"/>
                  <a:gd name="T9" fmla="*/ 24 h 32"/>
                  <a:gd name="T10" fmla="*/ 17 w 33"/>
                  <a:gd name="T11" fmla="*/ 32 h 32"/>
                  <a:gd name="T12" fmla="*/ 0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0" y="0"/>
                    </a:moveTo>
                    <a:cubicBezTo>
                      <a:pt x="10" y="0"/>
                      <a:pt x="10" y="0"/>
                      <a:pt x="10" y="0"/>
                    </a:cubicBezTo>
                    <a:cubicBezTo>
                      <a:pt x="10" y="0"/>
                      <a:pt x="33" y="0"/>
                      <a:pt x="33" y="16"/>
                    </a:cubicBezTo>
                    <a:cubicBezTo>
                      <a:pt x="21" y="27"/>
                      <a:pt x="21" y="27"/>
                      <a:pt x="21" y="27"/>
                    </a:cubicBezTo>
                    <a:cubicBezTo>
                      <a:pt x="20" y="24"/>
                      <a:pt x="20" y="24"/>
                      <a:pt x="20"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4" name="Freeform 106"/>
              <p:cNvSpPr>
                <a:spLocks/>
              </p:cNvSpPr>
              <p:nvPr/>
            </p:nvSpPr>
            <p:spPr bwMode="auto">
              <a:xfrm>
                <a:off x="3248025" y="6119813"/>
                <a:ext cx="90488" cy="233363"/>
              </a:xfrm>
              <a:custGeom>
                <a:avLst/>
                <a:gdLst>
                  <a:gd name="T0" fmla="*/ 0 w 24"/>
                  <a:gd name="T1" fmla="*/ 8 h 62"/>
                  <a:gd name="T2" fmla="*/ 0 w 24"/>
                  <a:gd name="T3" fmla="*/ 7 h 62"/>
                  <a:gd name="T4" fmla="*/ 6 w 24"/>
                  <a:gd name="T5" fmla="*/ 1 h 62"/>
                  <a:gd name="T6" fmla="*/ 14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3 w 24"/>
                  <a:gd name="T25" fmla="*/ 61 h 62"/>
                  <a:gd name="T26" fmla="*/ 10 w 24"/>
                  <a:gd name="T27" fmla="*/ 56 h 62"/>
                  <a:gd name="T28" fmla="*/ 1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1" y="4"/>
                      <a:pt x="3" y="2"/>
                      <a:pt x="6" y="1"/>
                    </a:cubicBezTo>
                    <a:cubicBezTo>
                      <a:pt x="9" y="0"/>
                      <a:pt x="12" y="2"/>
                      <a:pt x="14"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2" y="61"/>
                      <a:pt x="18" y="62"/>
                    </a:cubicBezTo>
                    <a:cubicBezTo>
                      <a:pt x="18" y="62"/>
                      <a:pt x="18" y="62"/>
                      <a:pt x="18" y="62"/>
                    </a:cubicBezTo>
                    <a:cubicBezTo>
                      <a:pt x="16" y="62"/>
                      <a:pt x="14" y="62"/>
                      <a:pt x="13" y="61"/>
                    </a:cubicBezTo>
                    <a:cubicBezTo>
                      <a:pt x="11" y="59"/>
                      <a:pt x="10" y="58"/>
                      <a:pt x="10" y="56"/>
                    </a:cubicBezTo>
                    <a:cubicBezTo>
                      <a:pt x="1" y="10"/>
                      <a:pt x="1" y="10"/>
                      <a:pt x="1"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5" name="Freeform 107"/>
              <p:cNvSpPr>
                <a:spLocks/>
              </p:cNvSpPr>
              <p:nvPr/>
            </p:nvSpPr>
            <p:spPr bwMode="auto">
              <a:xfrm>
                <a:off x="3211513" y="5940426"/>
                <a:ext cx="93663" cy="236538"/>
              </a:xfrm>
              <a:custGeom>
                <a:avLst/>
                <a:gdLst>
                  <a:gd name="T0" fmla="*/ 24 w 25"/>
                  <a:gd name="T1" fmla="*/ 55 h 63"/>
                  <a:gd name="T2" fmla="*/ 25 w 25"/>
                  <a:gd name="T3" fmla="*/ 56 h 63"/>
                  <a:gd name="T4" fmla="*/ 18 w 25"/>
                  <a:gd name="T5" fmla="*/ 62 h 63"/>
                  <a:gd name="T6" fmla="*/ 11 w 25"/>
                  <a:gd name="T7" fmla="*/ 59 h 63"/>
                  <a:gd name="T8" fmla="*/ 11 w 25"/>
                  <a:gd name="T9" fmla="*/ 58 h 63"/>
                  <a:gd name="T10" fmla="*/ 10 w 25"/>
                  <a:gd name="T11" fmla="*/ 57 h 63"/>
                  <a:gd name="T12" fmla="*/ 10 w 25"/>
                  <a:gd name="T13" fmla="*/ 57 h 63"/>
                  <a:gd name="T14" fmla="*/ 10 w 25"/>
                  <a:gd name="T15" fmla="*/ 57 h 63"/>
                  <a:gd name="T16" fmla="*/ 10 w 25"/>
                  <a:gd name="T17" fmla="*/ 56 h 63"/>
                  <a:gd name="T18" fmla="*/ 1 w 25"/>
                  <a:gd name="T19" fmla="*/ 10 h 63"/>
                  <a:gd name="T20" fmla="*/ 7 w 25"/>
                  <a:gd name="T21" fmla="*/ 1 h 63"/>
                  <a:gd name="T22" fmla="*/ 15 w 25"/>
                  <a:gd name="T23" fmla="*/ 7 h 63"/>
                  <a:gd name="T24" fmla="*/ 24 w 25"/>
                  <a:gd name="T25" fmla="*/ 53 h 63"/>
                  <a:gd name="T26" fmla="*/ 24 w 25"/>
                  <a:gd name="T27" fmla="*/ 54 h 63"/>
                  <a:gd name="T28" fmla="*/ 24 w 25"/>
                  <a:gd name="T29" fmla="*/ 54 h 63"/>
                  <a:gd name="T30" fmla="*/ 24 w 25"/>
                  <a:gd name="T31" fmla="*/ 54 h 63"/>
                  <a:gd name="T32" fmla="*/ 24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24" y="55"/>
                    </a:moveTo>
                    <a:cubicBezTo>
                      <a:pt x="25" y="56"/>
                      <a:pt x="25" y="56"/>
                      <a:pt x="25" y="56"/>
                    </a:cubicBezTo>
                    <a:cubicBezTo>
                      <a:pt x="24" y="59"/>
                      <a:pt x="22" y="61"/>
                      <a:pt x="18" y="62"/>
                    </a:cubicBezTo>
                    <a:cubicBezTo>
                      <a:pt x="15" y="63"/>
                      <a:pt x="12" y="61"/>
                      <a:pt x="11" y="59"/>
                    </a:cubicBezTo>
                    <a:cubicBezTo>
                      <a:pt x="11" y="58"/>
                      <a:pt x="11" y="58"/>
                      <a:pt x="11"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3" y="2"/>
                      <a:pt x="7"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6" name="Freeform 108"/>
              <p:cNvSpPr>
                <a:spLocks/>
              </p:cNvSpPr>
              <p:nvPr/>
            </p:nvSpPr>
            <p:spPr bwMode="auto">
              <a:xfrm>
                <a:off x="3357563"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7" name="Freeform 109"/>
              <p:cNvSpPr>
                <a:spLocks/>
              </p:cNvSpPr>
              <p:nvPr/>
            </p:nvSpPr>
            <p:spPr bwMode="auto">
              <a:xfrm>
                <a:off x="3282950" y="6119813"/>
                <a:ext cx="93663" cy="233363"/>
              </a:xfrm>
              <a:custGeom>
                <a:avLst/>
                <a:gdLst>
                  <a:gd name="T0" fmla="*/ 25 w 25"/>
                  <a:gd name="T1" fmla="*/ 8 h 62"/>
                  <a:gd name="T2" fmla="*/ 25 w 25"/>
                  <a:gd name="T3" fmla="*/ 7 h 62"/>
                  <a:gd name="T4" fmla="*/ 19 w 25"/>
                  <a:gd name="T5" fmla="*/ 1 h 62"/>
                  <a:gd name="T6" fmla="*/ 11 w 25"/>
                  <a:gd name="T7" fmla="*/ 4 h 62"/>
                  <a:gd name="T8" fmla="*/ 11 w 25"/>
                  <a:gd name="T9" fmla="*/ 5 h 62"/>
                  <a:gd name="T10" fmla="*/ 11 w 25"/>
                  <a:gd name="T11" fmla="*/ 6 h 62"/>
                  <a:gd name="T12" fmla="*/ 11 w 25"/>
                  <a:gd name="T13" fmla="*/ 6 h 62"/>
                  <a:gd name="T14" fmla="*/ 11 w 25"/>
                  <a:gd name="T15" fmla="*/ 6 h 62"/>
                  <a:gd name="T16" fmla="*/ 10 w 25"/>
                  <a:gd name="T17" fmla="*/ 7 h 62"/>
                  <a:gd name="T18" fmla="*/ 1 w 25"/>
                  <a:gd name="T19" fmla="*/ 53 h 62"/>
                  <a:gd name="T20" fmla="*/ 7 w 25"/>
                  <a:gd name="T21" fmla="*/ 62 h 62"/>
                  <a:gd name="T22" fmla="*/ 7 w 25"/>
                  <a:gd name="T23" fmla="*/ 62 h 62"/>
                  <a:gd name="T24" fmla="*/ 12 w 25"/>
                  <a:gd name="T25" fmla="*/ 61 h 62"/>
                  <a:gd name="T26" fmla="*/ 15 w 25"/>
                  <a:gd name="T27" fmla="*/ 56 h 62"/>
                  <a:gd name="T28" fmla="*/ 24 w 25"/>
                  <a:gd name="T29" fmla="*/ 10 h 62"/>
                  <a:gd name="T30" fmla="*/ 24 w 25"/>
                  <a:gd name="T31" fmla="*/ 9 h 62"/>
                  <a:gd name="T32" fmla="*/ 24 w 25"/>
                  <a:gd name="T33" fmla="*/ 9 h 62"/>
                  <a:gd name="T34" fmla="*/ 24 w 25"/>
                  <a:gd name="T35" fmla="*/ 9 h 62"/>
                  <a:gd name="T36" fmla="*/ 25 w 25"/>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62">
                    <a:moveTo>
                      <a:pt x="25" y="8"/>
                    </a:moveTo>
                    <a:cubicBezTo>
                      <a:pt x="25" y="7"/>
                      <a:pt x="25" y="7"/>
                      <a:pt x="25" y="7"/>
                    </a:cubicBezTo>
                    <a:cubicBezTo>
                      <a:pt x="24" y="4"/>
                      <a:pt x="22" y="2"/>
                      <a:pt x="19" y="1"/>
                    </a:cubicBezTo>
                    <a:cubicBezTo>
                      <a:pt x="16" y="0"/>
                      <a:pt x="13" y="2"/>
                      <a:pt x="11" y="4"/>
                    </a:cubicBezTo>
                    <a:cubicBezTo>
                      <a:pt x="11" y="5"/>
                      <a:pt x="11" y="5"/>
                      <a:pt x="11" y="5"/>
                    </a:cubicBezTo>
                    <a:cubicBezTo>
                      <a:pt x="11" y="5"/>
                      <a:pt x="11" y="6"/>
                      <a:pt x="11" y="6"/>
                    </a:cubicBezTo>
                    <a:cubicBezTo>
                      <a:pt x="11" y="6"/>
                      <a:pt x="11" y="6"/>
                      <a:pt x="11" y="6"/>
                    </a:cubicBezTo>
                    <a:cubicBezTo>
                      <a:pt x="11" y="6"/>
                      <a:pt x="11" y="6"/>
                      <a:pt x="11" y="6"/>
                    </a:cubicBezTo>
                    <a:cubicBezTo>
                      <a:pt x="10" y="7"/>
                      <a:pt x="10" y="7"/>
                      <a:pt x="10" y="7"/>
                    </a:cubicBezTo>
                    <a:cubicBezTo>
                      <a:pt x="1" y="53"/>
                      <a:pt x="1" y="53"/>
                      <a:pt x="1" y="53"/>
                    </a:cubicBezTo>
                    <a:cubicBezTo>
                      <a:pt x="0" y="57"/>
                      <a:pt x="3" y="61"/>
                      <a:pt x="7" y="62"/>
                    </a:cubicBezTo>
                    <a:cubicBezTo>
                      <a:pt x="7" y="62"/>
                      <a:pt x="7" y="62"/>
                      <a:pt x="7" y="62"/>
                    </a:cubicBezTo>
                    <a:cubicBezTo>
                      <a:pt x="9" y="62"/>
                      <a:pt x="10" y="62"/>
                      <a:pt x="12" y="61"/>
                    </a:cubicBezTo>
                    <a:cubicBezTo>
                      <a:pt x="14" y="59"/>
                      <a:pt x="15" y="58"/>
                      <a:pt x="15" y="56"/>
                    </a:cubicBezTo>
                    <a:cubicBezTo>
                      <a:pt x="24" y="10"/>
                      <a:pt x="24" y="10"/>
                      <a:pt x="24" y="10"/>
                    </a:cubicBezTo>
                    <a:cubicBezTo>
                      <a:pt x="24" y="10"/>
                      <a:pt x="24" y="9"/>
                      <a:pt x="24" y="9"/>
                    </a:cubicBezTo>
                    <a:cubicBezTo>
                      <a:pt x="24" y="9"/>
                      <a:pt x="24" y="9"/>
                      <a:pt x="24" y="9"/>
                    </a:cubicBezTo>
                    <a:cubicBezTo>
                      <a:pt x="24" y="9"/>
                      <a:pt x="24" y="9"/>
                      <a:pt x="24" y="9"/>
                    </a:cubicBezTo>
                    <a:cubicBezTo>
                      <a:pt x="24" y="8"/>
                      <a:pt x="24" y="8"/>
                      <a:pt x="2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8" name="Freeform 110"/>
              <p:cNvSpPr>
                <a:spLocks/>
              </p:cNvSpPr>
              <p:nvPr/>
            </p:nvSpPr>
            <p:spPr bwMode="auto">
              <a:xfrm>
                <a:off x="3319463" y="5940426"/>
                <a:ext cx="90488" cy="236538"/>
              </a:xfrm>
              <a:custGeom>
                <a:avLst/>
                <a:gdLst>
                  <a:gd name="T0" fmla="*/ 0 w 24"/>
                  <a:gd name="T1" fmla="*/ 55 h 63"/>
                  <a:gd name="T2" fmla="*/ 0 w 24"/>
                  <a:gd name="T3" fmla="*/ 56 h 63"/>
                  <a:gd name="T4" fmla="*/ 6 w 24"/>
                  <a:gd name="T5" fmla="*/ 62 h 63"/>
                  <a:gd name="T6" fmla="*/ 14 w 24"/>
                  <a:gd name="T7" fmla="*/ 59 h 63"/>
                  <a:gd name="T8" fmla="*/ 14 w 24"/>
                  <a:gd name="T9" fmla="*/ 58 h 63"/>
                  <a:gd name="T10" fmla="*/ 14 w 24"/>
                  <a:gd name="T11" fmla="*/ 57 h 63"/>
                  <a:gd name="T12" fmla="*/ 14 w 24"/>
                  <a:gd name="T13" fmla="*/ 57 h 63"/>
                  <a:gd name="T14" fmla="*/ 14 w 24"/>
                  <a:gd name="T15" fmla="*/ 57 h 63"/>
                  <a:gd name="T16" fmla="*/ 15 w 24"/>
                  <a:gd name="T17" fmla="*/ 56 h 63"/>
                  <a:gd name="T18" fmla="*/ 24 w 24"/>
                  <a:gd name="T19" fmla="*/ 10 h 63"/>
                  <a:gd name="T20" fmla="*/ 18 w 24"/>
                  <a:gd name="T21" fmla="*/ 1 h 63"/>
                  <a:gd name="T22" fmla="*/ 10 w 24"/>
                  <a:gd name="T23" fmla="*/ 7 h 63"/>
                  <a:gd name="T24" fmla="*/ 1 w 24"/>
                  <a:gd name="T25" fmla="*/ 53 h 63"/>
                  <a:gd name="T26" fmla="*/ 1 w 24"/>
                  <a:gd name="T27" fmla="*/ 54 h 63"/>
                  <a:gd name="T28" fmla="*/ 1 w 24"/>
                  <a:gd name="T29" fmla="*/ 54 h 63"/>
                  <a:gd name="T30" fmla="*/ 1 w 24"/>
                  <a:gd name="T31" fmla="*/ 54 h 63"/>
                  <a:gd name="T32" fmla="*/ 0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0"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4" y="57"/>
                      <a:pt x="14" y="57"/>
                      <a:pt x="14" y="57"/>
                    </a:cubicBezTo>
                    <a:cubicBezTo>
                      <a:pt x="14" y="56"/>
                      <a:pt x="14" y="56"/>
                      <a:pt x="15" y="56"/>
                    </a:cubicBezTo>
                    <a:cubicBezTo>
                      <a:pt x="24" y="10"/>
                      <a:pt x="24" y="10"/>
                      <a:pt x="24" y="10"/>
                    </a:cubicBezTo>
                    <a:cubicBezTo>
                      <a:pt x="24" y="6"/>
                      <a:pt x="22" y="2"/>
                      <a:pt x="18" y="1"/>
                    </a:cubicBezTo>
                    <a:cubicBezTo>
                      <a:pt x="14" y="0"/>
                      <a:pt x="10" y="3"/>
                      <a:pt x="10" y="7"/>
                    </a:cubicBezTo>
                    <a:cubicBezTo>
                      <a:pt x="1" y="53"/>
                      <a:pt x="1" y="53"/>
                      <a:pt x="1" y="53"/>
                    </a:cubicBezTo>
                    <a:cubicBezTo>
                      <a:pt x="1" y="53"/>
                      <a:pt x="1" y="54"/>
                      <a:pt x="1" y="54"/>
                    </a:cubicBezTo>
                    <a:cubicBezTo>
                      <a:pt x="1" y="54"/>
                      <a:pt x="1" y="54"/>
                      <a:pt x="1" y="54"/>
                    </a:cubicBezTo>
                    <a:cubicBezTo>
                      <a:pt x="1" y="54"/>
                      <a:pt x="1" y="54"/>
                      <a:pt x="1" y="54"/>
                    </a:cubicBezTo>
                    <a:cubicBezTo>
                      <a:pt x="0" y="55"/>
                      <a:pt x="0" y="55"/>
                      <a:pt x="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9" name="Freeform 111"/>
              <p:cNvSpPr>
                <a:spLocks/>
              </p:cNvSpPr>
              <p:nvPr/>
            </p:nvSpPr>
            <p:spPr bwMode="auto">
              <a:xfrm>
                <a:off x="3525838" y="5910263"/>
                <a:ext cx="120650" cy="119063"/>
              </a:xfrm>
              <a:custGeom>
                <a:avLst/>
                <a:gdLst>
                  <a:gd name="T0" fmla="*/ 0 w 32"/>
                  <a:gd name="T1" fmla="*/ 0 h 32"/>
                  <a:gd name="T2" fmla="*/ 9 w 32"/>
                  <a:gd name="T3" fmla="*/ 0 h 32"/>
                  <a:gd name="T4" fmla="*/ 32 w 32"/>
                  <a:gd name="T5" fmla="*/ 16 h 32"/>
                  <a:gd name="T6" fmla="*/ 21 w 32"/>
                  <a:gd name="T7" fmla="*/ 27 h 32"/>
                  <a:gd name="T8" fmla="*/ 19 w 32"/>
                  <a:gd name="T9" fmla="*/ 24 h 32"/>
                  <a:gd name="T10" fmla="*/ 17 w 32"/>
                  <a:gd name="T11" fmla="*/ 32 h 32"/>
                  <a:gd name="T12" fmla="*/ 0 w 3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0" y="0"/>
                    </a:moveTo>
                    <a:cubicBezTo>
                      <a:pt x="9" y="0"/>
                      <a:pt x="9" y="0"/>
                      <a:pt x="9" y="0"/>
                    </a:cubicBezTo>
                    <a:cubicBezTo>
                      <a:pt x="9" y="0"/>
                      <a:pt x="32" y="0"/>
                      <a:pt x="32" y="16"/>
                    </a:cubicBezTo>
                    <a:cubicBezTo>
                      <a:pt x="21" y="27"/>
                      <a:pt x="21" y="27"/>
                      <a:pt x="21" y="27"/>
                    </a:cubicBezTo>
                    <a:cubicBezTo>
                      <a:pt x="19" y="24"/>
                      <a:pt x="19" y="24"/>
                      <a:pt x="19"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0" name="Freeform 112"/>
              <p:cNvSpPr>
                <a:spLocks/>
              </p:cNvSpPr>
              <p:nvPr/>
            </p:nvSpPr>
            <p:spPr bwMode="auto">
              <a:xfrm>
                <a:off x="3630613" y="6119813"/>
                <a:ext cx="90488" cy="233363"/>
              </a:xfrm>
              <a:custGeom>
                <a:avLst/>
                <a:gdLst>
                  <a:gd name="T0" fmla="*/ 0 w 24"/>
                  <a:gd name="T1" fmla="*/ 8 h 62"/>
                  <a:gd name="T2" fmla="*/ 0 w 24"/>
                  <a:gd name="T3" fmla="*/ 7 h 62"/>
                  <a:gd name="T4" fmla="*/ 6 w 24"/>
                  <a:gd name="T5" fmla="*/ 1 h 62"/>
                  <a:gd name="T6" fmla="*/ 13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2 w 24"/>
                  <a:gd name="T25" fmla="*/ 61 h 62"/>
                  <a:gd name="T26" fmla="*/ 9 w 24"/>
                  <a:gd name="T27" fmla="*/ 56 h 62"/>
                  <a:gd name="T28" fmla="*/ 0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0" y="4"/>
                      <a:pt x="3" y="2"/>
                      <a:pt x="6" y="1"/>
                    </a:cubicBezTo>
                    <a:cubicBezTo>
                      <a:pt x="9" y="0"/>
                      <a:pt x="12" y="2"/>
                      <a:pt x="13"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1" y="61"/>
                      <a:pt x="18" y="62"/>
                    </a:cubicBezTo>
                    <a:cubicBezTo>
                      <a:pt x="18" y="62"/>
                      <a:pt x="18" y="62"/>
                      <a:pt x="18" y="62"/>
                    </a:cubicBezTo>
                    <a:cubicBezTo>
                      <a:pt x="16" y="62"/>
                      <a:pt x="14" y="62"/>
                      <a:pt x="12" y="61"/>
                    </a:cubicBezTo>
                    <a:cubicBezTo>
                      <a:pt x="11" y="59"/>
                      <a:pt x="10" y="58"/>
                      <a:pt x="9" y="56"/>
                    </a:cubicBezTo>
                    <a:cubicBezTo>
                      <a:pt x="0" y="10"/>
                      <a:pt x="0" y="10"/>
                      <a:pt x="0"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1" name="Freeform 113"/>
              <p:cNvSpPr>
                <a:spLocks/>
              </p:cNvSpPr>
              <p:nvPr/>
            </p:nvSpPr>
            <p:spPr bwMode="auto">
              <a:xfrm>
                <a:off x="3594100" y="5940426"/>
                <a:ext cx="90488" cy="236538"/>
              </a:xfrm>
              <a:custGeom>
                <a:avLst/>
                <a:gdLst>
                  <a:gd name="T0" fmla="*/ 24 w 24"/>
                  <a:gd name="T1" fmla="*/ 55 h 63"/>
                  <a:gd name="T2" fmla="*/ 24 w 24"/>
                  <a:gd name="T3" fmla="*/ 56 h 63"/>
                  <a:gd name="T4" fmla="*/ 18 w 24"/>
                  <a:gd name="T5" fmla="*/ 62 h 63"/>
                  <a:gd name="T6" fmla="*/ 10 w 24"/>
                  <a:gd name="T7" fmla="*/ 59 h 63"/>
                  <a:gd name="T8" fmla="*/ 10 w 24"/>
                  <a:gd name="T9" fmla="*/ 58 h 63"/>
                  <a:gd name="T10" fmla="*/ 10 w 24"/>
                  <a:gd name="T11" fmla="*/ 57 h 63"/>
                  <a:gd name="T12" fmla="*/ 10 w 24"/>
                  <a:gd name="T13" fmla="*/ 57 h 63"/>
                  <a:gd name="T14" fmla="*/ 10 w 24"/>
                  <a:gd name="T15" fmla="*/ 57 h 63"/>
                  <a:gd name="T16" fmla="*/ 10 w 24"/>
                  <a:gd name="T17" fmla="*/ 56 h 63"/>
                  <a:gd name="T18" fmla="*/ 1 w 24"/>
                  <a:gd name="T19" fmla="*/ 10 h 63"/>
                  <a:gd name="T20" fmla="*/ 6 w 24"/>
                  <a:gd name="T21" fmla="*/ 1 h 63"/>
                  <a:gd name="T22" fmla="*/ 15 w 24"/>
                  <a:gd name="T23" fmla="*/ 7 h 63"/>
                  <a:gd name="T24" fmla="*/ 24 w 24"/>
                  <a:gd name="T25" fmla="*/ 53 h 63"/>
                  <a:gd name="T26" fmla="*/ 24 w 24"/>
                  <a:gd name="T27" fmla="*/ 54 h 63"/>
                  <a:gd name="T28" fmla="*/ 24 w 24"/>
                  <a:gd name="T29" fmla="*/ 54 h 63"/>
                  <a:gd name="T30" fmla="*/ 24 w 24"/>
                  <a:gd name="T31" fmla="*/ 54 h 63"/>
                  <a:gd name="T32" fmla="*/ 24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24" y="55"/>
                    </a:moveTo>
                    <a:cubicBezTo>
                      <a:pt x="24" y="56"/>
                      <a:pt x="24" y="56"/>
                      <a:pt x="24" y="56"/>
                    </a:cubicBezTo>
                    <a:cubicBezTo>
                      <a:pt x="24" y="59"/>
                      <a:pt x="21" y="61"/>
                      <a:pt x="18" y="62"/>
                    </a:cubicBezTo>
                    <a:cubicBezTo>
                      <a:pt x="15" y="63"/>
                      <a:pt x="12" y="61"/>
                      <a:pt x="10" y="59"/>
                    </a:cubicBezTo>
                    <a:cubicBezTo>
                      <a:pt x="10" y="58"/>
                      <a:pt x="10" y="58"/>
                      <a:pt x="10"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2" y="2"/>
                      <a:pt x="6"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grpSp>
    </p:spTree>
    <p:extLst>
      <p:ext uri="{BB962C8B-B14F-4D97-AF65-F5344CB8AC3E}">
        <p14:creationId xmlns:p14="http://schemas.microsoft.com/office/powerpoint/2010/main" val="2196323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221928" y="980728"/>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endParaRPr lang="fr-FR" b="1" dirty="0">
              <a:solidFill>
                <a:prstClr val="white"/>
              </a:solidFill>
            </a:endParaRPr>
          </a:p>
        </p:txBody>
      </p:sp>
      <p:sp>
        <p:nvSpPr>
          <p:cNvPr id="2" name="Titre 1"/>
          <p:cNvSpPr>
            <a:spLocks noGrp="1"/>
          </p:cNvSpPr>
          <p:nvPr>
            <p:ph type="title"/>
          </p:nvPr>
        </p:nvSpPr>
        <p:spPr/>
        <p:txBody>
          <a:bodyPr/>
          <a:lstStyle/>
          <a:p>
            <a:r>
              <a:rPr lang="fr-FR" sz="1600" dirty="0"/>
              <a:t>OS5 - Une Europe plus proche des citoyens (FEDER/FEAMPA)</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11</a:t>
            </a:fld>
            <a:endParaRPr lang="fr-FR">
              <a:solidFill>
                <a:prstClr val="white"/>
              </a:solidFill>
            </a:endParaRPr>
          </a:p>
        </p:txBody>
      </p:sp>
      <p:graphicFrame>
        <p:nvGraphicFramePr>
          <p:cNvPr id="5" name="Diagramme 4"/>
          <p:cNvGraphicFramePr/>
          <p:nvPr>
            <p:extLst>
              <p:ext uri="{D42A27DB-BD31-4B8C-83A1-F6EECF244321}">
                <p14:modId xmlns:p14="http://schemas.microsoft.com/office/powerpoint/2010/main" val="2820004986"/>
              </p:ext>
            </p:extLst>
          </p:nvPr>
        </p:nvGraphicFramePr>
        <p:xfrm>
          <a:off x="755576" y="1510060"/>
          <a:ext cx="7632848"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llipse 5"/>
          <p:cNvSpPr/>
          <p:nvPr/>
        </p:nvSpPr>
        <p:spPr>
          <a:xfrm>
            <a:off x="6876256" y="116632"/>
            <a:ext cx="1152128" cy="1152128"/>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fontAlgn="base">
              <a:spcBef>
                <a:spcPct val="0"/>
              </a:spcBef>
              <a:spcAft>
                <a:spcPct val="0"/>
              </a:spcAft>
            </a:pPr>
            <a:r>
              <a:rPr lang="fr-FR" b="1" dirty="0">
                <a:solidFill>
                  <a:prstClr val="white"/>
                </a:solidFill>
              </a:rPr>
              <a:t>1,1 </a:t>
            </a:r>
            <a:br>
              <a:rPr lang="fr-FR" b="1" dirty="0">
                <a:solidFill>
                  <a:prstClr val="white"/>
                </a:solidFill>
              </a:rPr>
            </a:br>
            <a:r>
              <a:rPr lang="fr-FR" b="1" dirty="0">
                <a:solidFill>
                  <a:prstClr val="white"/>
                </a:solidFill>
              </a:rPr>
              <a:t>Mds €</a:t>
            </a:r>
          </a:p>
        </p:txBody>
      </p:sp>
      <p:grpSp>
        <p:nvGrpSpPr>
          <p:cNvPr id="9" name="Groupe 8"/>
          <p:cNvGrpSpPr/>
          <p:nvPr/>
        </p:nvGrpSpPr>
        <p:grpSpPr>
          <a:xfrm>
            <a:off x="465049" y="1181138"/>
            <a:ext cx="581149" cy="607292"/>
            <a:chOff x="3189197" y="3019713"/>
            <a:chExt cx="377825" cy="377825"/>
          </a:xfrm>
        </p:grpSpPr>
        <p:sp>
          <p:nvSpPr>
            <p:cNvPr id="10" name="Freeform 34"/>
            <p:cNvSpPr>
              <a:spLocks noEditPoints="1"/>
            </p:cNvSpPr>
            <p:nvPr/>
          </p:nvSpPr>
          <p:spPr bwMode="auto">
            <a:xfrm>
              <a:off x="3189197" y="3019713"/>
              <a:ext cx="377825" cy="377825"/>
            </a:xfrm>
            <a:custGeom>
              <a:avLst/>
              <a:gdLst>
                <a:gd name="T0" fmla="*/ 67 w 133"/>
                <a:gd name="T1" fmla="*/ 133 h 133"/>
                <a:gd name="T2" fmla="*/ 0 w 133"/>
                <a:gd name="T3" fmla="*/ 66 h 133"/>
                <a:gd name="T4" fmla="*/ 67 w 133"/>
                <a:gd name="T5" fmla="*/ 0 h 133"/>
                <a:gd name="T6" fmla="*/ 133 w 133"/>
                <a:gd name="T7" fmla="*/ 66 h 133"/>
                <a:gd name="T8" fmla="*/ 67 w 133"/>
                <a:gd name="T9" fmla="*/ 133 h 133"/>
                <a:gd name="T10" fmla="*/ 67 w 133"/>
                <a:gd name="T11" fmla="*/ 8 h 133"/>
                <a:gd name="T12" fmla="*/ 9 w 133"/>
                <a:gd name="T13" fmla="*/ 66 h 133"/>
                <a:gd name="T14" fmla="*/ 67 w 133"/>
                <a:gd name="T15" fmla="*/ 124 h 133"/>
                <a:gd name="T16" fmla="*/ 125 w 133"/>
                <a:gd name="T17" fmla="*/ 66 h 133"/>
                <a:gd name="T18" fmla="*/ 67 w 133"/>
                <a:gd name="T19" fmla="*/ 8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3" h="133">
                  <a:moveTo>
                    <a:pt x="67" y="133"/>
                  </a:moveTo>
                  <a:cubicBezTo>
                    <a:pt x="30" y="133"/>
                    <a:pt x="0" y="103"/>
                    <a:pt x="0" y="66"/>
                  </a:cubicBezTo>
                  <a:cubicBezTo>
                    <a:pt x="0" y="29"/>
                    <a:pt x="30" y="0"/>
                    <a:pt x="67" y="0"/>
                  </a:cubicBezTo>
                  <a:cubicBezTo>
                    <a:pt x="103" y="0"/>
                    <a:pt x="133" y="29"/>
                    <a:pt x="133" y="66"/>
                  </a:cubicBezTo>
                  <a:cubicBezTo>
                    <a:pt x="133" y="103"/>
                    <a:pt x="103" y="133"/>
                    <a:pt x="67" y="133"/>
                  </a:cubicBezTo>
                  <a:close/>
                  <a:moveTo>
                    <a:pt x="67" y="8"/>
                  </a:moveTo>
                  <a:cubicBezTo>
                    <a:pt x="35" y="8"/>
                    <a:pt x="9" y="34"/>
                    <a:pt x="9" y="66"/>
                  </a:cubicBezTo>
                  <a:cubicBezTo>
                    <a:pt x="9" y="98"/>
                    <a:pt x="35" y="124"/>
                    <a:pt x="67" y="124"/>
                  </a:cubicBezTo>
                  <a:cubicBezTo>
                    <a:pt x="99" y="124"/>
                    <a:pt x="125" y="98"/>
                    <a:pt x="125" y="66"/>
                  </a:cubicBezTo>
                  <a:cubicBezTo>
                    <a:pt x="125" y="34"/>
                    <a:pt x="99" y="8"/>
                    <a:pt x="67"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 name="Freeform 35"/>
            <p:cNvSpPr>
              <a:spLocks/>
            </p:cNvSpPr>
            <p:nvPr/>
          </p:nvSpPr>
          <p:spPr bwMode="auto">
            <a:xfrm>
              <a:off x="3355884" y="3062576"/>
              <a:ext cx="46037" cy="53975"/>
            </a:xfrm>
            <a:custGeom>
              <a:avLst/>
              <a:gdLst>
                <a:gd name="T0" fmla="*/ 0 w 16"/>
                <a:gd name="T1" fmla="*/ 19 h 19"/>
                <a:gd name="T2" fmla="*/ 0 w 16"/>
                <a:gd name="T3" fmla="*/ 0 h 19"/>
                <a:gd name="T4" fmla="*/ 5 w 16"/>
                <a:gd name="T5" fmla="*/ 0 h 19"/>
                <a:gd name="T6" fmla="*/ 9 w 16"/>
                <a:gd name="T7" fmla="*/ 7 h 19"/>
                <a:gd name="T8" fmla="*/ 12 w 16"/>
                <a:gd name="T9" fmla="*/ 13 h 19"/>
                <a:gd name="T10" fmla="*/ 12 w 16"/>
                <a:gd name="T11" fmla="*/ 13 h 19"/>
                <a:gd name="T12" fmla="*/ 12 w 16"/>
                <a:gd name="T13" fmla="*/ 5 h 19"/>
                <a:gd name="T14" fmla="*/ 12 w 16"/>
                <a:gd name="T15" fmla="*/ 0 h 19"/>
                <a:gd name="T16" fmla="*/ 16 w 16"/>
                <a:gd name="T17" fmla="*/ 0 h 19"/>
                <a:gd name="T18" fmla="*/ 16 w 16"/>
                <a:gd name="T19" fmla="*/ 19 h 19"/>
                <a:gd name="T20" fmla="*/ 11 w 16"/>
                <a:gd name="T21" fmla="*/ 19 h 19"/>
                <a:gd name="T22" fmla="*/ 7 w 16"/>
                <a:gd name="T23" fmla="*/ 12 h 19"/>
                <a:gd name="T24" fmla="*/ 4 w 16"/>
                <a:gd name="T25" fmla="*/ 5 h 19"/>
                <a:gd name="T26" fmla="*/ 4 w 16"/>
                <a:gd name="T27" fmla="*/ 5 h 19"/>
                <a:gd name="T28" fmla="*/ 4 w 16"/>
                <a:gd name="T29" fmla="*/ 13 h 19"/>
                <a:gd name="T30" fmla="*/ 4 w 16"/>
                <a:gd name="T31" fmla="*/ 19 h 19"/>
                <a:gd name="T32" fmla="*/ 0 w 16"/>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19">
                  <a:moveTo>
                    <a:pt x="0" y="19"/>
                  </a:moveTo>
                  <a:cubicBezTo>
                    <a:pt x="0" y="0"/>
                    <a:pt x="0" y="0"/>
                    <a:pt x="0" y="0"/>
                  </a:cubicBezTo>
                  <a:cubicBezTo>
                    <a:pt x="5" y="0"/>
                    <a:pt x="5" y="0"/>
                    <a:pt x="5" y="0"/>
                  </a:cubicBezTo>
                  <a:cubicBezTo>
                    <a:pt x="9" y="7"/>
                    <a:pt x="9" y="7"/>
                    <a:pt x="9" y="7"/>
                  </a:cubicBezTo>
                  <a:cubicBezTo>
                    <a:pt x="10" y="9"/>
                    <a:pt x="11" y="11"/>
                    <a:pt x="12" y="13"/>
                  </a:cubicBezTo>
                  <a:cubicBezTo>
                    <a:pt x="12" y="13"/>
                    <a:pt x="12" y="13"/>
                    <a:pt x="12" y="13"/>
                  </a:cubicBezTo>
                  <a:cubicBezTo>
                    <a:pt x="12" y="11"/>
                    <a:pt x="12" y="8"/>
                    <a:pt x="12" y="5"/>
                  </a:cubicBezTo>
                  <a:cubicBezTo>
                    <a:pt x="12" y="0"/>
                    <a:pt x="12" y="0"/>
                    <a:pt x="12" y="0"/>
                  </a:cubicBezTo>
                  <a:cubicBezTo>
                    <a:pt x="16" y="0"/>
                    <a:pt x="16" y="0"/>
                    <a:pt x="16" y="0"/>
                  </a:cubicBezTo>
                  <a:cubicBezTo>
                    <a:pt x="16" y="19"/>
                    <a:pt x="16" y="19"/>
                    <a:pt x="16" y="19"/>
                  </a:cubicBezTo>
                  <a:cubicBezTo>
                    <a:pt x="11" y="19"/>
                    <a:pt x="11" y="19"/>
                    <a:pt x="11" y="19"/>
                  </a:cubicBezTo>
                  <a:cubicBezTo>
                    <a:pt x="7" y="12"/>
                    <a:pt x="7" y="12"/>
                    <a:pt x="7" y="12"/>
                  </a:cubicBezTo>
                  <a:cubicBezTo>
                    <a:pt x="6" y="10"/>
                    <a:pt x="5" y="7"/>
                    <a:pt x="4" y="5"/>
                  </a:cubicBezTo>
                  <a:cubicBezTo>
                    <a:pt x="4" y="5"/>
                    <a:pt x="4" y="5"/>
                    <a:pt x="4" y="5"/>
                  </a:cubicBezTo>
                  <a:cubicBezTo>
                    <a:pt x="4" y="7"/>
                    <a:pt x="4" y="10"/>
                    <a:pt x="4" y="13"/>
                  </a:cubicBezTo>
                  <a:cubicBezTo>
                    <a:pt x="4" y="19"/>
                    <a:pt x="4" y="19"/>
                    <a:pt x="4" y="19"/>
                  </a:cubicBezTo>
                  <a:cubicBezTo>
                    <a:pt x="0" y="19"/>
                    <a:pt x="0" y="19"/>
                    <a:pt x="0"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 name="Freeform 36"/>
            <p:cNvSpPr>
              <a:spLocks/>
            </p:cNvSpPr>
            <p:nvPr/>
          </p:nvSpPr>
          <p:spPr bwMode="auto">
            <a:xfrm>
              <a:off x="3470184" y="3189576"/>
              <a:ext cx="53975" cy="34925"/>
            </a:xfrm>
            <a:custGeom>
              <a:avLst/>
              <a:gdLst>
                <a:gd name="T0" fmla="*/ 14 w 34"/>
                <a:gd name="T1" fmla="*/ 20 h 22"/>
                <a:gd name="T2" fmla="*/ 14 w 34"/>
                <a:gd name="T3" fmla="*/ 8 h 22"/>
                <a:gd name="T4" fmla="*/ 5 w 34"/>
                <a:gd name="T5" fmla="*/ 8 h 22"/>
                <a:gd name="T6" fmla="*/ 5 w 34"/>
                <a:gd name="T7" fmla="*/ 22 h 22"/>
                <a:gd name="T8" fmla="*/ 0 w 34"/>
                <a:gd name="T9" fmla="*/ 22 h 22"/>
                <a:gd name="T10" fmla="*/ 0 w 34"/>
                <a:gd name="T11" fmla="*/ 0 h 22"/>
                <a:gd name="T12" fmla="*/ 34 w 34"/>
                <a:gd name="T13" fmla="*/ 0 h 22"/>
                <a:gd name="T14" fmla="*/ 34 w 34"/>
                <a:gd name="T15" fmla="*/ 20 h 22"/>
                <a:gd name="T16" fmla="*/ 29 w 34"/>
                <a:gd name="T17" fmla="*/ 20 h 22"/>
                <a:gd name="T18" fmla="*/ 29 w 34"/>
                <a:gd name="T19" fmla="*/ 8 h 22"/>
                <a:gd name="T20" fmla="*/ 22 w 34"/>
                <a:gd name="T21" fmla="*/ 8 h 22"/>
                <a:gd name="T22" fmla="*/ 22 w 34"/>
                <a:gd name="T23" fmla="*/ 20 h 22"/>
                <a:gd name="T24" fmla="*/ 14 w 34"/>
                <a:gd name="T25" fmla="*/ 20 h 22"/>
                <a:gd name="T26" fmla="*/ 14 w 34"/>
                <a:gd name="T27"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22">
                  <a:moveTo>
                    <a:pt x="14" y="20"/>
                  </a:moveTo>
                  <a:lnTo>
                    <a:pt x="14" y="8"/>
                  </a:lnTo>
                  <a:lnTo>
                    <a:pt x="5" y="8"/>
                  </a:lnTo>
                  <a:lnTo>
                    <a:pt x="5" y="22"/>
                  </a:lnTo>
                  <a:lnTo>
                    <a:pt x="0" y="22"/>
                  </a:lnTo>
                  <a:lnTo>
                    <a:pt x="0" y="0"/>
                  </a:lnTo>
                  <a:lnTo>
                    <a:pt x="34" y="0"/>
                  </a:lnTo>
                  <a:lnTo>
                    <a:pt x="34" y="20"/>
                  </a:lnTo>
                  <a:lnTo>
                    <a:pt x="29" y="20"/>
                  </a:lnTo>
                  <a:lnTo>
                    <a:pt x="29" y="8"/>
                  </a:lnTo>
                  <a:lnTo>
                    <a:pt x="22" y="8"/>
                  </a:lnTo>
                  <a:lnTo>
                    <a:pt x="22" y="20"/>
                  </a:lnTo>
                  <a:lnTo>
                    <a:pt x="14" y="20"/>
                  </a:lnTo>
                  <a:lnTo>
                    <a:pt x="14" y="2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3" name="Freeform 37"/>
            <p:cNvSpPr>
              <a:spLocks/>
            </p:cNvSpPr>
            <p:nvPr/>
          </p:nvSpPr>
          <p:spPr bwMode="auto">
            <a:xfrm>
              <a:off x="3359059" y="3299113"/>
              <a:ext cx="39687" cy="53975"/>
            </a:xfrm>
            <a:custGeom>
              <a:avLst/>
              <a:gdLst>
                <a:gd name="T0" fmla="*/ 1 w 14"/>
                <a:gd name="T1" fmla="*/ 15 h 19"/>
                <a:gd name="T2" fmla="*/ 6 w 14"/>
                <a:gd name="T3" fmla="*/ 16 h 19"/>
                <a:gd name="T4" fmla="*/ 9 w 14"/>
                <a:gd name="T5" fmla="*/ 14 h 19"/>
                <a:gd name="T6" fmla="*/ 6 w 14"/>
                <a:gd name="T7" fmla="*/ 11 h 19"/>
                <a:gd name="T8" fmla="*/ 1 w 14"/>
                <a:gd name="T9" fmla="*/ 5 h 19"/>
                <a:gd name="T10" fmla="*/ 8 w 14"/>
                <a:gd name="T11" fmla="*/ 0 h 19"/>
                <a:gd name="T12" fmla="*/ 13 w 14"/>
                <a:gd name="T13" fmla="*/ 1 h 19"/>
                <a:gd name="T14" fmla="*/ 12 w 14"/>
                <a:gd name="T15" fmla="*/ 4 h 19"/>
                <a:gd name="T16" fmla="*/ 8 w 14"/>
                <a:gd name="T17" fmla="*/ 3 h 19"/>
                <a:gd name="T18" fmla="*/ 5 w 14"/>
                <a:gd name="T19" fmla="*/ 5 h 19"/>
                <a:gd name="T20" fmla="*/ 9 w 14"/>
                <a:gd name="T21" fmla="*/ 8 h 19"/>
                <a:gd name="T22" fmla="*/ 14 w 14"/>
                <a:gd name="T23" fmla="*/ 13 h 19"/>
                <a:gd name="T24" fmla="*/ 6 w 14"/>
                <a:gd name="T25" fmla="*/ 19 h 19"/>
                <a:gd name="T26" fmla="*/ 0 w 14"/>
                <a:gd name="T27" fmla="*/ 18 h 19"/>
                <a:gd name="T28" fmla="*/ 1 w 14"/>
                <a:gd name="T29" fmla="*/ 1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19">
                  <a:moveTo>
                    <a:pt x="1" y="15"/>
                  </a:moveTo>
                  <a:cubicBezTo>
                    <a:pt x="2" y="15"/>
                    <a:pt x="4" y="16"/>
                    <a:pt x="6" y="16"/>
                  </a:cubicBezTo>
                  <a:cubicBezTo>
                    <a:pt x="8" y="16"/>
                    <a:pt x="9" y="15"/>
                    <a:pt x="9" y="14"/>
                  </a:cubicBezTo>
                  <a:cubicBezTo>
                    <a:pt x="9" y="13"/>
                    <a:pt x="8" y="12"/>
                    <a:pt x="6" y="11"/>
                  </a:cubicBezTo>
                  <a:cubicBezTo>
                    <a:pt x="3" y="10"/>
                    <a:pt x="1" y="8"/>
                    <a:pt x="1" y="5"/>
                  </a:cubicBezTo>
                  <a:cubicBezTo>
                    <a:pt x="1" y="2"/>
                    <a:pt x="3" y="0"/>
                    <a:pt x="8" y="0"/>
                  </a:cubicBezTo>
                  <a:cubicBezTo>
                    <a:pt x="10" y="0"/>
                    <a:pt x="12" y="0"/>
                    <a:pt x="13" y="1"/>
                  </a:cubicBezTo>
                  <a:cubicBezTo>
                    <a:pt x="12" y="4"/>
                    <a:pt x="12" y="4"/>
                    <a:pt x="12" y="4"/>
                  </a:cubicBezTo>
                  <a:cubicBezTo>
                    <a:pt x="11" y="4"/>
                    <a:pt x="10" y="3"/>
                    <a:pt x="8" y="3"/>
                  </a:cubicBezTo>
                  <a:cubicBezTo>
                    <a:pt x="6" y="3"/>
                    <a:pt x="5" y="4"/>
                    <a:pt x="5" y="5"/>
                  </a:cubicBezTo>
                  <a:cubicBezTo>
                    <a:pt x="5" y="6"/>
                    <a:pt x="6" y="7"/>
                    <a:pt x="9" y="8"/>
                  </a:cubicBezTo>
                  <a:cubicBezTo>
                    <a:pt x="12" y="9"/>
                    <a:pt x="14" y="11"/>
                    <a:pt x="14" y="13"/>
                  </a:cubicBezTo>
                  <a:cubicBezTo>
                    <a:pt x="14" y="17"/>
                    <a:pt x="11" y="19"/>
                    <a:pt x="6" y="19"/>
                  </a:cubicBezTo>
                  <a:cubicBezTo>
                    <a:pt x="4" y="19"/>
                    <a:pt x="1" y="19"/>
                    <a:pt x="0" y="18"/>
                  </a:cubicBezTo>
                  <a:lnTo>
                    <a:pt x="1" y="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4" name="Freeform 38"/>
            <p:cNvSpPr>
              <a:spLocks/>
            </p:cNvSpPr>
            <p:nvPr/>
          </p:nvSpPr>
          <p:spPr bwMode="auto">
            <a:xfrm>
              <a:off x="3233647" y="3173701"/>
              <a:ext cx="57150" cy="71438"/>
            </a:xfrm>
            <a:custGeom>
              <a:avLst/>
              <a:gdLst>
                <a:gd name="T0" fmla="*/ 20 w 20"/>
                <a:gd name="T1" fmla="*/ 21 h 25"/>
                <a:gd name="T2" fmla="*/ 0 w 20"/>
                <a:gd name="T3" fmla="*/ 25 h 25"/>
                <a:gd name="T4" fmla="*/ 0 w 20"/>
                <a:gd name="T5" fmla="*/ 20 h 25"/>
                <a:gd name="T6" fmla="*/ 8 w 20"/>
                <a:gd name="T7" fmla="*/ 19 h 25"/>
                <a:gd name="T8" fmla="*/ 15 w 20"/>
                <a:gd name="T9" fmla="*/ 18 h 25"/>
                <a:gd name="T10" fmla="*/ 15 w 20"/>
                <a:gd name="T11" fmla="*/ 18 h 25"/>
                <a:gd name="T12" fmla="*/ 8 w 20"/>
                <a:gd name="T13" fmla="*/ 17 h 25"/>
                <a:gd name="T14" fmla="*/ 0 w 20"/>
                <a:gd name="T15" fmla="*/ 15 h 25"/>
                <a:gd name="T16" fmla="*/ 0 w 20"/>
                <a:gd name="T17" fmla="*/ 10 h 25"/>
                <a:gd name="T18" fmla="*/ 9 w 20"/>
                <a:gd name="T19" fmla="*/ 9 h 25"/>
                <a:gd name="T20" fmla="*/ 15 w 20"/>
                <a:gd name="T21" fmla="*/ 8 h 25"/>
                <a:gd name="T22" fmla="*/ 15 w 20"/>
                <a:gd name="T23" fmla="*/ 8 h 25"/>
                <a:gd name="T24" fmla="*/ 8 w 20"/>
                <a:gd name="T25" fmla="*/ 6 h 25"/>
                <a:gd name="T26" fmla="*/ 0 w 20"/>
                <a:gd name="T27" fmla="*/ 5 h 25"/>
                <a:gd name="T28" fmla="*/ 0 w 20"/>
                <a:gd name="T29" fmla="*/ 0 h 25"/>
                <a:gd name="T30" fmla="*/ 20 w 20"/>
                <a:gd name="T31" fmla="*/ 5 h 25"/>
                <a:gd name="T32" fmla="*/ 20 w 20"/>
                <a:gd name="T33" fmla="*/ 10 h 25"/>
                <a:gd name="T34" fmla="*/ 11 w 20"/>
                <a:gd name="T35" fmla="*/ 12 h 25"/>
                <a:gd name="T36" fmla="*/ 5 w 20"/>
                <a:gd name="T37" fmla="*/ 13 h 25"/>
                <a:gd name="T38" fmla="*/ 5 w 20"/>
                <a:gd name="T39" fmla="*/ 13 h 25"/>
                <a:gd name="T40" fmla="*/ 11 w 20"/>
                <a:gd name="T41" fmla="*/ 14 h 25"/>
                <a:gd name="T42" fmla="*/ 20 w 20"/>
                <a:gd name="T43" fmla="*/ 16 h 25"/>
                <a:gd name="T44" fmla="*/ 20 w 20"/>
                <a:gd name="T45"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25">
                  <a:moveTo>
                    <a:pt x="20" y="21"/>
                  </a:moveTo>
                  <a:cubicBezTo>
                    <a:pt x="0" y="25"/>
                    <a:pt x="0" y="25"/>
                    <a:pt x="0" y="25"/>
                  </a:cubicBezTo>
                  <a:cubicBezTo>
                    <a:pt x="0" y="20"/>
                    <a:pt x="0" y="20"/>
                    <a:pt x="0" y="20"/>
                  </a:cubicBezTo>
                  <a:cubicBezTo>
                    <a:pt x="8" y="19"/>
                    <a:pt x="8" y="19"/>
                    <a:pt x="8" y="19"/>
                  </a:cubicBezTo>
                  <a:cubicBezTo>
                    <a:pt x="11" y="19"/>
                    <a:pt x="13" y="18"/>
                    <a:pt x="15" y="18"/>
                  </a:cubicBezTo>
                  <a:cubicBezTo>
                    <a:pt x="15" y="18"/>
                    <a:pt x="15" y="18"/>
                    <a:pt x="15" y="18"/>
                  </a:cubicBezTo>
                  <a:cubicBezTo>
                    <a:pt x="13" y="17"/>
                    <a:pt x="11" y="17"/>
                    <a:pt x="8" y="17"/>
                  </a:cubicBezTo>
                  <a:cubicBezTo>
                    <a:pt x="0" y="15"/>
                    <a:pt x="0" y="15"/>
                    <a:pt x="0" y="15"/>
                  </a:cubicBezTo>
                  <a:cubicBezTo>
                    <a:pt x="0" y="10"/>
                    <a:pt x="0" y="10"/>
                    <a:pt x="0" y="10"/>
                  </a:cubicBezTo>
                  <a:cubicBezTo>
                    <a:pt x="9" y="9"/>
                    <a:pt x="9" y="9"/>
                    <a:pt x="9" y="9"/>
                  </a:cubicBezTo>
                  <a:cubicBezTo>
                    <a:pt x="11" y="8"/>
                    <a:pt x="13" y="8"/>
                    <a:pt x="15" y="8"/>
                  </a:cubicBezTo>
                  <a:cubicBezTo>
                    <a:pt x="15" y="8"/>
                    <a:pt x="15" y="8"/>
                    <a:pt x="15" y="8"/>
                  </a:cubicBezTo>
                  <a:cubicBezTo>
                    <a:pt x="13" y="7"/>
                    <a:pt x="11" y="7"/>
                    <a:pt x="8" y="6"/>
                  </a:cubicBezTo>
                  <a:cubicBezTo>
                    <a:pt x="0" y="5"/>
                    <a:pt x="0" y="5"/>
                    <a:pt x="0" y="5"/>
                  </a:cubicBezTo>
                  <a:cubicBezTo>
                    <a:pt x="0" y="0"/>
                    <a:pt x="0" y="0"/>
                    <a:pt x="0" y="0"/>
                  </a:cubicBezTo>
                  <a:cubicBezTo>
                    <a:pt x="20" y="5"/>
                    <a:pt x="20" y="5"/>
                    <a:pt x="20" y="5"/>
                  </a:cubicBezTo>
                  <a:cubicBezTo>
                    <a:pt x="20" y="10"/>
                    <a:pt x="20" y="10"/>
                    <a:pt x="20" y="10"/>
                  </a:cubicBezTo>
                  <a:cubicBezTo>
                    <a:pt x="11" y="12"/>
                    <a:pt x="11" y="12"/>
                    <a:pt x="11" y="12"/>
                  </a:cubicBezTo>
                  <a:cubicBezTo>
                    <a:pt x="9" y="12"/>
                    <a:pt x="8" y="13"/>
                    <a:pt x="5" y="13"/>
                  </a:cubicBezTo>
                  <a:cubicBezTo>
                    <a:pt x="5" y="13"/>
                    <a:pt x="5" y="13"/>
                    <a:pt x="5" y="13"/>
                  </a:cubicBezTo>
                  <a:cubicBezTo>
                    <a:pt x="8" y="13"/>
                    <a:pt x="9" y="13"/>
                    <a:pt x="11" y="14"/>
                  </a:cubicBezTo>
                  <a:cubicBezTo>
                    <a:pt x="20" y="16"/>
                    <a:pt x="20" y="16"/>
                    <a:pt x="20" y="16"/>
                  </a:cubicBezTo>
                  <a:cubicBezTo>
                    <a:pt x="20" y="21"/>
                    <a:pt x="20" y="21"/>
                    <a:pt x="2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5" name="Oval 39"/>
            <p:cNvSpPr>
              <a:spLocks noChangeArrowheads="1"/>
            </p:cNvSpPr>
            <p:nvPr/>
          </p:nvSpPr>
          <p:spPr bwMode="auto">
            <a:xfrm>
              <a:off x="3362234" y="3189576"/>
              <a:ext cx="33337" cy="3492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6" name="Freeform 40"/>
            <p:cNvSpPr>
              <a:spLocks/>
            </p:cNvSpPr>
            <p:nvPr/>
          </p:nvSpPr>
          <p:spPr bwMode="auto">
            <a:xfrm>
              <a:off x="3298734" y="3124488"/>
              <a:ext cx="82550" cy="85725"/>
            </a:xfrm>
            <a:custGeom>
              <a:avLst/>
              <a:gdLst>
                <a:gd name="T0" fmla="*/ 29 w 29"/>
                <a:gd name="T1" fmla="*/ 19 h 30"/>
                <a:gd name="T2" fmla="*/ 28 w 29"/>
                <a:gd name="T3" fmla="*/ 14 h 30"/>
                <a:gd name="T4" fmla="*/ 4 w 29"/>
                <a:gd name="T5" fmla="*/ 0 h 30"/>
                <a:gd name="T6" fmla="*/ 0 w 29"/>
                <a:gd name="T7" fmla="*/ 0 h 30"/>
                <a:gd name="T8" fmla="*/ 0 w 29"/>
                <a:gd name="T9" fmla="*/ 4 h 30"/>
                <a:gd name="T10" fmla="*/ 12 w 29"/>
                <a:gd name="T11" fmla="*/ 29 h 30"/>
                <a:gd name="T12" fmla="*/ 17 w 29"/>
                <a:gd name="T13" fmla="*/ 30 h 30"/>
                <a:gd name="T14" fmla="*/ 19 w 29"/>
                <a:gd name="T15" fmla="*/ 20 h 30"/>
                <a:gd name="T16" fmla="*/ 29 w 29"/>
                <a:gd name="T17" fmla="*/ 1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9" y="19"/>
                  </a:moveTo>
                  <a:cubicBezTo>
                    <a:pt x="28" y="14"/>
                    <a:pt x="28" y="14"/>
                    <a:pt x="28" y="14"/>
                  </a:cubicBezTo>
                  <a:cubicBezTo>
                    <a:pt x="4" y="0"/>
                    <a:pt x="4" y="0"/>
                    <a:pt x="4" y="0"/>
                  </a:cubicBezTo>
                  <a:cubicBezTo>
                    <a:pt x="0" y="0"/>
                    <a:pt x="0" y="0"/>
                    <a:pt x="0" y="0"/>
                  </a:cubicBezTo>
                  <a:cubicBezTo>
                    <a:pt x="0" y="4"/>
                    <a:pt x="0" y="4"/>
                    <a:pt x="0" y="4"/>
                  </a:cubicBezTo>
                  <a:cubicBezTo>
                    <a:pt x="12" y="29"/>
                    <a:pt x="12" y="29"/>
                    <a:pt x="12" y="29"/>
                  </a:cubicBezTo>
                  <a:cubicBezTo>
                    <a:pt x="17" y="30"/>
                    <a:pt x="17" y="30"/>
                    <a:pt x="17" y="30"/>
                  </a:cubicBezTo>
                  <a:cubicBezTo>
                    <a:pt x="16" y="28"/>
                    <a:pt x="16" y="24"/>
                    <a:pt x="19" y="20"/>
                  </a:cubicBezTo>
                  <a:cubicBezTo>
                    <a:pt x="23" y="18"/>
                    <a:pt x="27" y="18"/>
                    <a:pt x="29"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7" name="Freeform 41"/>
            <p:cNvSpPr>
              <a:spLocks/>
            </p:cNvSpPr>
            <p:nvPr/>
          </p:nvSpPr>
          <p:spPr bwMode="auto">
            <a:xfrm>
              <a:off x="3376522" y="3203863"/>
              <a:ext cx="79375" cy="85725"/>
            </a:xfrm>
            <a:custGeom>
              <a:avLst/>
              <a:gdLst>
                <a:gd name="T0" fmla="*/ 17 w 28"/>
                <a:gd name="T1" fmla="*/ 2 h 30"/>
                <a:gd name="T2" fmla="*/ 12 w 28"/>
                <a:gd name="T3" fmla="*/ 0 h 30"/>
                <a:gd name="T4" fmla="*/ 10 w 28"/>
                <a:gd name="T5" fmla="*/ 10 h 30"/>
                <a:gd name="T6" fmla="*/ 0 w 28"/>
                <a:gd name="T7" fmla="*/ 12 h 30"/>
                <a:gd name="T8" fmla="*/ 1 w 28"/>
                <a:gd name="T9" fmla="*/ 16 h 30"/>
                <a:gd name="T10" fmla="*/ 25 w 28"/>
                <a:gd name="T11" fmla="*/ 30 h 30"/>
                <a:gd name="T12" fmla="*/ 28 w 28"/>
                <a:gd name="T13" fmla="*/ 30 h 30"/>
                <a:gd name="T14" fmla="*/ 28 w 28"/>
                <a:gd name="T15" fmla="*/ 27 h 30"/>
                <a:gd name="T16" fmla="*/ 17 w 28"/>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30">
                  <a:moveTo>
                    <a:pt x="17" y="2"/>
                  </a:moveTo>
                  <a:cubicBezTo>
                    <a:pt x="12" y="0"/>
                    <a:pt x="12" y="0"/>
                    <a:pt x="12" y="0"/>
                  </a:cubicBezTo>
                  <a:cubicBezTo>
                    <a:pt x="13" y="2"/>
                    <a:pt x="13" y="6"/>
                    <a:pt x="10" y="10"/>
                  </a:cubicBezTo>
                  <a:cubicBezTo>
                    <a:pt x="5" y="13"/>
                    <a:pt x="1" y="12"/>
                    <a:pt x="0" y="12"/>
                  </a:cubicBezTo>
                  <a:cubicBezTo>
                    <a:pt x="1" y="16"/>
                    <a:pt x="1" y="16"/>
                    <a:pt x="1" y="16"/>
                  </a:cubicBezTo>
                  <a:cubicBezTo>
                    <a:pt x="25" y="30"/>
                    <a:pt x="25" y="30"/>
                    <a:pt x="25" y="30"/>
                  </a:cubicBezTo>
                  <a:cubicBezTo>
                    <a:pt x="28" y="30"/>
                    <a:pt x="28" y="30"/>
                    <a:pt x="28" y="30"/>
                  </a:cubicBezTo>
                  <a:cubicBezTo>
                    <a:pt x="28" y="27"/>
                    <a:pt x="28" y="27"/>
                    <a:pt x="28" y="27"/>
                  </a:cubicBezTo>
                  <a:lnTo>
                    <a:pt x="17" y="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sp>
        <p:nvSpPr>
          <p:cNvPr id="18" name="Rectangle à coins arrondis 17"/>
          <p:cNvSpPr/>
          <p:nvPr/>
        </p:nvSpPr>
        <p:spPr>
          <a:xfrm>
            <a:off x="782482" y="5733256"/>
            <a:ext cx="7605942" cy="36004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fr-FR" b="1" i="1" dirty="0">
                <a:solidFill>
                  <a:prstClr val="white"/>
                </a:solidFill>
              </a:rPr>
              <a:t>Env. 1 milliard d’euros sur le développement urbain durable (OS1,2,5)</a:t>
            </a:r>
          </a:p>
        </p:txBody>
      </p:sp>
    </p:spTree>
    <p:extLst>
      <p:ext uri="{BB962C8B-B14F-4D97-AF65-F5344CB8AC3E}">
        <p14:creationId xmlns:p14="http://schemas.microsoft.com/office/powerpoint/2010/main" val="1086113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523334"/>
            <a:ext cx="7776864" cy="360041"/>
          </a:xfrm>
        </p:spPr>
        <p:txBody>
          <a:bodyPr/>
          <a:lstStyle/>
          <a:p>
            <a:r>
              <a:rPr lang="fr-FR" dirty="0"/>
              <a:t>Ressources dédiées aux  stratégies territoriales dans la programmation 21-27</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12</a:t>
            </a:fld>
            <a:endParaRPr lang="fr-FR">
              <a:solidFill>
                <a:prstClr val="white"/>
              </a:solidFill>
            </a:endParaRPr>
          </a:p>
        </p:txBody>
      </p:sp>
      <p:sp>
        <p:nvSpPr>
          <p:cNvPr id="6" name="Rectangle à coins arrondis 5"/>
          <p:cNvSpPr/>
          <p:nvPr/>
        </p:nvSpPr>
        <p:spPr>
          <a:xfrm>
            <a:off x="755576" y="1110402"/>
            <a:ext cx="7416824" cy="224659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a:t>Le financement des projets de territoires : </a:t>
            </a:r>
            <a:br>
              <a:rPr lang="fr-FR" b="1" dirty="0"/>
            </a:br>
            <a:r>
              <a:rPr lang="fr-FR" b="1" dirty="0"/>
              <a:t>une priorité renforcée dans la programmation 2021-2027 </a:t>
            </a:r>
          </a:p>
          <a:p>
            <a:pPr marL="285750" indent="-285750">
              <a:buFont typeface="Arial" panose="020B0604020202020204" pitchFamily="34" charset="0"/>
              <a:buChar char="•"/>
            </a:pPr>
            <a:r>
              <a:rPr lang="fr-FR" dirty="0">
                <a:sym typeface="Wingdings" panose="05000000000000000000" pitchFamily="2" charset="2"/>
              </a:rPr>
              <a:t>Un des cinq objectifs de la stratégie européenne 21-27 : OS 5 Une Europe plus proche des citoyens</a:t>
            </a:r>
          </a:p>
          <a:p>
            <a:pPr marL="285750" indent="-285750">
              <a:buFont typeface="Arial" panose="020B0604020202020204" pitchFamily="34" charset="0"/>
              <a:buChar char="•"/>
            </a:pPr>
            <a:r>
              <a:rPr lang="fr-FR" dirty="0"/>
              <a:t>Règlement plus volontariste: 8% des crédits FEDER sur le développement urbain durable (art. 11)</a:t>
            </a:r>
          </a:p>
          <a:p>
            <a:pPr marL="285750" indent="-285750">
              <a:buFont typeface="Arial" panose="020B0604020202020204" pitchFamily="34" charset="0"/>
              <a:buChar char="•"/>
            </a:pPr>
            <a:r>
              <a:rPr lang="fr-FR" dirty="0"/>
              <a:t>Un modèle de financement plus souple: les ITI ou GAL ne sont plus le seul canal, les outils territoriaux  existants peuvent être mobilisés</a:t>
            </a:r>
          </a:p>
        </p:txBody>
      </p:sp>
      <p:sp>
        <p:nvSpPr>
          <p:cNvPr id="7" name="Ellipse 6"/>
          <p:cNvSpPr/>
          <p:nvPr/>
        </p:nvSpPr>
        <p:spPr>
          <a:xfrm>
            <a:off x="1123854" y="1153564"/>
            <a:ext cx="432048" cy="442283"/>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731781" y="3669300"/>
            <a:ext cx="7416824" cy="280831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a:t>Au niveau national : </a:t>
            </a:r>
          </a:p>
          <a:p>
            <a:pPr algn="ctr"/>
            <a:r>
              <a:rPr lang="fr-FR" b="1" dirty="0"/>
              <a:t>une ambition plus forte par rapport au cadre européen</a:t>
            </a:r>
          </a:p>
          <a:p>
            <a:pPr marL="285750" indent="-285750">
              <a:buFont typeface="Arial" panose="020B0604020202020204" pitchFamily="34" charset="0"/>
              <a:buChar char="•"/>
            </a:pPr>
            <a:r>
              <a:rPr lang="fr-FR" b="1" dirty="0">
                <a:sym typeface="Wingdings" panose="05000000000000000000" pitchFamily="2" charset="2"/>
              </a:rPr>
              <a:t>12%</a:t>
            </a:r>
            <a:r>
              <a:rPr lang="fr-FR" dirty="0">
                <a:sym typeface="Wingdings" panose="05000000000000000000" pitchFamily="2" charset="2"/>
              </a:rPr>
              <a:t> du FEDER en faveur du développement urbain durable envisagé par les AG soit près d’un milliards d’euros sur la période (modalités et thématiques variables selon les AG – Entre OS5 et autres OS) </a:t>
            </a:r>
          </a:p>
          <a:p>
            <a:pPr marL="285750" indent="-285750">
              <a:buFont typeface="Arial" panose="020B0604020202020204" pitchFamily="34" charset="0"/>
              <a:buChar char="•"/>
            </a:pPr>
            <a:r>
              <a:rPr lang="fr-FR" b="1" dirty="0">
                <a:sym typeface="Wingdings" panose="05000000000000000000" pitchFamily="2" charset="2"/>
              </a:rPr>
              <a:t>13 % </a:t>
            </a:r>
            <a:r>
              <a:rPr lang="fr-FR" dirty="0">
                <a:sym typeface="Wingdings" panose="05000000000000000000" pitchFamily="2" charset="2"/>
              </a:rPr>
              <a:t>du FEDER dans le cadre de l’OS 5 (urbain et autres territoires), soit plus d’un milliard d’euros</a:t>
            </a:r>
          </a:p>
        </p:txBody>
      </p:sp>
      <p:sp>
        <p:nvSpPr>
          <p:cNvPr id="9" name="Ellipse 8"/>
          <p:cNvSpPr/>
          <p:nvPr/>
        </p:nvSpPr>
        <p:spPr>
          <a:xfrm>
            <a:off x="1188590" y="3453276"/>
            <a:ext cx="432048" cy="432048"/>
          </a:xfrm>
          <a:prstGeom prst="ellips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05800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a:xfrm>
            <a:off x="179512" y="1052736"/>
            <a:ext cx="8964488" cy="5073427"/>
          </a:xfrm>
        </p:spPr>
        <p:txBody>
          <a:bodyPr/>
          <a:lstStyle/>
          <a:p>
            <a:pPr marL="0" indent="0" algn="ctr">
              <a:lnSpc>
                <a:spcPct val="106000"/>
              </a:lnSpc>
              <a:buNone/>
            </a:pPr>
            <a:r>
              <a:rPr lang="fr-FR" sz="2400" b="1" dirty="0"/>
              <a:t>Pour une Europe plus verte  (OS 2/FEDER)</a:t>
            </a:r>
          </a:p>
          <a:p>
            <a:pPr marL="0" indent="0" algn="ctr">
              <a:lnSpc>
                <a:spcPct val="106000"/>
              </a:lnSpc>
              <a:buNone/>
            </a:pPr>
            <a:r>
              <a:rPr lang="fr-FR" sz="2400" b="1" dirty="0"/>
              <a:t>Enjeux :</a:t>
            </a:r>
          </a:p>
          <a:p>
            <a:pPr>
              <a:lnSpc>
                <a:spcPct val="106000"/>
              </a:lnSpc>
              <a:spcAft>
                <a:spcPts val="800"/>
              </a:spcAft>
            </a:pPr>
            <a:r>
              <a:rPr lang="fr-FR" sz="1600" b="1" dirty="0">
                <a:solidFill>
                  <a:schemeClr val="tx1">
                    <a:lumMod val="75000"/>
                  </a:schemeClr>
                </a:solidFill>
                <a:latin typeface="Arial"/>
                <a:ea typeface="Calibri"/>
                <a:cs typeface="Arial"/>
              </a:rPr>
              <a:t>Les secteurs résidentiel et tertiaire contribuaient :</a:t>
            </a:r>
          </a:p>
          <a:p>
            <a:pPr lvl="1">
              <a:lnSpc>
                <a:spcPct val="106000"/>
              </a:lnSpc>
              <a:spcAft>
                <a:spcPts val="800"/>
              </a:spcAft>
              <a:buFont typeface="Wingdings" panose="05000000000000000000" pitchFamily="2" charset="2"/>
              <a:buChar char="§"/>
            </a:pPr>
            <a:r>
              <a:rPr lang="fr-FR" sz="1600" dirty="0">
                <a:solidFill>
                  <a:schemeClr val="tx1">
                    <a:lumMod val="75000"/>
                  </a:schemeClr>
                </a:solidFill>
                <a:latin typeface="Arial"/>
                <a:ea typeface="Calibri"/>
                <a:cs typeface="Arial"/>
              </a:rPr>
              <a:t>En 2018 à  21% des émissions de gaz à effet de serre </a:t>
            </a:r>
          </a:p>
          <a:p>
            <a:pPr lvl="1">
              <a:lnSpc>
                <a:spcPct val="106000"/>
              </a:lnSpc>
              <a:spcAft>
                <a:spcPts val="800"/>
              </a:spcAft>
              <a:buFont typeface="Wingdings" panose="05000000000000000000" pitchFamily="2" charset="2"/>
              <a:buChar char="§"/>
            </a:pPr>
            <a:r>
              <a:rPr lang="fr-FR" sz="1600" dirty="0">
                <a:solidFill>
                  <a:schemeClr val="tx1">
                    <a:lumMod val="75000"/>
                  </a:schemeClr>
                </a:solidFill>
                <a:latin typeface="Arial"/>
                <a:ea typeface="Calibri"/>
                <a:cs typeface="Arial"/>
              </a:rPr>
              <a:t>En 2019 à 45% de la consommation finale énergétique </a:t>
            </a:r>
          </a:p>
          <a:p>
            <a:pPr marL="342900" lvl="1" indent="-342900">
              <a:lnSpc>
                <a:spcPct val="106000"/>
              </a:lnSpc>
              <a:spcAft>
                <a:spcPts val="800"/>
              </a:spcAft>
              <a:buFont typeface="Arial" charset="0"/>
              <a:buChar char="•"/>
            </a:pPr>
            <a:r>
              <a:rPr lang="fr-FR" sz="1600" b="1" dirty="0">
                <a:solidFill>
                  <a:schemeClr val="tx1">
                    <a:lumMod val="75000"/>
                  </a:schemeClr>
                </a:solidFill>
                <a:latin typeface="Arial"/>
                <a:ea typeface="Calibri"/>
                <a:cs typeface="Arial"/>
              </a:rPr>
              <a:t>La loi climat et résilience ou PPE : </a:t>
            </a:r>
          </a:p>
          <a:p>
            <a:pPr lvl="1">
              <a:lnSpc>
                <a:spcPct val="106000"/>
              </a:lnSpc>
              <a:spcAft>
                <a:spcPts val="800"/>
              </a:spcAft>
              <a:buFont typeface="Wingdings" panose="05000000000000000000" pitchFamily="2" charset="2"/>
              <a:buChar char="§"/>
            </a:pPr>
            <a:r>
              <a:rPr lang="fr-FR" sz="1600" dirty="0">
                <a:solidFill>
                  <a:schemeClr val="tx1">
                    <a:lumMod val="75000"/>
                  </a:schemeClr>
                </a:solidFill>
                <a:latin typeface="Arial"/>
                <a:ea typeface="Calibri"/>
                <a:cs typeface="Arial"/>
              </a:rPr>
              <a:t>Favoriser et sécuriser le développement des ENR (éolien terrestre, photovoltaïque, biogaz ou hydroélectrique)</a:t>
            </a:r>
          </a:p>
          <a:p>
            <a:pPr>
              <a:lnSpc>
                <a:spcPct val="106000"/>
              </a:lnSpc>
              <a:spcAft>
                <a:spcPts val="800"/>
              </a:spcAft>
            </a:pPr>
            <a:r>
              <a:rPr lang="fr-FR" sz="1600" b="1" dirty="0">
                <a:solidFill>
                  <a:schemeClr val="tx1">
                    <a:lumMod val="75000"/>
                  </a:schemeClr>
                </a:solidFill>
                <a:latin typeface="Arial"/>
                <a:ea typeface="Calibri"/>
                <a:cs typeface="Arial"/>
              </a:rPr>
              <a:t>Besoins d’investissement massif :</a:t>
            </a:r>
          </a:p>
          <a:p>
            <a:pPr lvl="1">
              <a:lnSpc>
                <a:spcPct val="106000"/>
              </a:lnSpc>
              <a:spcAft>
                <a:spcPts val="800"/>
              </a:spcAft>
              <a:buFont typeface="Wingdings" panose="05000000000000000000" pitchFamily="2" charset="2"/>
              <a:buChar char="§"/>
            </a:pPr>
            <a:r>
              <a:rPr lang="fr-FR" sz="1600" dirty="0">
                <a:solidFill>
                  <a:schemeClr val="tx1">
                    <a:lumMod val="75000"/>
                  </a:schemeClr>
                </a:solidFill>
                <a:latin typeface="Arial"/>
                <a:ea typeface="Calibri"/>
                <a:cs typeface="Arial"/>
              </a:rPr>
              <a:t> Dans  la rénovation thermique des bâtiments et des logements </a:t>
            </a:r>
          </a:p>
          <a:p>
            <a:pPr lvl="1">
              <a:lnSpc>
                <a:spcPct val="106000"/>
              </a:lnSpc>
              <a:spcAft>
                <a:spcPts val="800"/>
              </a:spcAft>
              <a:buFont typeface="Wingdings" panose="05000000000000000000" pitchFamily="2" charset="2"/>
              <a:buChar char="§"/>
            </a:pPr>
            <a:r>
              <a:rPr lang="fr-FR" sz="1600" dirty="0">
                <a:solidFill>
                  <a:schemeClr val="tx1">
                    <a:lumMod val="75000"/>
                  </a:schemeClr>
                </a:solidFill>
                <a:latin typeface="Arial"/>
                <a:ea typeface="Calibri"/>
                <a:cs typeface="Arial"/>
              </a:rPr>
              <a:t> Accompagnement des ménages concernés</a:t>
            </a:r>
          </a:p>
          <a:p>
            <a:pPr marL="342900" lvl="1" indent="-342900">
              <a:lnSpc>
                <a:spcPct val="106000"/>
              </a:lnSpc>
              <a:spcAft>
                <a:spcPts val="800"/>
              </a:spcAft>
              <a:buFont typeface="Arial" charset="0"/>
              <a:buChar char="•"/>
            </a:pPr>
            <a:r>
              <a:rPr lang="fr-FR" sz="1600" b="1" dirty="0">
                <a:solidFill>
                  <a:schemeClr val="tx1">
                    <a:lumMod val="75000"/>
                  </a:schemeClr>
                </a:solidFill>
                <a:latin typeface="Arial"/>
                <a:ea typeface="Calibri"/>
                <a:cs typeface="Arial"/>
              </a:rPr>
              <a:t>Cadre stratégique pour soutenir la rénovation en vue d’accroître l’efficacité énergétique des bâtiments résidentiels et non résidentiels (condition favorisante FEDER)</a:t>
            </a:r>
          </a:p>
          <a:p>
            <a:endParaRPr lang="fr-FR"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13</a:t>
            </a:fld>
            <a:endParaRPr lang="fr-FR">
              <a:solidFill>
                <a:prstClr val="white"/>
              </a:solidFill>
            </a:endParaRPr>
          </a:p>
        </p:txBody>
      </p:sp>
    </p:spTree>
    <p:extLst>
      <p:ext uri="{BB962C8B-B14F-4D97-AF65-F5344CB8AC3E}">
        <p14:creationId xmlns:p14="http://schemas.microsoft.com/office/powerpoint/2010/main" val="391719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r>
              <a:rPr lang="fr-FR" sz="2000" b="1" dirty="0"/>
              <a:t>Priorités d’investissements  en matière de transition énergétique en métropole, FEDER :</a:t>
            </a:r>
          </a:p>
          <a:p>
            <a:endParaRPr lang="fr-FR" b="1" dirty="0"/>
          </a:p>
          <a:p>
            <a:pPr lvl="1"/>
            <a:r>
              <a:rPr lang="fr-FR" dirty="0"/>
              <a:t>Projets des PME  / organismes publics</a:t>
            </a:r>
          </a:p>
          <a:p>
            <a:pPr lvl="1"/>
            <a:endParaRPr lang="fr-FR" dirty="0"/>
          </a:p>
          <a:p>
            <a:pPr lvl="1"/>
            <a:r>
              <a:rPr lang="fr-FR" dirty="0"/>
              <a:t> </a:t>
            </a:r>
            <a:r>
              <a:rPr lang="fr-FR" u="sng" dirty="0"/>
              <a:t>Organisme public </a:t>
            </a:r>
            <a:r>
              <a:rPr lang="fr-FR" dirty="0"/>
              <a:t>« </a:t>
            </a:r>
            <a:r>
              <a:rPr lang="fr-FR" i="1" dirty="0"/>
              <a:t>un État, une autorité régionale ou locale, un organisme de droit public ou une association constituée d’une ou de plusieurs de ces autorités ou d’un ou de plusieurs de ces organismes de droit public, ou une entité privée mandatée par au moins un ou une de ces autorités, organismes, ou associations pour fournir des services publics lorsqu’elle agit en vertu de ce mandat »</a:t>
            </a:r>
            <a:r>
              <a:rPr lang="fr-FR" dirty="0"/>
              <a:t>.</a:t>
            </a:r>
          </a:p>
          <a:p>
            <a:pPr lvl="1"/>
            <a:endParaRPr lang="fr-FR" dirty="0"/>
          </a:p>
          <a:p>
            <a:pPr lvl="1"/>
            <a:r>
              <a:rPr lang="fr-FR" u="sng" dirty="0"/>
              <a:t>Inclut les collectivités locales, leurs opérateurs et leurs mandataires </a:t>
            </a:r>
            <a:r>
              <a:rPr lang="fr-FR" dirty="0"/>
              <a:t>(y compris lorsqu’ils interviennent dans le champ concurrentiel pouvant être considérés comme des grandes entreprises au vu de la règlementation des aides d’état)</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14</a:t>
            </a:fld>
            <a:endParaRPr lang="fr-FR">
              <a:solidFill>
                <a:prstClr val="white"/>
              </a:solidFill>
            </a:endParaRPr>
          </a:p>
        </p:txBody>
      </p:sp>
    </p:spTree>
    <p:extLst>
      <p:ext uri="{BB962C8B-B14F-4D97-AF65-F5344CB8AC3E}">
        <p14:creationId xmlns:p14="http://schemas.microsoft.com/office/powerpoint/2010/main" val="2528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476672"/>
            <a:ext cx="7596336" cy="360041"/>
          </a:xfrm>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r>
              <a:rPr lang="fr-FR" sz="2000" b="1" dirty="0"/>
              <a:t>Priorités d’investissements  en matière de transition énergétique en métropole, FEDER (suite) :</a:t>
            </a:r>
          </a:p>
          <a:p>
            <a:pPr marL="0" indent="0">
              <a:buNone/>
            </a:pPr>
            <a:endParaRPr lang="fr-FR" sz="2000" b="1" dirty="0"/>
          </a:p>
          <a:p>
            <a:pPr lvl="1">
              <a:buFont typeface="Wingdings" panose="05000000000000000000" pitchFamily="2" charset="2"/>
              <a:buChar char="§"/>
            </a:pPr>
            <a:r>
              <a:rPr lang="fr-FR" u="sng" dirty="0"/>
              <a:t>A titre exceptionnel </a:t>
            </a:r>
            <a:r>
              <a:rPr lang="fr-FR" dirty="0"/>
              <a:t>et si l’autorité de gestion démontre que le soutien à des entreprises de plus grandes tailles que des PME a un impact significatif positif sur la production d’énergie renouvelable ou sur les émissions de GES, une intervention du FEDER au moyen d’instruments financiers est éligible dans les autres catégories d’entreprises que les PME, en cohérence avec les stratégies mises en œuvre dans les programmes concernés. </a:t>
            </a:r>
          </a:p>
          <a:p>
            <a:pPr lvl="1"/>
            <a:endParaRPr lang="fr-FR" dirty="0"/>
          </a:p>
          <a:p>
            <a:r>
              <a:rPr lang="fr-FR" sz="2000" b="1" dirty="0"/>
              <a:t> Priorités d’investissements en matière de transition énergétique dans les RUP, FEDER  :</a:t>
            </a:r>
          </a:p>
          <a:p>
            <a:pPr marL="0" indent="0">
              <a:buNone/>
            </a:pPr>
            <a:endParaRPr lang="fr-FR" b="1" dirty="0"/>
          </a:p>
          <a:p>
            <a:pPr lvl="1">
              <a:buFont typeface="Wingdings" panose="05000000000000000000" pitchFamily="2" charset="2"/>
              <a:buChar char="§"/>
            </a:pPr>
            <a:r>
              <a:rPr lang="fr-FR" dirty="0"/>
              <a:t> Les entreprises œuvrant pour la transition énergétique pourront faire l’objet d’un soutien du FEDER par subvention quelle que soit leur taille.</a:t>
            </a:r>
          </a:p>
          <a:p>
            <a:endParaRPr lang="fr-FR"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15</a:t>
            </a:fld>
            <a:endParaRPr lang="fr-FR">
              <a:solidFill>
                <a:prstClr val="white"/>
              </a:solidFill>
            </a:endParaRPr>
          </a:p>
        </p:txBody>
      </p:sp>
    </p:spTree>
    <p:extLst>
      <p:ext uri="{BB962C8B-B14F-4D97-AF65-F5344CB8AC3E}">
        <p14:creationId xmlns:p14="http://schemas.microsoft.com/office/powerpoint/2010/main" val="2390081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a:xfrm>
            <a:off x="251520" y="1052736"/>
            <a:ext cx="8435280" cy="5073427"/>
          </a:xfrm>
        </p:spPr>
        <p:txBody>
          <a:bodyPr/>
          <a:lstStyle/>
          <a:p>
            <a:pPr>
              <a:buAutoNum type="arabicPeriod"/>
            </a:pPr>
            <a:r>
              <a:rPr lang="fr-FR" b="1" dirty="0"/>
              <a:t>Favoriser les mesures en matière d'efficacité énergétique et réduire les émissions de gaz à effet de serre : </a:t>
            </a:r>
          </a:p>
          <a:p>
            <a:pPr marL="0" lvl="0" indent="0">
              <a:buNone/>
            </a:pPr>
            <a:endParaRPr lang="fr-FR" dirty="0"/>
          </a:p>
          <a:p>
            <a:pPr lvl="0">
              <a:buFont typeface="Wingdings" panose="05000000000000000000" pitchFamily="2" charset="2"/>
              <a:buChar char="§"/>
            </a:pPr>
            <a:r>
              <a:rPr lang="fr-FR" b="1" dirty="0"/>
              <a:t>Objectif spécifique de rénovation énergétique et mesures d’efficacité énergétique des logements sociaux, des logements privés, </a:t>
            </a:r>
            <a:r>
              <a:rPr lang="fr-FR" dirty="0"/>
              <a:t>des infrastructures publiques et des entreprises en tenant compte des enjeux d’adaptation au changement climatique et de confort d’été. </a:t>
            </a:r>
          </a:p>
          <a:p>
            <a:pPr marL="0" lvl="0" indent="0">
              <a:buNone/>
            </a:pPr>
            <a:endParaRPr lang="fr-FR" b="1" dirty="0"/>
          </a:p>
          <a:p>
            <a:pPr>
              <a:buFont typeface="Wingdings" panose="05000000000000000000" pitchFamily="2" charset="2"/>
              <a:buChar char="§"/>
            </a:pPr>
            <a:r>
              <a:rPr lang="fr-FR" b="1" dirty="0"/>
              <a:t>Expérimentation de nouveaux systèmes et matériaux de construction</a:t>
            </a:r>
            <a:r>
              <a:rPr lang="fr-FR" dirty="0"/>
              <a:t>, notamment autour des éléments bio-</a:t>
            </a:r>
            <a:r>
              <a:rPr lang="fr-FR" dirty="0" err="1"/>
              <a:t>sourcés</a:t>
            </a:r>
            <a:r>
              <a:rPr lang="fr-FR" dirty="0"/>
              <a:t>, hors construction de bâtiments privés </a:t>
            </a:r>
            <a:endParaRPr lang="fr-FR" i="1" dirty="0"/>
          </a:p>
          <a:p>
            <a:pPr marL="0" indent="0">
              <a:buNone/>
            </a:pPr>
            <a:r>
              <a:rPr lang="fr-FR" i="1" dirty="0"/>
              <a:t>→ Cet objectif pourra être mis en œuvre par des subventions et des instruments financiers</a:t>
            </a:r>
          </a:p>
          <a:p>
            <a:pPr marL="0" indent="0">
              <a:buNone/>
            </a:pPr>
            <a:r>
              <a:rPr lang="fr-FR" i="1" dirty="0"/>
              <a:t>→ La rénovation énergétique des logements individuels dans le parc privé ne pourra être soutenue que par le biais d’instruments financiers. </a:t>
            </a:r>
          </a:p>
          <a:p>
            <a:pPr marL="0" indent="0">
              <a:buNone/>
            </a:pPr>
            <a:r>
              <a:rPr lang="fr-FR" i="1" dirty="0"/>
              <a:t>→ Lorsqu’elles n’agissent pas en tant qu’organisme public (</a:t>
            </a:r>
            <a:r>
              <a:rPr lang="fr-FR" i="1" dirty="0" err="1"/>
              <a:t>cf</a:t>
            </a:r>
            <a:r>
              <a:rPr lang="fr-FR" i="1" dirty="0"/>
              <a:t> supra), les ETI ou grandes entreprises ne pourront faire l’objet d’un soutien par subvention que dans les RUP et par instruments financiers en métropole.)</a:t>
            </a:r>
            <a:endParaRPr lang="fr-FR"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16</a:t>
            </a:fld>
            <a:endParaRPr lang="fr-FR">
              <a:solidFill>
                <a:prstClr val="white"/>
              </a:solidFill>
            </a:endParaRPr>
          </a:p>
        </p:txBody>
      </p:sp>
    </p:spTree>
    <p:extLst>
      <p:ext uri="{BB962C8B-B14F-4D97-AF65-F5344CB8AC3E}">
        <p14:creationId xmlns:p14="http://schemas.microsoft.com/office/powerpoint/2010/main" val="472175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pPr marL="0" lvl="0" indent="0">
              <a:buNone/>
            </a:pPr>
            <a:r>
              <a:rPr lang="fr-FR" b="1" dirty="0"/>
              <a:t>2. Favoriser les énergies renouvelables : </a:t>
            </a:r>
            <a:endParaRPr lang="fr-FR" dirty="0"/>
          </a:p>
          <a:p>
            <a:pPr marL="0" indent="0">
              <a:buNone/>
            </a:pPr>
            <a:endParaRPr lang="fr-FR" i="1" dirty="0"/>
          </a:p>
          <a:p>
            <a:pPr marL="0" indent="0">
              <a:buNone/>
            </a:pPr>
            <a:r>
              <a:rPr lang="fr-FR" i="1" dirty="0"/>
              <a:t>Les mesures s’inscrivent généralement dans les objectifs fixés dans les programmations pluriannuelles de l’énergie. </a:t>
            </a:r>
          </a:p>
          <a:p>
            <a:pPr marL="0" indent="0">
              <a:buNone/>
            </a:pPr>
            <a:endParaRPr lang="fr-FR" dirty="0"/>
          </a:p>
          <a:p>
            <a:pPr lvl="0">
              <a:buFont typeface="Wingdings" panose="05000000000000000000" pitchFamily="2" charset="2"/>
              <a:buChar char="§"/>
            </a:pPr>
            <a:r>
              <a:rPr lang="fr-FR" b="1" dirty="0"/>
              <a:t>Développement des capacités de production et de distribution d’énergie renouvelable ou produite localement </a:t>
            </a:r>
            <a:r>
              <a:rPr lang="fr-FR" dirty="0"/>
              <a:t>à destination de l’autoconsommation pour les particuliers, les collectivités, les bailleurs sociaux et les entreprises afin d’augmenter la part des énergies renouvelables, ENR, dans le mix énergétique, en prenant en compte le niveau de maturité technologique (i.e. le niveau de rentabilité de l’infrastructure) dans le soutien apporté.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17</a:t>
            </a:fld>
            <a:endParaRPr lang="fr-FR">
              <a:solidFill>
                <a:prstClr val="white"/>
              </a:solidFill>
            </a:endParaRPr>
          </a:p>
        </p:txBody>
      </p:sp>
    </p:spTree>
    <p:extLst>
      <p:ext uri="{BB962C8B-B14F-4D97-AF65-F5344CB8AC3E}">
        <p14:creationId xmlns:p14="http://schemas.microsoft.com/office/powerpoint/2010/main" val="3825383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pPr marL="0" indent="0" algn="ctr">
              <a:lnSpc>
                <a:spcPct val="106000"/>
              </a:lnSpc>
              <a:buNone/>
            </a:pPr>
            <a:r>
              <a:rPr lang="fr-FR" sz="2400" b="1" dirty="0"/>
              <a:t>Pour une Europe plus sociale (OS 4 / FEDER)</a:t>
            </a:r>
          </a:p>
          <a:p>
            <a:pPr marL="0" indent="0" algn="ctr">
              <a:lnSpc>
                <a:spcPct val="106000"/>
              </a:lnSpc>
              <a:buNone/>
            </a:pPr>
            <a:r>
              <a:rPr lang="fr-FR" i="1" dirty="0"/>
              <a:t>Mesures mobilisées principalement dans les RUP</a:t>
            </a:r>
          </a:p>
          <a:p>
            <a:pPr marL="0" indent="0" algn="ctr">
              <a:lnSpc>
                <a:spcPct val="106000"/>
              </a:lnSpc>
              <a:buNone/>
            </a:pPr>
            <a:endParaRPr lang="fr-FR" sz="2400" b="1" dirty="0"/>
          </a:p>
          <a:p>
            <a:pPr marL="0" lvl="0" indent="0">
              <a:buNone/>
            </a:pPr>
            <a:r>
              <a:rPr lang="fr-FR" b="1" dirty="0"/>
              <a:t>2. Favoriser l’intégration socioéconomique des communautés marginalisées, des ménages à faible revenu et des groupes défavorisés, y compris les personnes ayant des besoins particuliers, au moyen de mesures intégrées, notamment en ce qui concerne le logement et les services sociaux</a:t>
            </a:r>
          </a:p>
          <a:p>
            <a:pPr lvl="0"/>
            <a:endParaRPr lang="fr-FR" dirty="0"/>
          </a:p>
          <a:p>
            <a:r>
              <a:rPr lang="fr-FR" dirty="0"/>
              <a:t>Dans les RUP : Résorption de l’habitat indigne et insalubre, aménagement du foncier en vue de la construction de logements sociaux, et réponse aux besoins en logements des ménages en situation précaire</a:t>
            </a:r>
          </a:p>
          <a:p>
            <a:endParaRPr lang="fr-FR" dirty="0"/>
          </a:p>
          <a:p>
            <a:endParaRPr lang="fr-FR"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18</a:t>
            </a:fld>
            <a:endParaRPr lang="fr-FR">
              <a:solidFill>
                <a:prstClr val="white"/>
              </a:solidFill>
            </a:endParaRPr>
          </a:p>
        </p:txBody>
      </p:sp>
    </p:spTree>
    <p:extLst>
      <p:ext uri="{BB962C8B-B14F-4D97-AF65-F5344CB8AC3E}">
        <p14:creationId xmlns:p14="http://schemas.microsoft.com/office/powerpoint/2010/main" val="1394052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pPr marL="0" indent="0" algn="ctr">
              <a:lnSpc>
                <a:spcPct val="106000"/>
              </a:lnSpc>
              <a:buNone/>
            </a:pPr>
            <a:r>
              <a:rPr lang="fr-FR" sz="2400" b="1" dirty="0"/>
              <a:t>Pour une Europe plus proche des citoyens (OS 5 FEDER)</a:t>
            </a:r>
          </a:p>
          <a:p>
            <a:pPr marL="0" lvl="1" indent="0">
              <a:lnSpc>
                <a:spcPct val="106000"/>
              </a:lnSpc>
              <a:spcAft>
                <a:spcPts val="800"/>
              </a:spcAft>
              <a:buNone/>
            </a:pPr>
            <a:r>
              <a:rPr lang="fr-FR" sz="2400" b="1" u="sng" dirty="0"/>
              <a:t>Enjeux :</a:t>
            </a:r>
            <a:endParaRPr lang="fr-FR" sz="2400" u="sng" dirty="0">
              <a:solidFill>
                <a:schemeClr val="tx1">
                  <a:lumMod val="75000"/>
                </a:schemeClr>
              </a:solidFill>
              <a:latin typeface="Arial"/>
              <a:ea typeface="Calibri"/>
              <a:cs typeface="Arial"/>
            </a:endParaRPr>
          </a:p>
          <a:p>
            <a:pPr marL="342900" lvl="1" indent="-342900">
              <a:lnSpc>
                <a:spcPct val="106000"/>
              </a:lnSpc>
              <a:spcAft>
                <a:spcPts val="800"/>
              </a:spcAft>
              <a:buFont typeface="Arial" charset="0"/>
              <a:buChar char="•"/>
            </a:pPr>
            <a:r>
              <a:rPr lang="fr-FR" b="1" dirty="0">
                <a:solidFill>
                  <a:schemeClr val="tx1">
                    <a:lumMod val="75000"/>
                  </a:schemeClr>
                </a:solidFill>
                <a:latin typeface="Arial"/>
                <a:ea typeface="Calibri"/>
                <a:cs typeface="Arial"/>
              </a:rPr>
              <a:t>Villes petites et moyennes (urbain/rural) et qualité de vie dégradée des habitants :</a:t>
            </a:r>
          </a:p>
          <a:p>
            <a:pPr marL="742950" lvl="2" indent="-342900">
              <a:lnSpc>
                <a:spcPct val="106000"/>
              </a:lnSpc>
              <a:spcAft>
                <a:spcPts val="800"/>
              </a:spcAft>
            </a:pPr>
            <a:r>
              <a:rPr lang="fr-FR" dirty="0">
                <a:solidFill>
                  <a:schemeClr val="tx1">
                    <a:lumMod val="75000"/>
                  </a:schemeClr>
                </a:solidFill>
                <a:latin typeface="Arial"/>
                <a:ea typeface="Calibri"/>
                <a:cs typeface="Arial"/>
              </a:rPr>
              <a:t>Difficultés d’attractivité </a:t>
            </a:r>
          </a:p>
          <a:p>
            <a:pPr marL="742950" lvl="2" indent="-342900">
              <a:lnSpc>
                <a:spcPct val="106000"/>
              </a:lnSpc>
              <a:spcAft>
                <a:spcPts val="800"/>
              </a:spcAft>
            </a:pPr>
            <a:r>
              <a:rPr lang="fr-FR" dirty="0">
                <a:solidFill>
                  <a:schemeClr val="tx1">
                    <a:lumMod val="75000"/>
                  </a:schemeClr>
                </a:solidFill>
                <a:latin typeface="Arial"/>
                <a:ea typeface="Calibri"/>
                <a:cs typeface="Arial"/>
              </a:rPr>
              <a:t>Logements dégradés </a:t>
            </a:r>
          </a:p>
          <a:p>
            <a:pPr marL="742950" lvl="2" indent="-342900">
              <a:lnSpc>
                <a:spcPct val="106000"/>
              </a:lnSpc>
              <a:spcAft>
                <a:spcPts val="800"/>
              </a:spcAft>
            </a:pPr>
            <a:r>
              <a:rPr lang="fr-FR" dirty="0">
                <a:solidFill>
                  <a:schemeClr val="tx1">
                    <a:lumMod val="75000"/>
                  </a:schemeClr>
                </a:solidFill>
                <a:latin typeface="Arial"/>
                <a:ea typeface="Calibri"/>
                <a:cs typeface="Arial"/>
              </a:rPr>
              <a:t>Commerces en déclin </a:t>
            </a:r>
          </a:p>
          <a:p>
            <a:pPr marL="0" lvl="1" indent="0">
              <a:lnSpc>
                <a:spcPct val="106000"/>
              </a:lnSpc>
              <a:spcAft>
                <a:spcPts val="800"/>
              </a:spcAft>
              <a:buNone/>
            </a:pPr>
            <a:r>
              <a:rPr lang="fr-FR" b="1" dirty="0">
                <a:solidFill>
                  <a:schemeClr val="tx1">
                    <a:lumMod val="75000"/>
                  </a:schemeClr>
                </a:solidFill>
                <a:latin typeface="Arial"/>
                <a:ea typeface="Calibri"/>
                <a:cs typeface="Arial"/>
              </a:rPr>
              <a:t>→ Le soutien du FEDER peut accompagner ces territoires dans une trajectoire de développement durable ans le cadre de stratégies territoriales intégrées</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19</a:t>
            </a:fld>
            <a:endParaRPr lang="fr-FR">
              <a:solidFill>
                <a:prstClr val="white"/>
              </a:solidFill>
            </a:endParaRPr>
          </a:p>
        </p:txBody>
      </p:sp>
    </p:spTree>
    <p:extLst>
      <p:ext uri="{BB962C8B-B14F-4D97-AF65-F5344CB8AC3E}">
        <p14:creationId xmlns:p14="http://schemas.microsoft.com/office/powerpoint/2010/main" val="313984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z="2800" dirty="0"/>
              <a:t>Programmation 2021-2027  </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2</a:t>
            </a:fld>
            <a:endParaRPr lang="fr-FR">
              <a:solidFill>
                <a:prstClr val="white"/>
              </a:solidFill>
            </a:endParaRPr>
          </a:p>
        </p:txBody>
      </p:sp>
      <p:sp>
        <p:nvSpPr>
          <p:cNvPr id="16" name="ZoneTexte 15"/>
          <p:cNvSpPr txBox="1"/>
          <p:nvPr/>
        </p:nvSpPr>
        <p:spPr>
          <a:xfrm>
            <a:off x="6165155" y="2263705"/>
            <a:ext cx="1771171" cy="523220"/>
          </a:xfrm>
          <a:prstGeom prst="rect">
            <a:avLst/>
          </a:prstGeom>
          <a:noFill/>
        </p:spPr>
        <p:txBody>
          <a:bodyPr wrap="square" rtlCol="0">
            <a:spAutoFit/>
          </a:bodyPr>
          <a:lstStyle/>
          <a:p>
            <a:pPr algn="ctr" fontAlgn="base">
              <a:spcBef>
                <a:spcPct val="0"/>
              </a:spcBef>
              <a:spcAft>
                <a:spcPct val="0"/>
              </a:spcAft>
            </a:pPr>
            <a:r>
              <a:rPr lang="fr-FR" sz="2800" b="1" dirty="0">
                <a:solidFill>
                  <a:srgbClr val="35738B"/>
                </a:solidFill>
                <a:cs typeface="Arial" charset="0"/>
              </a:rPr>
              <a:t>9,1 Mds €</a:t>
            </a:r>
          </a:p>
        </p:txBody>
      </p:sp>
      <p:sp>
        <p:nvSpPr>
          <p:cNvPr id="17" name="ZoneTexte 16"/>
          <p:cNvSpPr txBox="1"/>
          <p:nvPr/>
        </p:nvSpPr>
        <p:spPr>
          <a:xfrm>
            <a:off x="1853486" y="1789875"/>
            <a:ext cx="1566385" cy="954107"/>
          </a:xfrm>
          <a:prstGeom prst="rect">
            <a:avLst/>
          </a:prstGeom>
          <a:noFill/>
        </p:spPr>
        <p:txBody>
          <a:bodyPr wrap="square" rtlCol="0">
            <a:spAutoFit/>
          </a:bodyPr>
          <a:lstStyle/>
          <a:p>
            <a:pPr algn="ctr" fontAlgn="base">
              <a:spcBef>
                <a:spcPct val="0"/>
              </a:spcBef>
              <a:spcAft>
                <a:spcPct val="0"/>
              </a:spcAft>
            </a:pPr>
            <a:r>
              <a:rPr lang="fr-FR" sz="2800" b="1" dirty="0">
                <a:solidFill>
                  <a:srgbClr val="35738B"/>
                </a:solidFill>
                <a:cs typeface="Arial" charset="0"/>
              </a:rPr>
              <a:t>6,7 Mds € </a:t>
            </a:r>
            <a:r>
              <a:rPr lang="fr-FR" b="1" dirty="0">
                <a:solidFill>
                  <a:srgbClr val="35738B"/>
                </a:solidFill>
                <a:cs typeface="Arial" charset="0"/>
              </a:rPr>
              <a:t>FSE+</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13673" y="4031709"/>
            <a:ext cx="959356" cy="957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ZoneTexte 18"/>
          <p:cNvSpPr txBox="1"/>
          <p:nvPr/>
        </p:nvSpPr>
        <p:spPr>
          <a:xfrm>
            <a:off x="323528" y="3933056"/>
            <a:ext cx="3600400"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fontAlgn="base">
              <a:spcBef>
                <a:spcPct val="0"/>
              </a:spcBef>
              <a:spcAft>
                <a:spcPct val="0"/>
              </a:spcAft>
            </a:pPr>
            <a:r>
              <a:rPr lang="fr-FR" dirty="0">
                <a:solidFill>
                  <a:srgbClr val="35738B"/>
                </a:solidFill>
              </a:rPr>
              <a:t>	GESTION ETAT </a:t>
            </a:r>
          </a:p>
          <a:p>
            <a:pPr marL="285750" indent="-285750" fontAlgn="base">
              <a:spcBef>
                <a:spcPct val="0"/>
              </a:spcBef>
              <a:spcAft>
                <a:spcPct val="0"/>
              </a:spcAft>
              <a:buFont typeface="Arial" panose="020B0604020202020204" pitchFamily="34" charset="0"/>
              <a:buChar char="•"/>
            </a:pPr>
            <a:r>
              <a:rPr lang="fr-FR" dirty="0">
                <a:solidFill>
                  <a:srgbClr val="35738B"/>
                </a:solidFill>
              </a:rPr>
              <a:t>Un programme national FSE+</a:t>
            </a:r>
          </a:p>
          <a:p>
            <a:pPr marL="285750" indent="-285750" fontAlgn="base">
              <a:spcBef>
                <a:spcPct val="0"/>
              </a:spcBef>
              <a:spcAft>
                <a:spcPct val="0"/>
              </a:spcAft>
              <a:buFont typeface="Arial" panose="020B0604020202020204" pitchFamily="34" charset="0"/>
              <a:buChar char="•"/>
            </a:pPr>
            <a:r>
              <a:rPr lang="fr-FR" dirty="0">
                <a:solidFill>
                  <a:srgbClr val="35738B"/>
                </a:solidFill>
              </a:rPr>
              <a:t>Un programme national FTJ </a:t>
            </a:r>
          </a:p>
          <a:p>
            <a:pPr marL="285750" indent="-285750" fontAlgn="base">
              <a:spcBef>
                <a:spcPct val="0"/>
              </a:spcBef>
              <a:spcAft>
                <a:spcPct val="0"/>
              </a:spcAft>
              <a:buFont typeface="Arial" panose="020B0604020202020204" pitchFamily="34" charset="0"/>
              <a:buChar char="•"/>
            </a:pPr>
            <a:r>
              <a:rPr lang="fr-FR" dirty="0">
                <a:solidFill>
                  <a:srgbClr val="35738B"/>
                </a:solidFill>
              </a:rPr>
              <a:t>Un programme national pour l’aide alimentaire </a:t>
            </a:r>
          </a:p>
          <a:p>
            <a:pPr marL="285750" indent="-285750" fontAlgn="base">
              <a:spcBef>
                <a:spcPct val="0"/>
              </a:spcBef>
              <a:spcAft>
                <a:spcPct val="0"/>
              </a:spcAft>
              <a:buFont typeface="Arial" panose="020B0604020202020204" pitchFamily="34" charset="0"/>
              <a:buChar char="•"/>
            </a:pPr>
            <a:r>
              <a:rPr lang="fr-FR" dirty="0">
                <a:solidFill>
                  <a:srgbClr val="35738B"/>
                </a:solidFill>
              </a:rPr>
              <a:t>Gestion des programmes FEDER Mayotte et Saint-Martin</a:t>
            </a:r>
          </a:p>
          <a:p>
            <a:pPr marL="285750" indent="-285750" fontAlgn="base">
              <a:spcBef>
                <a:spcPct val="0"/>
              </a:spcBef>
              <a:spcAft>
                <a:spcPct val="0"/>
              </a:spcAft>
              <a:buFont typeface="Arial" panose="020B0604020202020204" pitchFamily="34" charset="0"/>
              <a:buChar char="•"/>
            </a:pPr>
            <a:r>
              <a:rPr lang="fr-FR" dirty="0">
                <a:solidFill>
                  <a:srgbClr val="35738B"/>
                </a:solidFill>
              </a:rPr>
              <a:t>Programme FEAMPA </a:t>
            </a:r>
          </a:p>
        </p:txBody>
      </p:sp>
      <p:sp>
        <p:nvSpPr>
          <p:cNvPr id="23" name="ZoneTexte 22"/>
          <p:cNvSpPr txBox="1"/>
          <p:nvPr/>
        </p:nvSpPr>
        <p:spPr>
          <a:xfrm>
            <a:off x="5293151" y="5041051"/>
            <a:ext cx="36004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spcBef>
                <a:spcPct val="0"/>
              </a:spcBef>
              <a:spcAft>
                <a:spcPct val="0"/>
              </a:spcAft>
            </a:pPr>
            <a:r>
              <a:rPr lang="fr-FR" dirty="0">
                <a:solidFill>
                  <a:srgbClr val="35738B"/>
                </a:solidFill>
              </a:rPr>
              <a:t>GESTION REGIONS </a:t>
            </a:r>
          </a:p>
          <a:p>
            <a:pPr marL="285750" indent="-285750" algn="ctr" fontAlgn="base">
              <a:spcBef>
                <a:spcPct val="0"/>
              </a:spcBef>
              <a:spcAft>
                <a:spcPct val="0"/>
              </a:spcAft>
              <a:buFont typeface="Arial" panose="020B0604020202020204" pitchFamily="34" charset="0"/>
              <a:buChar char="•"/>
            </a:pPr>
            <a:r>
              <a:rPr lang="fr-FR" dirty="0">
                <a:solidFill>
                  <a:srgbClr val="35738B"/>
                </a:solidFill>
              </a:rPr>
              <a:t>17 programmes régionaux </a:t>
            </a:r>
          </a:p>
          <a:p>
            <a:pPr marL="285750" indent="-285750" algn="ctr" fontAlgn="base">
              <a:spcBef>
                <a:spcPct val="0"/>
              </a:spcBef>
              <a:spcAft>
                <a:spcPct val="0"/>
              </a:spcAft>
              <a:buFont typeface="Arial" panose="020B0604020202020204" pitchFamily="34" charset="0"/>
              <a:buChar char="•"/>
            </a:pPr>
            <a:r>
              <a:rPr lang="fr-FR" dirty="0">
                <a:solidFill>
                  <a:srgbClr val="35738B"/>
                </a:solidFill>
              </a:rPr>
              <a:t>FEDER FSE+ FTJ</a:t>
            </a:r>
          </a:p>
        </p:txBody>
      </p:sp>
      <p:sp>
        <p:nvSpPr>
          <p:cNvPr id="20" name="AutoShape 5" descr="L'Europe s'engage en France - Fonds Social Européen"/>
          <p:cNvSpPr>
            <a:spLocks noChangeAspect="1" noChangeArrowheads="1"/>
          </p:cNvSpPr>
          <p:nvPr/>
        </p:nvSpPr>
        <p:spPr bwMode="auto">
          <a:xfrm>
            <a:off x="155575" y="-242888"/>
            <a:ext cx="809625" cy="5143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pic>
        <p:nvPicPr>
          <p:cNvPr id="1032" name="Picture 8" descr="Nos partenaires – ADEC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3486" y="2264964"/>
            <a:ext cx="1419224" cy="6286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0788" y="2793809"/>
            <a:ext cx="2349770" cy="581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p:cNvSpPr txBox="1"/>
          <p:nvPr/>
        </p:nvSpPr>
        <p:spPr>
          <a:xfrm>
            <a:off x="5315599" y="1266655"/>
            <a:ext cx="1850219" cy="523220"/>
          </a:xfrm>
          <a:prstGeom prst="rect">
            <a:avLst/>
          </a:prstGeom>
          <a:noFill/>
        </p:spPr>
        <p:txBody>
          <a:bodyPr wrap="square" rtlCol="0">
            <a:spAutoFit/>
          </a:bodyPr>
          <a:lstStyle/>
          <a:p>
            <a:pPr algn="ctr" fontAlgn="base">
              <a:spcBef>
                <a:spcPct val="0"/>
              </a:spcBef>
              <a:spcAft>
                <a:spcPct val="0"/>
              </a:spcAft>
            </a:pPr>
            <a:r>
              <a:rPr lang="fr-FR" sz="2800" b="1" dirty="0">
                <a:solidFill>
                  <a:srgbClr val="35738B"/>
                </a:solidFill>
                <a:cs typeface="Arial" charset="0"/>
              </a:rPr>
              <a:t>FTJ: 1 Md€</a:t>
            </a:r>
            <a:endParaRPr lang="fr-FR" b="1" dirty="0">
              <a:solidFill>
                <a:srgbClr val="35738B"/>
              </a:solidFill>
              <a:cs typeface="Arial" charset="0"/>
            </a:endParaRPr>
          </a:p>
        </p:txBody>
      </p:sp>
      <p:sp>
        <p:nvSpPr>
          <p:cNvPr id="22" name="ZoneTexte 21"/>
          <p:cNvSpPr txBox="1"/>
          <p:nvPr/>
        </p:nvSpPr>
        <p:spPr>
          <a:xfrm>
            <a:off x="1971565" y="1008536"/>
            <a:ext cx="2245632" cy="707886"/>
          </a:xfrm>
          <a:prstGeom prst="rect">
            <a:avLst/>
          </a:prstGeom>
          <a:noFill/>
        </p:spPr>
        <p:txBody>
          <a:bodyPr wrap="square" rtlCol="0">
            <a:spAutoFit/>
          </a:bodyPr>
          <a:lstStyle/>
          <a:p>
            <a:pPr algn="ctr" fontAlgn="base">
              <a:spcBef>
                <a:spcPct val="0"/>
              </a:spcBef>
              <a:spcAft>
                <a:spcPct val="0"/>
              </a:spcAft>
            </a:pPr>
            <a:r>
              <a:rPr lang="fr-FR" sz="2800" b="1" dirty="0">
                <a:solidFill>
                  <a:srgbClr val="35738B"/>
                </a:solidFill>
                <a:cs typeface="Arial" charset="0"/>
              </a:rPr>
              <a:t>CTE: 1,1 Md€</a:t>
            </a:r>
          </a:p>
          <a:p>
            <a:pPr algn="ctr" fontAlgn="base">
              <a:spcBef>
                <a:spcPct val="0"/>
              </a:spcBef>
              <a:spcAft>
                <a:spcPct val="0"/>
              </a:spcAft>
            </a:pPr>
            <a:r>
              <a:rPr lang="fr-FR" sz="1200" b="1" i="1" dirty="0">
                <a:solidFill>
                  <a:srgbClr val="35738B"/>
                </a:solidFill>
                <a:cs typeface="Arial" charset="0"/>
              </a:rPr>
              <a:t>(hors AP)</a:t>
            </a:r>
          </a:p>
        </p:txBody>
      </p:sp>
      <p:sp>
        <p:nvSpPr>
          <p:cNvPr id="3" name="Ellipse 2"/>
          <p:cNvSpPr/>
          <p:nvPr/>
        </p:nvSpPr>
        <p:spPr>
          <a:xfrm>
            <a:off x="4216056" y="2222276"/>
            <a:ext cx="1148031" cy="1043411"/>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fontAlgn="base">
              <a:spcBef>
                <a:spcPct val="0"/>
              </a:spcBef>
              <a:spcAft>
                <a:spcPct val="0"/>
              </a:spcAft>
            </a:pPr>
            <a:r>
              <a:rPr lang="fr-FR" b="1" dirty="0">
                <a:solidFill>
                  <a:prstClr val="white"/>
                </a:solidFill>
              </a:rPr>
              <a:t>18,4 Mds €</a:t>
            </a:r>
          </a:p>
        </p:txBody>
      </p:sp>
      <p:pic>
        <p:nvPicPr>
          <p:cNvPr id="1026" name="Picture 2" descr="Coup de jeune pour la Marianne des documents officiels - Le Poin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25506" y="3183836"/>
            <a:ext cx="1413485" cy="7067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Graphique 23"/>
          <p:cNvGraphicFramePr>
            <a:graphicFrameLocks/>
          </p:cNvGraphicFramePr>
          <p:nvPr>
            <p:extLst>
              <p:ext uri="{D42A27DB-BD31-4B8C-83A1-F6EECF244321}">
                <p14:modId xmlns:p14="http://schemas.microsoft.com/office/powerpoint/2010/main" val="3688159724"/>
              </p:ext>
            </p:extLst>
          </p:nvPr>
        </p:nvGraphicFramePr>
        <p:xfrm>
          <a:off x="3177435" y="1124744"/>
          <a:ext cx="3063273" cy="3085964"/>
        </p:xfrm>
        <a:graphic>
          <a:graphicData uri="http://schemas.openxmlformats.org/drawingml/2006/chart">
            <c:chart xmlns:c="http://schemas.openxmlformats.org/drawingml/2006/chart" xmlns:r="http://schemas.openxmlformats.org/officeDocument/2006/relationships" r:id="rId6"/>
          </a:graphicData>
        </a:graphic>
      </p:graphicFrame>
      <p:sp>
        <p:nvSpPr>
          <p:cNvPr id="25" name="ZoneTexte 24"/>
          <p:cNvSpPr txBox="1"/>
          <p:nvPr/>
        </p:nvSpPr>
        <p:spPr>
          <a:xfrm>
            <a:off x="4284823" y="863134"/>
            <a:ext cx="3095489" cy="523220"/>
          </a:xfrm>
          <a:prstGeom prst="rect">
            <a:avLst/>
          </a:prstGeom>
          <a:noFill/>
        </p:spPr>
        <p:txBody>
          <a:bodyPr wrap="square" rtlCol="0">
            <a:spAutoFit/>
          </a:bodyPr>
          <a:lstStyle/>
          <a:p>
            <a:pPr algn="ctr" fontAlgn="base">
              <a:spcBef>
                <a:spcPct val="0"/>
              </a:spcBef>
              <a:spcAft>
                <a:spcPct val="0"/>
              </a:spcAft>
            </a:pPr>
            <a:r>
              <a:rPr lang="fr-FR" sz="2800" b="1" dirty="0">
                <a:solidFill>
                  <a:srgbClr val="35738B"/>
                </a:solidFill>
                <a:cs typeface="Arial" charset="0"/>
              </a:rPr>
              <a:t>FEAMPA : 0,6 Md€</a:t>
            </a:r>
            <a:endParaRPr lang="fr-FR" b="1" dirty="0">
              <a:solidFill>
                <a:srgbClr val="35738B"/>
              </a:solidFill>
              <a:cs typeface="Arial" charset="0"/>
            </a:endParaRPr>
          </a:p>
        </p:txBody>
      </p:sp>
    </p:spTree>
    <p:extLst>
      <p:ext uri="{BB962C8B-B14F-4D97-AF65-F5344CB8AC3E}">
        <p14:creationId xmlns:p14="http://schemas.microsoft.com/office/powerpoint/2010/main" val="1016907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pPr lvl="0">
              <a:buAutoNum type="arabicPeriod"/>
            </a:pPr>
            <a:r>
              <a:rPr lang="fr-FR" b="1" dirty="0"/>
              <a:t>Prendre des mesures en faveur d’un développement social, économique et environnemental intégré, du patrimoine culturel et de la sécurité dans les zones urbaines</a:t>
            </a:r>
          </a:p>
          <a:p>
            <a:pPr marL="0" lvl="0" indent="0">
              <a:buNone/>
            </a:pPr>
            <a:endParaRPr lang="fr-FR" sz="2000" dirty="0"/>
          </a:p>
          <a:p>
            <a:pPr lvl="0">
              <a:buFont typeface="Wingdings" panose="05000000000000000000" pitchFamily="2" charset="2"/>
              <a:buChar char="§"/>
            </a:pPr>
            <a:r>
              <a:rPr lang="fr-FR" b="1" dirty="0"/>
              <a:t>Renouvellement urbain des zones les plus fragiles (notamment les QPV), </a:t>
            </a:r>
            <a:r>
              <a:rPr lang="fr-FR" dirty="0"/>
              <a:t>des projets d’</a:t>
            </a:r>
            <a:r>
              <a:rPr lang="fr-FR" dirty="0" err="1"/>
              <a:t>Ecocité</a:t>
            </a:r>
            <a:r>
              <a:rPr lang="fr-FR" dirty="0"/>
              <a:t>, revitalisation des centres-bourg et aménagement de foncier, requalification et sécurisation de l’espace public pour plus d’attractivité </a:t>
            </a:r>
          </a:p>
          <a:p>
            <a:pPr lvl="0">
              <a:buFont typeface="Wingdings" panose="05000000000000000000" pitchFamily="2" charset="2"/>
              <a:buChar char="§"/>
            </a:pPr>
            <a:endParaRPr lang="fr-FR" sz="2000" dirty="0"/>
          </a:p>
          <a:p>
            <a:pPr lvl="0">
              <a:buFont typeface="Wingdings" panose="05000000000000000000" pitchFamily="2" charset="2"/>
              <a:buChar char="§"/>
            </a:pPr>
            <a:r>
              <a:rPr lang="fr-FR" b="1" dirty="0"/>
              <a:t>Soutien aux stratégies de territoires infrarégionales : </a:t>
            </a:r>
            <a:r>
              <a:rPr lang="fr-FR" dirty="0"/>
              <a:t>Mise en œuvre des contrats régionaux de territoire, des contrats de relance et de transition écologique, des projets de territoire et les autres documents de planification locale (y compris PLUI, PLHI) autour des trois thématiques d’intervention.</a:t>
            </a:r>
            <a:endParaRPr lang="fr-FR" sz="2000" dirty="0"/>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20</a:t>
            </a:fld>
            <a:endParaRPr lang="fr-FR">
              <a:solidFill>
                <a:prstClr val="white"/>
              </a:solidFill>
            </a:endParaRPr>
          </a:p>
        </p:txBody>
      </p:sp>
    </p:spTree>
    <p:extLst>
      <p:ext uri="{BB962C8B-B14F-4D97-AF65-F5344CB8AC3E}">
        <p14:creationId xmlns:p14="http://schemas.microsoft.com/office/powerpoint/2010/main" val="1940728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t>Accord de Partenariat 21-27 : Volet logement</a:t>
            </a:r>
          </a:p>
        </p:txBody>
      </p:sp>
      <p:sp>
        <p:nvSpPr>
          <p:cNvPr id="3" name="Espace réservé du contenu 2"/>
          <p:cNvSpPr>
            <a:spLocks noGrp="1"/>
          </p:cNvSpPr>
          <p:nvPr>
            <p:ph idx="1"/>
          </p:nvPr>
        </p:nvSpPr>
        <p:spPr/>
        <p:txBody>
          <a:bodyPr/>
          <a:lstStyle/>
          <a:p>
            <a:pPr lvl="1"/>
            <a:endParaRPr lang="fr-FR" u="sng" dirty="0"/>
          </a:p>
          <a:p>
            <a:pPr lvl="1"/>
            <a:r>
              <a:rPr lang="fr-FR" u="sng" dirty="0"/>
              <a:t>Ville dynamique : </a:t>
            </a:r>
            <a:r>
              <a:rPr lang="fr-FR" dirty="0"/>
              <a:t>réhabilitation, rénovation, préservation et valorisation du patrimoine naturel et culturel, bâti et paysager, tourisme durable, loisirs, économie et emploi (infrastructures et projets), numérique (ville intelligente), tiers-lieux, projets innovants, liens producteurs-consommateurs pour l’alimentation</a:t>
            </a:r>
            <a:endParaRPr lang="fr-FR" u="sng" dirty="0"/>
          </a:p>
          <a:p>
            <a:pPr marL="457200" lvl="1" indent="0">
              <a:buNone/>
            </a:pPr>
            <a:endParaRPr lang="fr-FR" u="sng" dirty="0"/>
          </a:p>
          <a:p>
            <a:pPr lvl="1"/>
            <a:r>
              <a:rPr lang="fr-FR" u="sng" dirty="0"/>
              <a:t>Ville durable :</a:t>
            </a:r>
            <a:r>
              <a:rPr lang="fr-FR" dirty="0"/>
              <a:t> mobilité durable, adaptation au changement climatique et prévention des risques, préservation des ressources, économie circulaire, réhabilitation des friches en milieu urbain</a:t>
            </a:r>
          </a:p>
          <a:p>
            <a:pPr marL="0" indent="0">
              <a:buNone/>
            </a:pPr>
            <a:endParaRPr lang="fr-FR" sz="2000" dirty="0"/>
          </a:p>
          <a:p>
            <a:pPr lvl="1"/>
            <a:r>
              <a:rPr lang="fr-FR" u="sng" dirty="0"/>
              <a:t>Ville inclusive :</a:t>
            </a:r>
            <a:r>
              <a:rPr lang="fr-FR" dirty="0"/>
              <a:t> santé (accueil de professionnels de santé et infrastructures), services publics, sécurité, lutte contre la pauvreté, construction, rénovation et extension d'équipements de proximité en cohérence avec les équipements existants au niveau local, résorption de l’habitat insalubre et inclusion des communautés marginalisées, éducation, formation et enseignement supérieur</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21</a:t>
            </a:fld>
            <a:endParaRPr lang="fr-FR">
              <a:solidFill>
                <a:prstClr val="white"/>
              </a:solidFill>
            </a:endParaRPr>
          </a:p>
        </p:txBody>
      </p:sp>
    </p:spTree>
    <p:extLst>
      <p:ext uri="{BB962C8B-B14F-4D97-AF65-F5344CB8AC3E}">
        <p14:creationId xmlns:p14="http://schemas.microsoft.com/office/powerpoint/2010/main" val="1301935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Accord de partenariat : perspectives suite au dépôt de l’AP</a:t>
            </a:r>
          </a:p>
        </p:txBody>
      </p:sp>
      <p:sp>
        <p:nvSpPr>
          <p:cNvPr id="4" name="Espace réservé du numéro de diapositive 3"/>
          <p:cNvSpPr>
            <a:spLocks noGrp="1"/>
          </p:cNvSpPr>
          <p:nvPr>
            <p:ph type="sldNum" sz="quarter" idx="12"/>
          </p:nvPr>
        </p:nvSpPr>
        <p:spPr/>
        <p:txBody>
          <a:bodyPr/>
          <a:lstStyle/>
          <a:p>
            <a:pPr>
              <a:defRPr/>
            </a:pPr>
            <a:fld id="{03A11C34-3A30-4FBD-BCF2-5831EC0C0AD6}" type="slidenum">
              <a:rPr lang="fr-FR" smtClean="0">
                <a:solidFill>
                  <a:prstClr val="white"/>
                </a:solidFill>
              </a:rPr>
              <a:pPr>
                <a:defRPr/>
              </a:pPr>
              <a:t>22</a:t>
            </a:fld>
            <a:endParaRPr lang="fr-FR">
              <a:solidFill>
                <a:prstClr val="white"/>
              </a:solidFill>
            </a:endParaRPr>
          </a:p>
        </p:txBody>
      </p:sp>
      <p:sp>
        <p:nvSpPr>
          <p:cNvPr id="2" name="ZoneTexte 1"/>
          <p:cNvSpPr txBox="1"/>
          <p:nvPr/>
        </p:nvSpPr>
        <p:spPr>
          <a:xfrm>
            <a:off x="217240" y="880979"/>
            <a:ext cx="8318400" cy="4887492"/>
          </a:xfrm>
          <a:prstGeom prst="rect">
            <a:avLst/>
          </a:prstGeom>
          <a:noFill/>
        </p:spPr>
        <p:txBody>
          <a:bodyPr wrap="square" rtlCol="0">
            <a:spAutoFit/>
          </a:bodyPr>
          <a:lstStyle/>
          <a:p>
            <a:pPr marL="0" lvl="2" algn="just" eaLnBrk="0" fontAlgn="base" hangingPunct="0">
              <a:spcBef>
                <a:spcPct val="20000"/>
              </a:spcBef>
              <a:spcAft>
                <a:spcPct val="0"/>
              </a:spcAft>
            </a:pPr>
            <a:endParaRPr lang="fr-FR" sz="2000" b="1" u="sng"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Dépôt officiel de </a:t>
            </a:r>
            <a:r>
              <a:rPr lang="fr-FR" b="1" u="sng" dirty="0">
                <a:solidFill>
                  <a:srgbClr val="35738B"/>
                </a:solidFill>
                <a:cs typeface="Arial" charset="0"/>
              </a:rPr>
              <a:t>l’AP dans SFC le 17 décembre 2021</a:t>
            </a:r>
          </a:p>
          <a:p>
            <a:pPr marL="0" lvl="2" algn="just" eaLnBrk="0" fontAlgn="base" hangingPunct="0">
              <a:spcBef>
                <a:spcPct val="20000"/>
              </a:spcBef>
              <a:spcAft>
                <a:spcPct val="0"/>
              </a:spcAft>
            </a:pPr>
            <a:endParaRPr lang="fr-FR" b="1" u="sng"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La CE peut formuler des observations dans les 3 mois qui suivent la date de soumission de l’AP (art.12 RPDC 21-27) :  </a:t>
            </a:r>
            <a:r>
              <a:rPr lang="fr-FR" b="1" u="sng" dirty="0">
                <a:solidFill>
                  <a:srgbClr val="35738B"/>
                </a:solidFill>
                <a:cs typeface="Arial" charset="0"/>
              </a:rPr>
              <a:t>au plus tard le 17 mars 2022</a:t>
            </a:r>
          </a:p>
          <a:p>
            <a:pPr marL="800100" lvl="3" indent="-342900" algn="just" eaLnBrk="0" fontAlgn="base" hangingPunct="0">
              <a:spcBef>
                <a:spcPct val="20000"/>
              </a:spcBef>
              <a:spcAft>
                <a:spcPct val="0"/>
              </a:spcAft>
              <a:buFont typeface="Arial" charset="0"/>
              <a:buChar char="•"/>
            </a:pPr>
            <a:r>
              <a:rPr lang="fr-FR" dirty="0">
                <a:solidFill>
                  <a:srgbClr val="35738B"/>
                </a:solidFill>
                <a:cs typeface="Arial" charset="0"/>
              </a:rPr>
              <a:t>Réception des observations de la Commission sur la version soumise le 17 décembre 2021 : 18 février 2022</a:t>
            </a:r>
            <a:endParaRPr lang="fr-FR" i="1" dirty="0">
              <a:solidFill>
                <a:srgbClr val="35738B"/>
              </a:solidFill>
              <a:cs typeface="Arial" charset="0"/>
            </a:endParaRPr>
          </a:p>
          <a:p>
            <a:pPr marL="800100" lvl="3" indent="-342900" algn="just" eaLnBrk="0" fontAlgn="base" hangingPunct="0">
              <a:spcBef>
                <a:spcPct val="20000"/>
              </a:spcBef>
              <a:spcAft>
                <a:spcPct val="0"/>
              </a:spcAft>
              <a:buFont typeface="Arial" charset="0"/>
              <a:buChar char="•"/>
            </a:pPr>
            <a:r>
              <a:rPr lang="fr-FR" dirty="0">
                <a:solidFill>
                  <a:srgbClr val="35738B"/>
                </a:solidFill>
                <a:cs typeface="Arial" charset="0"/>
              </a:rPr>
              <a:t>Révision de l’AP en tenant compte des observations + corrections ultimes </a:t>
            </a:r>
          </a:p>
          <a:p>
            <a:pPr marL="342900" lvl="2" indent="-342900" algn="just" eaLnBrk="0" fontAlgn="base" hangingPunct="0">
              <a:spcBef>
                <a:spcPct val="20000"/>
              </a:spcBef>
              <a:spcAft>
                <a:spcPct val="0"/>
              </a:spcAft>
              <a:buFont typeface="Arial" charset="0"/>
              <a:buChar char="•"/>
            </a:pPr>
            <a:endParaRPr lang="fr-FR" b="1" i="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Adoption par la CE au moyen d’un acte d’exécution portant </a:t>
            </a:r>
            <a:r>
              <a:rPr lang="fr-FR" b="1" u="sng" dirty="0">
                <a:solidFill>
                  <a:srgbClr val="35738B"/>
                </a:solidFill>
                <a:cs typeface="Arial" charset="0"/>
              </a:rPr>
              <a:t>approbation de l’AP au plus tard 4 mois après la date de première soumission</a:t>
            </a:r>
            <a:r>
              <a:rPr lang="fr-FR" b="1" dirty="0">
                <a:solidFill>
                  <a:srgbClr val="35738B"/>
                </a:solidFill>
                <a:cs typeface="Arial" charset="0"/>
              </a:rPr>
              <a:t> de l’AP (art.12 RPDC 21-27) </a:t>
            </a: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lvl="3" algn="just" eaLnBrk="0" fontAlgn="base" hangingPunct="0">
              <a:spcBef>
                <a:spcPct val="20000"/>
              </a:spcBef>
              <a:spcAft>
                <a:spcPct val="0"/>
              </a:spcAft>
            </a:pPr>
            <a:r>
              <a:rPr lang="fr-FR" b="1" dirty="0">
                <a:solidFill>
                  <a:srgbClr val="35738B"/>
                </a:solidFill>
                <a:cs typeface="Arial" charset="0"/>
              </a:rPr>
              <a:t>→  Approbation prévisionnelle de l’AP FR  le </a:t>
            </a:r>
            <a:r>
              <a:rPr lang="fr-FR" b="1" u="sng" dirty="0">
                <a:solidFill>
                  <a:srgbClr val="35738B"/>
                </a:solidFill>
                <a:cs typeface="Arial" charset="0"/>
              </a:rPr>
              <a:t>17 avril 2022</a:t>
            </a: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p:txBody>
      </p:sp>
    </p:spTree>
    <p:extLst>
      <p:ext uri="{BB962C8B-B14F-4D97-AF65-F5344CB8AC3E}">
        <p14:creationId xmlns:p14="http://schemas.microsoft.com/office/powerpoint/2010/main" val="1214155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Calendrier de dépôt des programmes 21-27</a:t>
            </a:r>
          </a:p>
        </p:txBody>
      </p:sp>
      <p:sp>
        <p:nvSpPr>
          <p:cNvPr id="4" name="Espace réservé du numéro de diapositive 3"/>
          <p:cNvSpPr>
            <a:spLocks noGrp="1"/>
          </p:cNvSpPr>
          <p:nvPr>
            <p:ph type="sldNum" sz="quarter" idx="12"/>
          </p:nvPr>
        </p:nvSpPr>
        <p:spPr/>
        <p:txBody>
          <a:bodyPr/>
          <a:lstStyle/>
          <a:p>
            <a:pPr>
              <a:defRPr/>
            </a:pPr>
            <a:fld id="{03A11C34-3A30-4FBD-BCF2-5831EC0C0AD6}" type="slidenum">
              <a:rPr lang="fr-FR" smtClean="0">
                <a:solidFill>
                  <a:prstClr val="white"/>
                </a:solidFill>
              </a:rPr>
              <a:pPr>
                <a:defRPr/>
              </a:pPr>
              <a:t>23</a:t>
            </a:fld>
            <a:endParaRPr lang="fr-FR">
              <a:solidFill>
                <a:prstClr val="white"/>
              </a:solidFill>
            </a:endParaRPr>
          </a:p>
        </p:txBody>
      </p:sp>
      <p:sp>
        <p:nvSpPr>
          <p:cNvPr id="2" name="Rectangle 1"/>
          <p:cNvSpPr/>
          <p:nvPr/>
        </p:nvSpPr>
        <p:spPr>
          <a:xfrm>
            <a:off x="179512" y="836712"/>
            <a:ext cx="8712968" cy="8273034"/>
          </a:xfrm>
          <a:prstGeom prst="rect">
            <a:avLst/>
          </a:prstGeom>
          <a:ln>
            <a:solidFill>
              <a:schemeClr val="bg1"/>
            </a:solidFill>
          </a:ln>
        </p:spPr>
        <p:txBody>
          <a:bodyPr wrap="square">
            <a:spAutoFit/>
          </a:bodyPr>
          <a:lstStyle/>
          <a:p>
            <a:pPr marL="0" lvl="2" algn="just" eaLnBrk="0" fontAlgn="base" hangingPunct="0">
              <a:spcBef>
                <a:spcPct val="20000"/>
              </a:spcBef>
              <a:spcAft>
                <a:spcPct val="0"/>
              </a:spcAft>
            </a:pPr>
            <a:r>
              <a:rPr lang="fr-FR" b="1" dirty="0">
                <a:solidFill>
                  <a:srgbClr val="35738B"/>
                </a:solidFill>
                <a:cs typeface="Arial" charset="0"/>
              </a:rPr>
              <a:t>PROGRAMMES EUROPÉENS 21-27 :</a:t>
            </a:r>
            <a:endParaRPr lang="fr-FR" b="1" u="sng"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Les Etats membres présentent leurs programmes à la CE </a:t>
            </a:r>
            <a:r>
              <a:rPr lang="fr-FR" b="1" u="sng" dirty="0">
                <a:solidFill>
                  <a:srgbClr val="35738B"/>
                </a:solidFill>
                <a:cs typeface="Arial" charset="0"/>
              </a:rPr>
              <a:t>au plus tard 3 mois après avoir présenté l’Accord de Partenariat</a:t>
            </a:r>
            <a:r>
              <a:rPr lang="fr-FR" b="1" dirty="0">
                <a:solidFill>
                  <a:srgbClr val="35738B"/>
                </a:solidFill>
                <a:cs typeface="Arial" charset="0"/>
              </a:rPr>
              <a:t> (art.21 RPDC 21-27)</a:t>
            </a:r>
          </a:p>
          <a:p>
            <a:pPr marL="342900" lvl="2" indent="-342900" algn="just" eaLnBrk="0" fontAlgn="base" hangingPunct="0">
              <a:spcBef>
                <a:spcPct val="20000"/>
              </a:spcBef>
              <a:spcAft>
                <a:spcPct val="0"/>
              </a:spcAft>
              <a:buFont typeface="Arial" charset="0"/>
              <a:buChar char="•"/>
            </a:pPr>
            <a:endParaRPr lang="fr-FR" sz="1000" b="1" dirty="0">
              <a:solidFill>
                <a:srgbClr val="35738B"/>
              </a:solidFill>
              <a:cs typeface="Arial" charset="0"/>
            </a:endParaRPr>
          </a:p>
          <a:p>
            <a:pPr marL="457200" lvl="3" algn="just" eaLnBrk="0" fontAlgn="base" hangingPunct="0">
              <a:spcBef>
                <a:spcPct val="20000"/>
              </a:spcBef>
              <a:spcAft>
                <a:spcPct val="0"/>
              </a:spcAft>
            </a:pPr>
            <a:r>
              <a:rPr lang="fr-FR" b="1" dirty="0">
                <a:solidFill>
                  <a:srgbClr val="35738B"/>
                </a:solidFill>
                <a:cs typeface="Arial" charset="0"/>
              </a:rPr>
              <a:t>		→ Les programmes doivent être déposés </a:t>
            </a:r>
            <a:r>
              <a:rPr lang="fr-FR" b="1" u="sng" dirty="0">
                <a:solidFill>
                  <a:srgbClr val="35738B"/>
                </a:solidFill>
                <a:cs typeface="Arial" charset="0"/>
              </a:rPr>
              <a:t>d’ici le 17 mars 2022 </a:t>
            </a:r>
          </a:p>
          <a:p>
            <a:pPr marL="457200" lvl="3" algn="just" eaLnBrk="0" fontAlgn="base" hangingPunct="0">
              <a:spcBef>
                <a:spcPct val="20000"/>
              </a:spcBef>
              <a:spcAft>
                <a:spcPct val="0"/>
              </a:spcAft>
            </a:pPr>
            <a:endParaRPr lang="fr-FR" sz="1000" b="1" u="sng"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La CE évalue le programme et sa conformité avec les règlements (…) et sa </a:t>
            </a:r>
            <a:r>
              <a:rPr lang="fr-FR" b="1" u="sng" dirty="0">
                <a:solidFill>
                  <a:srgbClr val="35738B"/>
                </a:solidFill>
                <a:cs typeface="Arial" charset="0"/>
              </a:rPr>
              <a:t>compatibilité avec l’accord de partenariat </a:t>
            </a:r>
            <a:r>
              <a:rPr lang="fr-FR" b="1" dirty="0">
                <a:solidFill>
                  <a:srgbClr val="35738B"/>
                </a:solidFill>
                <a:cs typeface="Arial" charset="0"/>
              </a:rPr>
              <a:t>(art.23 RPDC 21-27)</a:t>
            </a: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La CE peut formuler des </a:t>
            </a:r>
            <a:r>
              <a:rPr lang="fr-FR" b="1" u="sng" dirty="0">
                <a:solidFill>
                  <a:srgbClr val="35738B"/>
                </a:solidFill>
                <a:cs typeface="Arial" charset="0"/>
              </a:rPr>
              <a:t>observations dans les 3 mois qui suivent la date de soumission </a:t>
            </a:r>
            <a:r>
              <a:rPr lang="fr-FR" b="1" dirty="0">
                <a:solidFill>
                  <a:srgbClr val="35738B"/>
                </a:solidFill>
                <a:cs typeface="Arial" charset="0"/>
              </a:rPr>
              <a:t>du programme (art.23 RPDC 21-27)</a:t>
            </a:r>
          </a:p>
          <a:p>
            <a:pPr marL="342900" lvl="2" indent="-342900" algn="just" eaLnBrk="0" fontAlgn="base" hangingPunct="0">
              <a:spcBef>
                <a:spcPct val="20000"/>
              </a:spcBef>
              <a:spcAft>
                <a:spcPct val="0"/>
              </a:spcAft>
              <a:buFont typeface="Arial" charset="0"/>
              <a:buChar char="•"/>
            </a:pPr>
            <a:endParaRPr lang="fr-FR" sz="1000" b="1" dirty="0">
              <a:solidFill>
                <a:srgbClr val="35738B"/>
              </a:solidFill>
              <a:cs typeface="Arial" charset="0"/>
            </a:endParaRPr>
          </a:p>
          <a:p>
            <a:pPr marL="457200" lvl="3" algn="just" eaLnBrk="0" fontAlgn="base" hangingPunct="0">
              <a:spcBef>
                <a:spcPct val="20000"/>
              </a:spcBef>
              <a:spcAft>
                <a:spcPct val="0"/>
              </a:spcAft>
            </a:pPr>
            <a:r>
              <a:rPr lang="fr-FR" b="1" dirty="0">
                <a:solidFill>
                  <a:srgbClr val="35738B"/>
                </a:solidFill>
                <a:cs typeface="Arial" charset="0"/>
              </a:rPr>
              <a:t>		→  Révision du programme en tenant compte des observations </a:t>
            </a:r>
          </a:p>
          <a:p>
            <a:pPr marL="457200" lvl="3" algn="just" eaLnBrk="0" fontAlgn="base" hangingPunct="0">
              <a:spcBef>
                <a:spcPct val="20000"/>
              </a:spcBef>
              <a:spcAft>
                <a:spcPct val="0"/>
              </a:spcAft>
            </a:pPr>
            <a:endParaRPr lang="fr-FR" sz="1000"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r>
              <a:rPr lang="fr-FR" b="1" dirty="0">
                <a:solidFill>
                  <a:srgbClr val="35738B"/>
                </a:solidFill>
                <a:cs typeface="Arial" charset="0"/>
              </a:rPr>
              <a:t>La CE adopte au moyen d’un acte d’exécution, </a:t>
            </a:r>
            <a:r>
              <a:rPr lang="fr-FR" b="1" u="sng" dirty="0">
                <a:solidFill>
                  <a:srgbClr val="35738B"/>
                </a:solidFill>
                <a:cs typeface="Arial" charset="0"/>
              </a:rPr>
              <a:t>une décision portant approbation du programme au plus tard 5 mois après la date de présentation</a:t>
            </a:r>
            <a:r>
              <a:rPr lang="fr-FR" b="1" dirty="0">
                <a:solidFill>
                  <a:srgbClr val="35738B"/>
                </a:solidFill>
                <a:cs typeface="Arial" charset="0"/>
              </a:rPr>
              <a:t> initiale de ce programme ( art.23 RPDC 21-27)</a:t>
            </a:r>
          </a:p>
          <a:p>
            <a:pPr marL="342900" lvl="2" indent="-342900" algn="just" eaLnBrk="0" fontAlgn="base" hangingPunct="0">
              <a:spcBef>
                <a:spcPct val="20000"/>
              </a:spcBef>
              <a:spcAft>
                <a:spcPct val="0"/>
              </a:spcAft>
              <a:buFont typeface="Arial" charset="0"/>
              <a:buChar char="•"/>
            </a:pPr>
            <a:endParaRPr lang="fr-FR" sz="1000" b="1" dirty="0">
              <a:solidFill>
                <a:srgbClr val="35738B"/>
              </a:solidFill>
              <a:cs typeface="Arial" charset="0"/>
            </a:endParaRPr>
          </a:p>
          <a:p>
            <a:pPr marL="914400" lvl="4" algn="just" eaLnBrk="0" fontAlgn="base" hangingPunct="0">
              <a:spcBef>
                <a:spcPct val="20000"/>
              </a:spcBef>
              <a:spcAft>
                <a:spcPct val="0"/>
              </a:spcAft>
            </a:pPr>
            <a:r>
              <a:rPr lang="fr-FR" b="1" dirty="0">
                <a:solidFill>
                  <a:srgbClr val="35738B"/>
                </a:solidFill>
                <a:cs typeface="Arial" charset="0"/>
              </a:rPr>
              <a:t>         	 → Approbation des programmes FR au </a:t>
            </a:r>
            <a:r>
              <a:rPr lang="fr-FR" b="1" u="sng" dirty="0">
                <a:solidFill>
                  <a:srgbClr val="35738B"/>
                </a:solidFill>
                <a:cs typeface="Arial" charset="0"/>
              </a:rPr>
              <a:t>plus tôt le 17 mai et au plus </a:t>
            </a:r>
            <a:r>
              <a:rPr lang="fr-FR" b="1" dirty="0">
                <a:solidFill>
                  <a:srgbClr val="35738B"/>
                </a:solidFill>
                <a:cs typeface="Arial" charset="0"/>
              </a:rPr>
              <a:t>	</a:t>
            </a:r>
            <a:r>
              <a:rPr lang="fr-FR" b="1" u="sng" dirty="0">
                <a:solidFill>
                  <a:srgbClr val="35738B"/>
                </a:solidFill>
                <a:cs typeface="Arial" charset="0"/>
              </a:rPr>
              <a:t>tard le 17 août 2022</a:t>
            </a:r>
          </a:p>
          <a:p>
            <a:pPr marL="800100" lvl="3"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342900" lvl="2" indent="-342900" algn="just" eaLnBrk="0" fontAlgn="base" hangingPunct="0">
              <a:spcBef>
                <a:spcPct val="20000"/>
              </a:spcBef>
              <a:spcAft>
                <a:spcPct val="0"/>
              </a:spcAft>
              <a:buFont typeface="Arial" charset="0"/>
              <a:buChar char="•"/>
            </a:pPr>
            <a:endParaRPr lang="fr-FR" b="1" dirty="0">
              <a:solidFill>
                <a:srgbClr val="35738B"/>
              </a:solidFill>
              <a:cs typeface="Arial" charset="0"/>
            </a:endParaRPr>
          </a:p>
          <a:p>
            <a:pPr marL="742950" lvl="1" indent="-285750" algn="just" eaLnBrk="0" fontAlgn="base" hangingPunct="0">
              <a:spcBef>
                <a:spcPct val="20000"/>
              </a:spcBef>
              <a:spcAft>
                <a:spcPct val="0"/>
              </a:spcAft>
              <a:buFontTx/>
              <a:buChar char="-"/>
            </a:pPr>
            <a:endParaRPr lang="fr-FR" dirty="0">
              <a:solidFill>
                <a:srgbClr val="35738B"/>
              </a:solidFill>
              <a:cs typeface="Arial" charset="0"/>
            </a:endParaRPr>
          </a:p>
          <a:p>
            <a:pPr marL="742950" lvl="1" indent="-285750" algn="just" eaLnBrk="0" fontAlgn="base" hangingPunct="0">
              <a:spcBef>
                <a:spcPct val="20000"/>
              </a:spcBef>
              <a:spcAft>
                <a:spcPct val="0"/>
              </a:spcAft>
              <a:buFontTx/>
              <a:buChar char="-"/>
            </a:pPr>
            <a:endParaRPr lang="fr-FR" dirty="0">
              <a:solidFill>
                <a:srgbClr val="35738B"/>
              </a:solidFill>
              <a:cs typeface="Arial" charset="0"/>
            </a:endParaRPr>
          </a:p>
          <a:p>
            <a:pPr marL="742950" lvl="1" indent="-285750" algn="just" eaLnBrk="0" fontAlgn="base" hangingPunct="0">
              <a:spcBef>
                <a:spcPct val="20000"/>
              </a:spcBef>
              <a:spcAft>
                <a:spcPct val="0"/>
              </a:spcAft>
              <a:buFontTx/>
              <a:buChar char="-"/>
            </a:pPr>
            <a:endParaRPr lang="fr-FR" dirty="0">
              <a:solidFill>
                <a:srgbClr val="35738B"/>
              </a:solidFill>
              <a:cs typeface="Arial" charset="0"/>
            </a:endParaRPr>
          </a:p>
          <a:p>
            <a:pPr marL="742950" lvl="1" indent="-285750" algn="just" eaLnBrk="0" fontAlgn="base" hangingPunct="0">
              <a:spcBef>
                <a:spcPct val="20000"/>
              </a:spcBef>
              <a:spcAft>
                <a:spcPct val="0"/>
              </a:spcAft>
              <a:buFontTx/>
              <a:buChar char="-"/>
            </a:pPr>
            <a:endParaRPr lang="fr-FR" dirty="0">
              <a:solidFill>
                <a:srgbClr val="35738B"/>
              </a:solidFill>
              <a:cs typeface="Arial" charset="0"/>
            </a:endParaRPr>
          </a:p>
        </p:txBody>
      </p:sp>
    </p:spTree>
    <p:extLst>
      <p:ext uri="{BB962C8B-B14F-4D97-AF65-F5344CB8AC3E}">
        <p14:creationId xmlns:p14="http://schemas.microsoft.com/office/powerpoint/2010/main" val="2429432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Connecteur droit 49"/>
          <p:cNvCxnSpPr/>
          <p:nvPr/>
        </p:nvCxnSpPr>
        <p:spPr>
          <a:xfrm>
            <a:off x="4644008" y="2091848"/>
            <a:ext cx="0" cy="1193136"/>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37" name="Connecteur droit 36"/>
          <p:cNvCxnSpPr>
            <a:endCxn id="18" idx="0"/>
          </p:cNvCxnSpPr>
          <p:nvPr/>
        </p:nvCxnSpPr>
        <p:spPr>
          <a:xfrm>
            <a:off x="4463988" y="3663055"/>
            <a:ext cx="0" cy="63004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40" name="Connecteur droit 39"/>
          <p:cNvCxnSpPr/>
          <p:nvPr/>
        </p:nvCxnSpPr>
        <p:spPr>
          <a:xfrm>
            <a:off x="6336196" y="3645024"/>
            <a:ext cx="0" cy="630041"/>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34" name="Connecteur droit 33"/>
          <p:cNvCxnSpPr/>
          <p:nvPr/>
        </p:nvCxnSpPr>
        <p:spPr>
          <a:xfrm>
            <a:off x="3583871" y="2919940"/>
            <a:ext cx="0" cy="365044"/>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36" name="Connecteur droit 35"/>
          <p:cNvCxnSpPr/>
          <p:nvPr/>
        </p:nvCxnSpPr>
        <p:spPr>
          <a:xfrm>
            <a:off x="5841232" y="2469919"/>
            <a:ext cx="0" cy="1193136"/>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30" name="Connecteur droit 29"/>
          <p:cNvCxnSpPr/>
          <p:nvPr/>
        </p:nvCxnSpPr>
        <p:spPr>
          <a:xfrm>
            <a:off x="2409118" y="2091848"/>
            <a:ext cx="0" cy="1193136"/>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29" name="Connecteur droit 28"/>
          <p:cNvCxnSpPr>
            <a:stCxn id="8" idx="2"/>
          </p:cNvCxnSpPr>
          <p:nvPr/>
        </p:nvCxnSpPr>
        <p:spPr>
          <a:xfrm>
            <a:off x="1295636" y="2275131"/>
            <a:ext cx="0" cy="1009853"/>
          </a:xfrm>
          <a:prstGeom prst="line">
            <a:avLst/>
          </a:prstGeom>
          <a:ln/>
        </p:spPr>
        <p:style>
          <a:lnRef idx="1">
            <a:schemeClr val="accent6"/>
          </a:lnRef>
          <a:fillRef idx="0">
            <a:schemeClr val="accent6"/>
          </a:fillRef>
          <a:effectRef idx="0">
            <a:schemeClr val="accent6"/>
          </a:effectRef>
          <a:fontRef idx="minor">
            <a:schemeClr val="tx1"/>
          </a:fontRef>
        </p:style>
      </p:cxnSp>
      <p:sp>
        <p:nvSpPr>
          <p:cNvPr id="5" name="Titre 4"/>
          <p:cNvSpPr>
            <a:spLocks noGrp="1"/>
          </p:cNvSpPr>
          <p:nvPr>
            <p:ph type="title"/>
          </p:nvPr>
        </p:nvSpPr>
        <p:spPr/>
        <p:txBody>
          <a:bodyPr/>
          <a:lstStyle/>
          <a:p>
            <a:r>
              <a:rPr lang="fr-FR" dirty="0"/>
              <a:t>2-Tour de table sur le dépôt des programmes</a:t>
            </a:r>
          </a:p>
        </p:txBody>
      </p:sp>
      <p:sp>
        <p:nvSpPr>
          <p:cNvPr id="4" name="Espace réservé du numéro de diapositive 3"/>
          <p:cNvSpPr>
            <a:spLocks noGrp="1"/>
          </p:cNvSpPr>
          <p:nvPr>
            <p:ph type="sldNum" sz="quarter" idx="12"/>
          </p:nvPr>
        </p:nvSpPr>
        <p:spPr/>
        <p:txBody>
          <a:bodyPr/>
          <a:lstStyle/>
          <a:p>
            <a:pPr>
              <a:defRPr/>
            </a:pPr>
            <a:fld id="{03A11C34-3A30-4FBD-BCF2-5831EC0C0AD6}" type="slidenum">
              <a:rPr lang="fr-FR" smtClean="0">
                <a:solidFill>
                  <a:prstClr val="white"/>
                </a:solidFill>
              </a:rPr>
              <a:pPr>
                <a:defRPr/>
              </a:pPr>
              <a:t>24</a:t>
            </a:fld>
            <a:endParaRPr lang="fr-FR">
              <a:solidFill>
                <a:prstClr val="white"/>
              </a:solidFill>
            </a:endParaRPr>
          </a:p>
        </p:txBody>
      </p:sp>
      <p:sp>
        <p:nvSpPr>
          <p:cNvPr id="3" name="Flèche droite 2"/>
          <p:cNvSpPr/>
          <p:nvPr/>
        </p:nvSpPr>
        <p:spPr>
          <a:xfrm>
            <a:off x="755576" y="3068960"/>
            <a:ext cx="7704856" cy="79208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2021 / 2022</a:t>
            </a:r>
          </a:p>
        </p:txBody>
      </p:sp>
      <p:sp>
        <p:nvSpPr>
          <p:cNvPr id="7" name="Rectangle 6"/>
          <p:cNvSpPr/>
          <p:nvPr/>
        </p:nvSpPr>
        <p:spPr>
          <a:xfrm>
            <a:off x="755576" y="1196752"/>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01/01/2021</a:t>
            </a:r>
          </a:p>
        </p:txBody>
      </p:sp>
      <p:sp>
        <p:nvSpPr>
          <p:cNvPr id="8" name="ZoneTexte 7"/>
          <p:cNvSpPr txBox="1"/>
          <p:nvPr/>
        </p:nvSpPr>
        <p:spPr>
          <a:xfrm>
            <a:off x="755576" y="1628800"/>
            <a:ext cx="1080120" cy="646331"/>
          </a:xfrm>
          <a:prstGeom prst="rect">
            <a:avLst/>
          </a:prstGeom>
          <a:noFill/>
        </p:spPr>
        <p:txBody>
          <a:bodyPr wrap="square" lIns="0" rIns="0" rtlCol="0">
            <a:spAutoFit/>
          </a:bodyPr>
          <a:lstStyle/>
          <a:p>
            <a:pPr algn="ctr"/>
            <a:r>
              <a:rPr lang="fr-FR" sz="1200" dirty="0"/>
              <a:t>Début de l’éligibilité des dépenses</a:t>
            </a:r>
          </a:p>
        </p:txBody>
      </p:sp>
      <p:sp>
        <p:nvSpPr>
          <p:cNvPr id="14" name="Rectangle 13"/>
          <p:cNvSpPr/>
          <p:nvPr/>
        </p:nvSpPr>
        <p:spPr>
          <a:xfrm>
            <a:off x="1869058" y="1196751"/>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30/06/2021</a:t>
            </a:r>
          </a:p>
        </p:txBody>
      </p:sp>
      <p:sp>
        <p:nvSpPr>
          <p:cNvPr id="15" name="ZoneTexte 14"/>
          <p:cNvSpPr txBox="1"/>
          <p:nvPr/>
        </p:nvSpPr>
        <p:spPr>
          <a:xfrm>
            <a:off x="1869058" y="1628799"/>
            <a:ext cx="1080120" cy="461665"/>
          </a:xfrm>
          <a:prstGeom prst="rect">
            <a:avLst/>
          </a:prstGeom>
          <a:noFill/>
        </p:spPr>
        <p:txBody>
          <a:bodyPr wrap="square" lIns="0" rIns="0" rtlCol="0">
            <a:spAutoFit/>
          </a:bodyPr>
          <a:lstStyle/>
          <a:p>
            <a:pPr algn="ctr"/>
            <a:r>
              <a:rPr lang="fr-FR" sz="1200" dirty="0"/>
              <a:t>Publication des règlements UE</a:t>
            </a:r>
          </a:p>
        </p:txBody>
      </p:sp>
      <p:sp>
        <p:nvSpPr>
          <p:cNvPr id="16" name="Rectangle 15"/>
          <p:cNvSpPr/>
          <p:nvPr/>
        </p:nvSpPr>
        <p:spPr>
          <a:xfrm>
            <a:off x="3014478" y="2026227"/>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17/12/2021</a:t>
            </a:r>
          </a:p>
        </p:txBody>
      </p:sp>
      <p:sp>
        <p:nvSpPr>
          <p:cNvPr id="17" name="ZoneTexte 16"/>
          <p:cNvSpPr txBox="1"/>
          <p:nvPr/>
        </p:nvSpPr>
        <p:spPr>
          <a:xfrm>
            <a:off x="3014478" y="2458275"/>
            <a:ext cx="1080120" cy="461665"/>
          </a:xfrm>
          <a:prstGeom prst="rect">
            <a:avLst/>
          </a:prstGeom>
          <a:noFill/>
        </p:spPr>
        <p:txBody>
          <a:bodyPr wrap="square" lIns="0" rIns="0" rtlCol="0">
            <a:spAutoFit/>
          </a:bodyPr>
          <a:lstStyle/>
          <a:p>
            <a:pPr algn="ctr"/>
            <a:r>
              <a:rPr lang="fr-FR" sz="1200" dirty="0"/>
              <a:t>Soumission AP France</a:t>
            </a:r>
          </a:p>
        </p:txBody>
      </p:sp>
      <p:sp>
        <p:nvSpPr>
          <p:cNvPr id="18" name="Rectangle 17"/>
          <p:cNvSpPr/>
          <p:nvPr/>
        </p:nvSpPr>
        <p:spPr>
          <a:xfrm>
            <a:off x="3923928" y="4293096"/>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17/03/2022</a:t>
            </a:r>
          </a:p>
        </p:txBody>
      </p:sp>
      <p:sp>
        <p:nvSpPr>
          <p:cNvPr id="19" name="ZoneTexte 18"/>
          <p:cNvSpPr txBox="1"/>
          <p:nvPr/>
        </p:nvSpPr>
        <p:spPr>
          <a:xfrm>
            <a:off x="3923928" y="4725144"/>
            <a:ext cx="1080120" cy="646331"/>
          </a:xfrm>
          <a:prstGeom prst="rect">
            <a:avLst/>
          </a:prstGeom>
          <a:noFill/>
        </p:spPr>
        <p:txBody>
          <a:bodyPr wrap="square" lIns="0" rIns="0" rtlCol="0">
            <a:spAutoFit/>
          </a:bodyPr>
          <a:lstStyle/>
          <a:p>
            <a:pPr algn="ctr"/>
            <a:r>
              <a:rPr lang="fr-FR" sz="1200" dirty="0"/>
              <a:t>Date limite soumission programmes</a:t>
            </a:r>
          </a:p>
        </p:txBody>
      </p:sp>
      <p:sp>
        <p:nvSpPr>
          <p:cNvPr id="20" name="Rectangle 19"/>
          <p:cNvSpPr/>
          <p:nvPr/>
        </p:nvSpPr>
        <p:spPr>
          <a:xfrm>
            <a:off x="5292080" y="1206874"/>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17/08/2022</a:t>
            </a:r>
          </a:p>
        </p:txBody>
      </p:sp>
      <p:sp>
        <p:nvSpPr>
          <p:cNvPr id="21" name="ZoneTexte 20"/>
          <p:cNvSpPr txBox="1"/>
          <p:nvPr/>
        </p:nvSpPr>
        <p:spPr>
          <a:xfrm>
            <a:off x="5292080" y="1638922"/>
            <a:ext cx="1080120" cy="830997"/>
          </a:xfrm>
          <a:prstGeom prst="rect">
            <a:avLst/>
          </a:prstGeom>
          <a:noFill/>
        </p:spPr>
        <p:txBody>
          <a:bodyPr wrap="square" lIns="0" rIns="0" rtlCol="0">
            <a:spAutoFit/>
          </a:bodyPr>
          <a:lstStyle/>
          <a:p>
            <a:pPr algn="ctr"/>
            <a:r>
              <a:rPr lang="fr-FR" sz="1200" dirty="0"/>
              <a:t>Date limite approbation programmes par la COM</a:t>
            </a:r>
          </a:p>
        </p:txBody>
      </p:sp>
      <p:sp>
        <p:nvSpPr>
          <p:cNvPr id="26" name="Rectangle 25"/>
          <p:cNvSpPr/>
          <p:nvPr/>
        </p:nvSpPr>
        <p:spPr>
          <a:xfrm>
            <a:off x="5796136" y="4304681"/>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S2 2022</a:t>
            </a:r>
          </a:p>
        </p:txBody>
      </p:sp>
      <p:sp>
        <p:nvSpPr>
          <p:cNvPr id="27" name="ZoneTexte 26"/>
          <p:cNvSpPr txBox="1"/>
          <p:nvPr/>
        </p:nvSpPr>
        <p:spPr>
          <a:xfrm>
            <a:off x="5796136" y="4736729"/>
            <a:ext cx="1080120" cy="461665"/>
          </a:xfrm>
          <a:prstGeom prst="rect">
            <a:avLst/>
          </a:prstGeom>
          <a:noFill/>
        </p:spPr>
        <p:txBody>
          <a:bodyPr wrap="square" lIns="0" rIns="0" rtlCol="0">
            <a:spAutoFit/>
          </a:bodyPr>
          <a:lstStyle/>
          <a:p>
            <a:pPr algn="ctr"/>
            <a:r>
              <a:rPr lang="fr-FR" sz="1200" dirty="0"/>
              <a:t>Lancement des programmes</a:t>
            </a:r>
          </a:p>
        </p:txBody>
      </p:sp>
      <p:sp>
        <p:nvSpPr>
          <p:cNvPr id="41" name="Ellipse 40"/>
          <p:cNvSpPr/>
          <p:nvPr/>
        </p:nvSpPr>
        <p:spPr>
          <a:xfrm>
            <a:off x="182590" y="1143031"/>
            <a:ext cx="504056" cy="539488"/>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p:nvSpPr>
        <p:spPr>
          <a:xfrm>
            <a:off x="182590" y="2240569"/>
            <a:ext cx="504056" cy="539488"/>
          </a:xfrm>
          <a:prstGeom prst="ellips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3" name="Ellipse 42"/>
          <p:cNvSpPr/>
          <p:nvPr/>
        </p:nvSpPr>
        <p:spPr>
          <a:xfrm>
            <a:off x="182590" y="4202032"/>
            <a:ext cx="504056" cy="539488"/>
          </a:xfrm>
          <a:prstGeom prst="ellipse">
            <a:avLst/>
          </a:prstGeom>
          <a:blipFill>
            <a:blip r:embed="rId4"/>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p:cNvSpPr/>
          <p:nvPr/>
        </p:nvSpPr>
        <p:spPr>
          <a:xfrm>
            <a:off x="4139952" y="1211007"/>
            <a:ext cx="108012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17/04/2022</a:t>
            </a:r>
          </a:p>
        </p:txBody>
      </p:sp>
      <p:sp>
        <p:nvSpPr>
          <p:cNvPr id="46" name="ZoneTexte 45"/>
          <p:cNvSpPr txBox="1"/>
          <p:nvPr/>
        </p:nvSpPr>
        <p:spPr>
          <a:xfrm>
            <a:off x="4139952" y="1643055"/>
            <a:ext cx="1080120" cy="461665"/>
          </a:xfrm>
          <a:prstGeom prst="rect">
            <a:avLst/>
          </a:prstGeom>
          <a:noFill/>
        </p:spPr>
        <p:txBody>
          <a:bodyPr wrap="square" lIns="0" rIns="0" rtlCol="0">
            <a:spAutoFit/>
          </a:bodyPr>
          <a:lstStyle/>
          <a:p>
            <a:pPr algn="ctr"/>
            <a:r>
              <a:rPr lang="fr-FR" sz="1200" dirty="0"/>
              <a:t>Date limite approbation AP</a:t>
            </a:r>
          </a:p>
        </p:txBody>
      </p:sp>
      <p:sp>
        <p:nvSpPr>
          <p:cNvPr id="2" name="Rectangle à coins arrondis 1"/>
          <p:cNvSpPr/>
          <p:nvPr/>
        </p:nvSpPr>
        <p:spPr>
          <a:xfrm>
            <a:off x="755576" y="5537735"/>
            <a:ext cx="7704856" cy="50579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fr-FR" sz="1600" i="1" dirty="0"/>
              <a:t>NB: En date du 04/02/2022, PN FEAMPA et 3 programmes régionaux déjà soumis (AURA, BFC, GE) et la plupart des soumissions prévues fin février / début mars. </a:t>
            </a:r>
          </a:p>
        </p:txBody>
      </p:sp>
    </p:spTree>
    <p:extLst>
      <p:ext uri="{BB962C8B-B14F-4D97-AF65-F5344CB8AC3E}">
        <p14:creationId xmlns:p14="http://schemas.microsoft.com/office/powerpoint/2010/main" val="4288211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MERCI POUR VOTRE ATTENTION !</a:t>
            </a:r>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pPr>
              <a:defRPr/>
            </a:pPr>
            <a:fld id="{03A11C34-3A30-4FBD-BCF2-5831EC0C0AD6}" type="slidenum">
              <a:rPr lang="fr-FR" smtClean="0">
                <a:solidFill>
                  <a:prstClr val="white"/>
                </a:solidFill>
              </a:rPr>
              <a:pPr>
                <a:defRPr/>
              </a:pPr>
              <a:t>25</a:t>
            </a:fld>
            <a:endParaRPr lang="fr-FR">
              <a:solidFill>
                <a:prstClr val="white"/>
              </a:solidFill>
            </a:endParaRPr>
          </a:p>
        </p:txBody>
      </p:sp>
    </p:spTree>
    <p:extLst>
      <p:ext uri="{BB962C8B-B14F-4D97-AF65-F5344CB8AC3E}">
        <p14:creationId xmlns:p14="http://schemas.microsoft.com/office/powerpoint/2010/main" val="67443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548681"/>
            <a:ext cx="7596336" cy="360041"/>
          </a:xfrm>
        </p:spPr>
        <p:txBody>
          <a:bodyPr/>
          <a:lstStyle/>
          <a:p>
            <a:r>
              <a:rPr lang="fr-FR" sz="2400" dirty="0"/>
              <a:t>Panorama des fonds européens 2021-2027</a:t>
            </a:r>
          </a:p>
        </p:txBody>
      </p:sp>
      <p:sp>
        <p:nvSpPr>
          <p:cNvPr id="3" name="Espace réservé du contenu 2"/>
          <p:cNvSpPr>
            <a:spLocks noGrp="1"/>
          </p:cNvSpPr>
          <p:nvPr>
            <p:ph idx="1"/>
          </p:nvPr>
        </p:nvSpPr>
        <p:spPr>
          <a:xfrm>
            <a:off x="395536" y="1039977"/>
            <a:ext cx="8229600" cy="5073427"/>
          </a:xfrm>
        </p:spPr>
        <p:txBody>
          <a:bodyPr/>
          <a:lstStyle/>
          <a:p>
            <a:endParaRPr lang="fr-BE" dirty="0"/>
          </a:p>
          <a:p>
            <a:endParaRPr lang="fr-FR" dirty="0"/>
          </a:p>
        </p:txBody>
      </p:sp>
      <p:graphicFrame>
        <p:nvGraphicFramePr>
          <p:cNvPr id="21" name="Diagramme 20"/>
          <p:cNvGraphicFramePr/>
          <p:nvPr>
            <p:extLst>
              <p:ext uri="{D42A27DB-BD31-4B8C-83A1-F6EECF244321}">
                <p14:modId xmlns:p14="http://schemas.microsoft.com/office/powerpoint/2010/main" val="155286180"/>
              </p:ext>
            </p:extLst>
          </p:nvPr>
        </p:nvGraphicFramePr>
        <p:xfrm>
          <a:off x="654862" y="1988840"/>
          <a:ext cx="7402229" cy="30723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2" name="Image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51920" y="1025665"/>
            <a:ext cx="1152128" cy="742008"/>
          </a:xfrm>
          <a:prstGeom prst="rect">
            <a:avLst/>
          </a:prstGeom>
          <a:solidFill>
            <a:schemeClr val="bg1">
              <a:alpha val="36000"/>
            </a:schemeClr>
          </a:solidFill>
          <a:ln>
            <a:solidFill>
              <a:schemeClr val="accent1">
                <a:alpha val="62000"/>
              </a:schemeClr>
            </a:solidFill>
          </a:ln>
        </p:spPr>
      </p:pic>
      <p:sp>
        <p:nvSpPr>
          <p:cNvPr id="6" name="ZoneTexte 5"/>
          <p:cNvSpPr txBox="1"/>
          <p:nvPr/>
        </p:nvSpPr>
        <p:spPr>
          <a:xfrm>
            <a:off x="539552" y="5292298"/>
            <a:ext cx="4752528" cy="400110"/>
          </a:xfrm>
          <a:prstGeom prst="rect">
            <a:avLst/>
          </a:prstGeom>
          <a:noFill/>
        </p:spPr>
        <p:txBody>
          <a:bodyPr wrap="square" rtlCol="0">
            <a:spAutoFit/>
          </a:bodyPr>
          <a:lstStyle/>
          <a:p>
            <a:pPr algn="ctr" fontAlgn="base">
              <a:spcBef>
                <a:spcPct val="0"/>
              </a:spcBef>
              <a:spcAft>
                <a:spcPct val="0"/>
              </a:spcAft>
            </a:pPr>
            <a:r>
              <a:rPr lang="fr-FR" sz="2000" b="1" dirty="0">
                <a:solidFill>
                  <a:srgbClr val="35738B"/>
                </a:solidFill>
                <a:cs typeface="Arial" charset="0"/>
              </a:rPr>
              <a:t>Fonds couverts par l’Accord de Partenariat</a:t>
            </a:r>
          </a:p>
        </p:txBody>
      </p:sp>
      <p:sp>
        <p:nvSpPr>
          <p:cNvPr id="12" name="ZoneTexte 11"/>
          <p:cNvSpPr txBox="1"/>
          <p:nvPr/>
        </p:nvSpPr>
        <p:spPr>
          <a:xfrm>
            <a:off x="5724128" y="5292298"/>
            <a:ext cx="2511896" cy="400110"/>
          </a:xfrm>
          <a:prstGeom prst="rect">
            <a:avLst/>
          </a:prstGeom>
          <a:noFill/>
        </p:spPr>
        <p:txBody>
          <a:bodyPr wrap="square" rtlCol="0">
            <a:spAutoFit/>
          </a:bodyPr>
          <a:lstStyle/>
          <a:p>
            <a:pPr algn="ctr" fontAlgn="base">
              <a:spcBef>
                <a:spcPct val="0"/>
              </a:spcBef>
              <a:spcAft>
                <a:spcPct val="0"/>
              </a:spcAft>
            </a:pPr>
            <a:r>
              <a:rPr lang="fr-FR" sz="2000" b="1" dirty="0">
                <a:solidFill>
                  <a:srgbClr val="35738B"/>
                </a:solidFill>
                <a:cs typeface="Arial" charset="0"/>
              </a:rPr>
              <a:t>Lignes de partage</a:t>
            </a:r>
          </a:p>
        </p:txBody>
      </p:sp>
      <p:grpSp>
        <p:nvGrpSpPr>
          <p:cNvPr id="9" name="Groupe 8"/>
          <p:cNvGrpSpPr/>
          <p:nvPr/>
        </p:nvGrpSpPr>
        <p:grpSpPr>
          <a:xfrm>
            <a:off x="2438720" y="5785865"/>
            <a:ext cx="889698" cy="285946"/>
            <a:chOff x="2069443" y="2374023"/>
            <a:chExt cx="954193" cy="696827"/>
          </a:xfrm>
        </p:grpSpPr>
        <p:sp>
          <p:nvSpPr>
            <p:cNvPr id="10" name="Rectangle à coins arrondis 9"/>
            <p:cNvSpPr/>
            <p:nvPr/>
          </p:nvSpPr>
          <p:spPr>
            <a:xfrm>
              <a:off x="2069443" y="2374023"/>
              <a:ext cx="954193" cy="696827"/>
            </a:xfrm>
            <a:prstGeom prst="roundRect">
              <a:avLst>
                <a:gd name="adj" fmla="val 10000"/>
              </a:avLst>
            </a:prstGeom>
            <a:solidFill>
              <a:schemeClr val="tx1">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Rectangle 10"/>
            <p:cNvSpPr/>
            <p:nvPr/>
          </p:nvSpPr>
          <p:spPr>
            <a:xfrm>
              <a:off x="2089852" y="2394432"/>
              <a:ext cx="913375" cy="6560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fontAlgn="base">
                <a:lnSpc>
                  <a:spcPct val="90000"/>
                </a:lnSpc>
                <a:spcBef>
                  <a:spcPct val="0"/>
                </a:spcBef>
                <a:spcAft>
                  <a:spcPct val="35000"/>
                </a:spcAft>
              </a:pPr>
              <a:endParaRPr lang="fr-FR" sz="1200" dirty="0">
                <a:solidFill>
                  <a:prstClr val="white"/>
                </a:solidFill>
              </a:endParaRPr>
            </a:p>
          </p:txBody>
        </p:sp>
      </p:grpSp>
      <p:grpSp>
        <p:nvGrpSpPr>
          <p:cNvPr id="13" name="Groupe 12"/>
          <p:cNvGrpSpPr/>
          <p:nvPr/>
        </p:nvGrpSpPr>
        <p:grpSpPr>
          <a:xfrm>
            <a:off x="2610150" y="5831330"/>
            <a:ext cx="4814776" cy="384506"/>
            <a:chOff x="2089852" y="2113431"/>
            <a:chExt cx="5163803" cy="937010"/>
          </a:xfrm>
        </p:grpSpPr>
        <p:sp>
          <p:nvSpPr>
            <p:cNvPr id="14" name="Rectangle à coins arrondis 13"/>
            <p:cNvSpPr/>
            <p:nvPr/>
          </p:nvSpPr>
          <p:spPr>
            <a:xfrm>
              <a:off x="6299462" y="2113431"/>
              <a:ext cx="954193" cy="696827"/>
            </a:xfrm>
            <a:prstGeom prst="roundRect">
              <a:avLst>
                <a:gd name="adj" fmla="val 10000"/>
              </a:avLst>
            </a:prstGeom>
            <a:solidFill>
              <a:srgbClr val="92D05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Rectangle 14"/>
            <p:cNvSpPr/>
            <p:nvPr/>
          </p:nvSpPr>
          <p:spPr>
            <a:xfrm>
              <a:off x="2089852" y="2394432"/>
              <a:ext cx="913375" cy="6560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fontAlgn="base">
                <a:lnSpc>
                  <a:spcPct val="90000"/>
                </a:lnSpc>
                <a:spcBef>
                  <a:spcPct val="0"/>
                </a:spcBef>
                <a:spcAft>
                  <a:spcPct val="35000"/>
                </a:spcAft>
              </a:pPr>
              <a:endParaRPr lang="fr-FR" sz="1200" dirty="0">
                <a:solidFill>
                  <a:prstClr val="white"/>
                </a:solidFill>
              </a:endParaRPr>
            </a:p>
          </p:txBody>
        </p:sp>
      </p:grpSp>
    </p:spTree>
    <p:extLst>
      <p:ext uri="{BB962C8B-B14F-4D97-AF65-F5344CB8AC3E}">
        <p14:creationId xmlns:p14="http://schemas.microsoft.com/office/powerpoint/2010/main" val="99031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3A11C34-3A30-4FBD-BCF2-5831EC0C0AD6}" type="slidenum">
              <a:rPr lang="fr-FR" smtClean="0">
                <a:solidFill>
                  <a:prstClr val="white"/>
                </a:solidFill>
              </a:rPr>
              <a:pPr>
                <a:defRPr/>
              </a:pPr>
              <a:t>4</a:t>
            </a:fld>
            <a:endParaRPr lang="fr-FR">
              <a:solidFill>
                <a:prstClr val="white"/>
              </a:solidFill>
            </a:endParaRPr>
          </a:p>
        </p:txBody>
      </p:sp>
      <p:sp>
        <p:nvSpPr>
          <p:cNvPr id="10" name="Rectangle 1"/>
          <p:cNvSpPr>
            <a:spLocks noChangeArrowheads="1"/>
          </p:cNvSpPr>
          <p:nvPr/>
        </p:nvSpPr>
        <p:spPr bwMode="auto">
          <a:xfrm>
            <a:off x="2" y="1052736"/>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a:solidFill>
                  <a:schemeClr val="tx1"/>
                </a:solidFill>
                <a:latin typeface="Calibri" pitchFamily="34" charset="0"/>
              </a:defRPr>
            </a:lvl1pPr>
            <a:lvl2pPr marL="742950" indent="-285750" eaLnBrk="0" hangingPunct="0">
              <a:spcBef>
                <a:spcPct val="20000"/>
              </a:spcBef>
              <a:buFont typeface="Arial" charset="0"/>
              <a:buChar char="–"/>
              <a:defRPr>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ctr" eaLnBrk="1" fontAlgn="base" hangingPunct="1">
              <a:spcBef>
                <a:spcPct val="0"/>
              </a:spcBef>
              <a:spcAft>
                <a:spcPct val="0"/>
              </a:spcAft>
              <a:buFontTx/>
              <a:buNone/>
            </a:pPr>
            <a:r>
              <a:rPr lang="fr-FR" altLang="fr-FR" sz="2800" b="1" dirty="0">
                <a:solidFill>
                  <a:srgbClr val="35738B"/>
                </a:solidFill>
                <a:ea typeface="Microsoft YaHei" pitchFamily="34" charset="-122"/>
                <a:cs typeface="Arial" charset="0"/>
              </a:rPr>
              <a:t>Qui va gérer les fonds sur 2021-2027?</a:t>
            </a:r>
          </a:p>
        </p:txBody>
      </p:sp>
      <p:graphicFrame>
        <p:nvGraphicFramePr>
          <p:cNvPr id="8" name="Diagramme 7"/>
          <p:cNvGraphicFramePr/>
          <p:nvPr>
            <p:extLst>
              <p:ext uri="{D42A27DB-BD31-4B8C-83A1-F6EECF244321}">
                <p14:modId xmlns:p14="http://schemas.microsoft.com/office/powerpoint/2010/main" val="3655751684"/>
              </p:ext>
            </p:extLst>
          </p:nvPr>
        </p:nvGraphicFramePr>
        <p:xfrm>
          <a:off x="971600" y="1700808"/>
          <a:ext cx="7416824" cy="3960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6699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aphique 12"/>
          <p:cNvGraphicFramePr>
            <a:graphicFrameLocks/>
          </p:cNvGraphicFramePr>
          <p:nvPr>
            <p:extLst>
              <p:ext uri="{D42A27DB-BD31-4B8C-83A1-F6EECF244321}">
                <p14:modId xmlns:p14="http://schemas.microsoft.com/office/powerpoint/2010/main" val="3019823242"/>
              </p:ext>
            </p:extLst>
          </p:nvPr>
        </p:nvGraphicFramePr>
        <p:xfrm>
          <a:off x="683568" y="188640"/>
          <a:ext cx="9073008" cy="599832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re 1"/>
          <p:cNvSpPr>
            <a:spLocks noGrp="1"/>
          </p:cNvSpPr>
          <p:nvPr>
            <p:ph type="title"/>
          </p:nvPr>
        </p:nvSpPr>
        <p:spPr/>
        <p:txBody>
          <a:bodyPr/>
          <a:lstStyle/>
          <a:p>
            <a:r>
              <a:rPr lang="fr-FR" dirty="0"/>
              <a:t>Répartition des crédits FEDER – FSE+  - FTJ par  OS </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5</a:t>
            </a:fld>
            <a:endParaRPr lang="fr-FR">
              <a:solidFill>
                <a:prstClr val="white"/>
              </a:solidFill>
            </a:endParaRPr>
          </a:p>
        </p:txBody>
      </p:sp>
      <p:sp>
        <p:nvSpPr>
          <p:cNvPr id="10" name="ZoneTexte 9"/>
          <p:cNvSpPr txBox="1"/>
          <p:nvPr/>
        </p:nvSpPr>
        <p:spPr>
          <a:xfrm>
            <a:off x="6947140" y="4274512"/>
            <a:ext cx="2051720" cy="954688"/>
          </a:xfrm>
          <a:prstGeom prst="rect">
            <a:avLst/>
          </a:prstGeom>
          <a:noFill/>
        </p:spPr>
        <p:txBody>
          <a:bodyPr wrap="square" rtlCol="0">
            <a:spAutoFit/>
          </a:bodyPr>
          <a:lstStyle/>
          <a:p>
            <a:pPr algn="ctr" fontAlgn="base">
              <a:spcBef>
                <a:spcPct val="0"/>
              </a:spcBef>
              <a:spcAft>
                <a:spcPct val="0"/>
              </a:spcAft>
            </a:pPr>
            <a:r>
              <a:rPr lang="fr-FR" sz="1400" i="1" dirty="0">
                <a:solidFill>
                  <a:srgbClr val="35738B"/>
                </a:solidFill>
                <a:cs typeface="Arial" charset="0"/>
              </a:rPr>
              <a:t>Transition énergétique / gestion des risques (dont climatiques) / biodiversité / mobilité durable</a:t>
            </a:r>
          </a:p>
        </p:txBody>
      </p:sp>
      <p:sp>
        <p:nvSpPr>
          <p:cNvPr id="11" name="ZoneTexte 10"/>
          <p:cNvSpPr txBox="1"/>
          <p:nvPr/>
        </p:nvSpPr>
        <p:spPr>
          <a:xfrm>
            <a:off x="179512" y="4959248"/>
            <a:ext cx="1944216" cy="523220"/>
          </a:xfrm>
          <a:prstGeom prst="rect">
            <a:avLst/>
          </a:prstGeom>
          <a:noFill/>
        </p:spPr>
        <p:txBody>
          <a:bodyPr wrap="square" rtlCol="0">
            <a:spAutoFit/>
          </a:bodyPr>
          <a:lstStyle/>
          <a:p>
            <a:pPr algn="ctr" fontAlgn="base">
              <a:spcBef>
                <a:spcPct val="0"/>
              </a:spcBef>
              <a:spcAft>
                <a:spcPct val="0"/>
              </a:spcAft>
            </a:pPr>
            <a:r>
              <a:rPr lang="fr-FR" sz="1400" i="1" dirty="0">
                <a:solidFill>
                  <a:srgbClr val="35738B"/>
                </a:solidFill>
                <a:cs typeface="Arial" charset="0"/>
              </a:rPr>
              <a:t>Education, inclusion, formation </a:t>
            </a:r>
          </a:p>
        </p:txBody>
      </p:sp>
      <p:sp>
        <p:nvSpPr>
          <p:cNvPr id="14" name="ZoneTexte 13"/>
          <p:cNvSpPr txBox="1"/>
          <p:nvPr/>
        </p:nvSpPr>
        <p:spPr>
          <a:xfrm>
            <a:off x="755576" y="1866876"/>
            <a:ext cx="2051720" cy="523220"/>
          </a:xfrm>
          <a:prstGeom prst="rect">
            <a:avLst/>
          </a:prstGeom>
          <a:noFill/>
        </p:spPr>
        <p:txBody>
          <a:bodyPr wrap="square" rtlCol="0">
            <a:spAutoFit/>
          </a:bodyPr>
          <a:lstStyle/>
          <a:p>
            <a:pPr algn="ctr" fontAlgn="base">
              <a:spcBef>
                <a:spcPct val="0"/>
              </a:spcBef>
              <a:spcAft>
                <a:spcPct val="0"/>
              </a:spcAft>
            </a:pPr>
            <a:r>
              <a:rPr lang="fr-FR" sz="1400" i="1" dirty="0">
                <a:solidFill>
                  <a:srgbClr val="35738B"/>
                </a:solidFill>
                <a:cs typeface="Arial" charset="0"/>
              </a:rPr>
              <a:t>Soutien aux stratégies de développement territorial</a:t>
            </a:r>
          </a:p>
        </p:txBody>
      </p:sp>
      <p:sp>
        <p:nvSpPr>
          <p:cNvPr id="15" name="ZoneTexte 14"/>
          <p:cNvSpPr txBox="1"/>
          <p:nvPr/>
        </p:nvSpPr>
        <p:spPr>
          <a:xfrm>
            <a:off x="3816424" y="897987"/>
            <a:ext cx="2051720" cy="523220"/>
          </a:xfrm>
          <a:prstGeom prst="rect">
            <a:avLst/>
          </a:prstGeom>
          <a:noFill/>
        </p:spPr>
        <p:txBody>
          <a:bodyPr wrap="square" rtlCol="0">
            <a:spAutoFit/>
          </a:bodyPr>
          <a:lstStyle/>
          <a:p>
            <a:pPr algn="ctr" fontAlgn="base">
              <a:spcBef>
                <a:spcPct val="0"/>
              </a:spcBef>
              <a:spcAft>
                <a:spcPct val="0"/>
              </a:spcAft>
            </a:pPr>
            <a:r>
              <a:rPr lang="fr-FR" sz="1400" i="1" dirty="0">
                <a:solidFill>
                  <a:srgbClr val="35738B"/>
                </a:solidFill>
                <a:cs typeface="Arial" charset="0"/>
              </a:rPr>
              <a:t>Transition neutralité climatique</a:t>
            </a:r>
          </a:p>
        </p:txBody>
      </p:sp>
      <p:grpSp>
        <p:nvGrpSpPr>
          <p:cNvPr id="22" name="Groupe 21"/>
          <p:cNvGrpSpPr/>
          <p:nvPr/>
        </p:nvGrpSpPr>
        <p:grpSpPr>
          <a:xfrm>
            <a:off x="5795307" y="4194995"/>
            <a:ext cx="777574" cy="592138"/>
            <a:chOff x="5868144" y="3062412"/>
            <a:chExt cx="1144588" cy="911225"/>
          </a:xfrm>
        </p:grpSpPr>
        <p:sp>
          <p:nvSpPr>
            <p:cNvPr id="20" name="Freeform 591"/>
            <p:cNvSpPr>
              <a:spLocks/>
            </p:cNvSpPr>
            <p:nvPr/>
          </p:nvSpPr>
          <p:spPr bwMode="auto">
            <a:xfrm>
              <a:off x="5868144" y="3645024"/>
              <a:ext cx="969963" cy="328613"/>
            </a:xfrm>
            <a:custGeom>
              <a:avLst/>
              <a:gdLst>
                <a:gd name="T0" fmla="*/ 1165 w 1165"/>
                <a:gd name="T1" fmla="*/ 103 h 395"/>
                <a:gd name="T2" fmla="*/ 1105 w 1165"/>
                <a:gd name="T3" fmla="*/ 43 h 395"/>
                <a:gd name="T4" fmla="*/ 1070 w 1165"/>
                <a:gd name="T5" fmla="*/ 54 h 395"/>
                <a:gd name="T6" fmla="*/ 1070 w 1165"/>
                <a:gd name="T7" fmla="*/ 54 h 395"/>
                <a:gd name="T8" fmla="*/ 919 w 1165"/>
                <a:gd name="T9" fmla="*/ 158 h 395"/>
                <a:gd name="T10" fmla="*/ 895 w 1165"/>
                <a:gd name="T11" fmla="*/ 158 h 395"/>
                <a:gd name="T12" fmla="*/ 877 w 1165"/>
                <a:gd name="T13" fmla="*/ 224 h 395"/>
                <a:gd name="T14" fmla="*/ 788 w 1165"/>
                <a:gd name="T15" fmla="*/ 260 h 395"/>
                <a:gd name="T16" fmla="*/ 585 w 1165"/>
                <a:gd name="T17" fmla="*/ 260 h 395"/>
                <a:gd name="T18" fmla="*/ 414 w 1165"/>
                <a:gd name="T19" fmla="*/ 306 h 395"/>
                <a:gd name="T20" fmla="*/ 407 w 1165"/>
                <a:gd name="T21" fmla="*/ 279 h 395"/>
                <a:gd name="T22" fmla="*/ 583 w 1165"/>
                <a:gd name="T23" fmla="*/ 232 h 395"/>
                <a:gd name="T24" fmla="*/ 788 w 1165"/>
                <a:gd name="T25" fmla="*/ 232 h 395"/>
                <a:gd name="T26" fmla="*/ 854 w 1165"/>
                <a:gd name="T27" fmla="*/ 207 h 395"/>
                <a:gd name="T28" fmla="*/ 867 w 1165"/>
                <a:gd name="T29" fmla="*/ 158 h 395"/>
                <a:gd name="T30" fmla="*/ 808 w 1165"/>
                <a:gd name="T31" fmla="*/ 110 h 395"/>
                <a:gd name="T32" fmla="*/ 808 w 1165"/>
                <a:gd name="T33" fmla="*/ 110 h 395"/>
                <a:gd name="T34" fmla="*/ 732 w 1165"/>
                <a:gd name="T35" fmla="*/ 110 h 395"/>
                <a:gd name="T36" fmla="*/ 631 w 1165"/>
                <a:gd name="T37" fmla="*/ 110 h 395"/>
                <a:gd name="T38" fmla="*/ 437 w 1165"/>
                <a:gd name="T39" fmla="*/ 0 h 395"/>
                <a:gd name="T40" fmla="*/ 292 w 1165"/>
                <a:gd name="T41" fmla="*/ 0 h 395"/>
                <a:gd name="T42" fmla="*/ 243 w 1165"/>
                <a:gd name="T43" fmla="*/ 21 h 395"/>
                <a:gd name="T44" fmla="*/ 0 w 1165"/>
                <a:gd name="T45" fmla="*/ 21 h 395"/>
                <a:gd name="T46" fmla="*/ 0 w 1165"/>
                <a:gd name="T47" fmla="*/ 318 h 395"/>
                <a:gd name="T48" fmla="*/ 169 w 1165"/>
                <a:gd name="T49" fmla="*/ 317 h 395"/>
                <a:gd name="T50" fmla="*/ 429 w 1165"/>
                <a:gd name="T51" fmla="*/ 395 h 395"/>
                <a:gd name="T52" fmla="*/ 542 w 1165"/>
                <a:gd name="T53" fmla="*/ 395 h 395"/>
                <a:gd name="T54" fmla="*/ 981 w 1165"/>
                <a:gd name="T55" fmla="*/ 267 h 395"/>
                <a:gd name="T56" fmla="*/ 1141 w 1165"/>
                <a:gd name="T57" fmla="*/ 152 h 395"/>
                <a:gd name="T58" fmla="*/ 1141 w 1165"/>
                <a:gd name="T59" fmla="*/ 152 h 395"/>
                <a:gd name="T60" fmla="*/ 1165 w 1165"/>
                <a:gd name="T61" fmla="*/ 103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5" h="395">
                  <a:moveTo>
                    <a:pt x="1165" y="103"/>
                  </a:moveTo>
                  <a:cubicBezTo>
                    <a:pt x="1165" y="70"/>
                    <a:pt x="1138" y="43"/>
                    <a:pt x="1105" y="43"/>
                  </a:cubicBezTo>
                  <a:cubicBezTo>
                    <a:pt x="1092" y="43"/>
                    <a:pt x="1080" y="47"/>
                    <a:pt x="1070" y="54"/>
                  </a:cubicBezTo>
                  <a:cubicBezTo>
                    <a:pt x="1070" y="54"/>
                    <a:pt x="1070" y="54"/>
                    <a:pt x="1070" y="54"/>
                  </a:cubicBezTo>
                  <a:cubicBezTo>
                    <a:pt x="919" y="158"/>
                    <a:pt x="919" y="158"/>
                    <a:pt x="919" y="158"/>
                  </a:cubicBezTo>
                  <a:cubicBezTo>
                    <a:pt x="895" y="158"/>
                    <a:pt x="895" y="158"/>
                    <a:pt x="895" y="158"/>
                  </a:cubicBezTo>
                  <a:cubicBezTo>
                    <a:pt x="896" y="178"/>
                    <a:pt x="892" y="203"/>
                    <a:pt x="877" y="224"/>
                  </a:cubicBezTo>
                  <a:cubicBezTo>
                    <a:pt x="859" y="248"/>
                    <a:pt x="829" y="260"/>
                    <a:pt x="788" y="260"/>
                  </a:cubicBezTo>
                  <a:cubicBezTo>
                    <a:pt x="585" y="260"/>
                    <a:pt x="585" y="260"/>
                    <a:pt x="585" y="260"/>
                  </a:cubicBezTo>
                  <a:cubicBezTo>
                    <a:pt x="414" y="306"/>
                    <a:pt x="414" y="306"/>
                    <a:pt x="414" y="306"/>
                  </a:cubicBezTo>
                  <a:cubicBezTo>
                    <a:pt x="407" y="279"/>
                    <a:pt x="407" y="279"/>
                    <a:pt x="407" y="279"/>
                  </a:cubicBezTo>
                  <a:cubicBezTo>
                    <a:pt x="583" y="232"/>
                    <a:pt x="583" y="232"/>
                    <a:pt x="583" y="232"/>
                  </a:cubicBezTo>
                  <a:cubicBezTo>
                    <a:pt x="788" y="232"/>
                    <a:pt x="788" y="232"/>
                    <a:pt x="788" y="232"/>
                  </a:cubicBezTo>
                  <a:cubicBezTo>
                    <a:pt x="819" y="232"/>
                    <a:pt x="842" y="224"/>
                    <a:pt x="854" y="207"/>
                  </a:cubicBezTo>
                  <a:cubicBezTo>
                    <a:pt x="865" y="192"/>
                    <a:pt x="868" y="173"/>
                    <a:pt x="867" y="158"/>
                  </a:cubicBezTo>
                  <a:cubicBezTo>
                    <a:pt x="864" y="129"/>
                    <a:pt x="837" y="110"/>
                    <a:pt x="808" y="110"/>
                  </a:cubicBezTo>
                  <a:cubicBezTo>
                    <a:pt x="808" y="110"/>
                    <a:pt x="808" y="110"/>
                    <a:pt x="808" y="110"/>
                  </a:cubicBezTo>
                  <a:cubicBezTo>
                    <a:pt x="732" y="110"/>
                    <a:pt x="732" y="110"/>
                    <a:pt x="732" y="110"/>
                  </a:cubicBezTo>
                  <a:cubicBezTo>
                    <a:pt x="631" y="110"/>
                    <a:pt x="631" y="110"/>
                    <a:pt x="631" y="110"/>
                  </a:cubicBezTo>
                  <a:cubicBezTo>
                    <a:pt x="437" y="0"/>
                    <a:pt x="437" y="0"/>
                    <a:pt x="437" y="0"/>
                  </a:cubicBezTo>
                  <a:cubicBezTo>
                    <a:pt x="292" y="0"/>
                    <a:pt x="292" y="0"/>
                    <a:pt x="292" y="0"/>
                  </a:cubicBezTo>
                  <a:cubicBezTo>
                    <a:pt x="243" y="21"/>
                    <a:pt x="243" y="21"/>
                    <a:pt x="243" y="21"/>
                  </a:cubicBezTo>
                  <a:cubicBezTo>
                    <a:pt x="0" y="21"/>
                    <a:pt x="0" y="21"/>
                    <a:pt x="0" y="21"/>
                  </a:cubicBezTo>
                  <a:cubicBezTo>
                    <a:pt x="0" y="318"/>
                    <a:pt x="0" y="318"/>
                    <a:pt x="0" y="318"/>
                  </a:cubicBezTo>
                  <a:cubicBezTo>
                    <a:pt x="169" y="317"/>
                    <a:pt x="169" y="317"/>
                    <a:pt x="169" y="317"/>
                  </a:cubicBezTo>
                  <a:cubicBezTo>
                    <a:pt x="429" y="395"/>
                    <a:pt x="429" y="395"/>
                    <a:pt x="429" y="395"/>
                  </a:cubicBezTo>
                  <a:cubicBezTo>
                    <a:pt x="542" y="395"/>
                    <a:pt x="542" y="395"/>
                    <a:pt x="542" y="395"/>
                  </a:cubicBezTo>
                  <a:cubicBezTo>
                    <a:pt x="981" y="267"/>
                    <a:pt x="981" y="267"/>
                    <a:pt x="981" y="267"/>
                  </a:cubicBezTo>
                  <a:cubicBezTo>
                    <a:pt x="1141" y="152"/>
                    <a:pt x="1141" y="152"/>
                    <a:pt x="1141" y="152"/>
                  </a:cubicBezTo>
                  <a:cubicBezTo>
                    <a:pt x="1141" y="152"/>
                    <a:pt x="1141" y="152"/>
                    <a:pt x="1141" y="152"/>
                  </a:cubicBezTo>
                  <a:cubicBezTo>
                    <a:pt x="1156" y="141"/>
                    <a:pt x="1165" y="123"/>
                    <a:pt x="1165" y="10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1" name="Freeform 592"/>
            <p:cNvSpPr>
              <a:spLocks noEditPoints="1"/>
            </p:cNvSpPr>
            <p:nvPr/>
          </p:nvSpPr>
          <p:spPr bwMode="auto">
            <a:xfrm>
              <a:off x="5972919" y="3062412"/>
              <a:ext cx="1039813" cy="638175"/>
            </a:xfrm>
            <a:custGeom>
              <a:avLst/>
              <a:gdLst>
                <a:gd name="T0" fmla="*/ 915 w 1249"/>
                <a:gd name="T1" fmla="*/ 19 h 767"/>
                <a:gd name="T2" fmla="*/ 625 w 1249"/>
                <a:gd name="T3" fmla="*/ 167 h 767"/>
                <a:gd name="T4" fmla="*/ 334 w 1249"/>
                <a:gd name="T5" fmla="*/ 19 h 767"/>
                <a:gd name="T6" fmla="*/ 0 w 1249"/>
                <a:gd name="T7" fmla="*/ 274 h 767"/>
                <a:gd name="T8" fmla="*/ 28 w 1249"/>
                <a:gd name="T9" fmla="*/ 263 h 767"/>
                <a:gd name="T10" fmla="*/ 103 w 1249"/>
                <a:gd name="T11" fmla="*/ 247 h 767"/>
                <a:gd name="T12" fmla="*/ 210 w 1249"/>
                <a:gd name="T13" fmla="*/ 259 h 767"/>
                <a:gd name="T14" fmla="*/ 334 w 1249"/>
                <a:gd name="T15" fmla="*/ 351 h 767"/>
                <a:gd name="T16" fmla="*/ 521 w 1249"/>
                <a:gd name="T17" fmla="*/ 379 h 767"/>
                <a:gd name="T18" fmla="*/ 591 w 1249"/>
                <a:gd name="T19" fmla="*/ 338 h 767"/>
                <a:gd name="T20" fmla="*/ 591 w 1249"/>
                <a:gd name="T21" fmla="*/ 767 h 767"/>
                <a:gd name="T22" fmla="*/ 652 w 1249"/>
                <a:gd name="T23" fmla="*/ 767 h 767"/>
                <a:gd name="T24" fmla="*/ 652 w 1249"/>
                <a:gd name="T25" fmla="*/ 331 h 767"/>
                <a:gd name="T26" fmla="*/ 728 w 1249"/>
                <a:gd name="T27" fmla="*/ 379 h 767"/>
                <a:gd name="T28" fmla="*/ 915 w 1249"/>
                <a:gd name="T29" fmla="*/ 351 h 767"/>
                <a:gd name="T30" fmla="*/ 1040 w 1249"/>
                <a:gd name="T31" fmla="*/ 259 h 767"/>
                <a:gd name="T32" fmla="*/ 1146 w 1249"/>
                <a:gd name="T33" fmla="*/ 247 h 767"/>
                <a:gd name="T34" fmla="*/ 1222 w 1249"/>
                <a:gd name="T35" fmla="*/ 263 h 767"/>
                <a:gd name="T36" fmla="*/ 1249 w 1249"/>
                <a:gd name="T37" fmla="*/ 274 h 767"/>
                <a:gd name="T38" fmla="*/ 915 w 1249"/>
                <a:gd name="T39" fmla="*/ 19 h 767"/>
                <a:gd name="T40" fmla="*/ 453 w 1249"/>
                <a:gd name="T41" fmla="*/ 166 h 767"/>
                <a:gd name="T42" fmla="*/ 323 w 1249"/>
                <a:gd name="T43" fmla="*/ 140 h 767"/>
                <a:gd name="T44" fmla="*/ 67 w 1249"/>
                <a:gd name="T45" fmla="*/ 219 h 767"/>
                <a:gd name="T46" fmla="*/ 187 w 1249"/>
                <a:gd name="T47" fmla="*/ 142 h 767"/>
                <a:gd name="T48" fmla="*/ 324 w 1249"/>
                <a:gd name="T49" fmla="*/ 114 h 767"/>
                <a:gd name="T50" fmla="*/ 460 w 1249"/>
                <a:gd name="T51" fmla="*/ 148 h 767"/>
                <a:gd name="T52" fmla="*/ 572 w 1249"/>
                <a:gd name="T53" fmla="*/ 239 h 767"/>
                <a:gd name="T54" fmla="*/ 453 w 1249"/>
                <a:gd name="T55" fmla="*/ 166 h 767"/>
                <a:gd name="T56" fmla="*/ 926 w 1249"/>
                <a:gd name="T57" fmla="*/ 140 h 767"/>
                <a:gd name="T58" fmla="*/ 796 w 1249"/>
                <a:gd name="T59" fmla="*/ 166 h 767"/>
                <a:gd name="T60" fmla="*/ 677 w 1249"/>
                <a:gd name="T61" fmla="*/ 239 h 767"/>
                <a:gd name="T62" fmla="*/ 790 w 1249"/>
                <a:gd name="T63" fmla="*/ 148 h 767"/>
                <a:gd name="T64" fmla="*/ 926 w 1249"/>
                <a:gd name="T65" fmla="*/ 114 h 767"/>
                <a:gd name="T66" fmla="*/ 1062 w 1249"/>
                <a:gd name="T67" fmla="*/ 142 h 767"/>
                <a:gd name="T68" fmla="*/ 1182 w 1249"/>
                <a:gd name="T69" fmla="*/ 219 h 767"/>
                <a:gd name="T70" fmla="*/ 926 w 1249"/>
                <a:gd name="T71" fmla="*/ 140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49" h="767">
                  <a:moveTo>
                    <a:pt x="915" y="19"/>
                  </a:moveTo>
                  <a:cubicBezTo>
                    <a:pt x="708" y="0"/>
                    <a:pt x="644" y="104"/>
                    <a:pt x="625" y="167"/>
                  </a:cubicBezTo>
                  <a:cubicBezTo>
                    <a:pt x="605" y="104"/>
                    <a:pt x="542" y="0"/>
                    <a:pt x="334" y="19"/>
                  </a:cubicBezTo>
                  <a:cubicBezTo>
                    <a:pt x="95" y="42"/>
                    <a:pt x="0" y="274"/>
                    <a:pt x="0" y="274"/>
                  </a:cubicBezTo>
                  <a:cubicBezTo>
                    <a:pt x="4" y="270"/>
                    <a:pt x="25" y="264"/>
                    <a:pt x="28" y="263"/>
                  </a:cubicBezTo>
                  <a:cubicBezTo>
                    <a:pt x="52" y="255"/>
                    <a:pt x="78" y="249"/>
                    <a:pt x="103" y="247"/>
                  </a:cubicBezTo>
                  <a:cubicBezTo>
                    <a:pt x="139" y="245"/>
                    <a:pt x="175" y="248"/>
                    <a:pt x="210" y="259"/>
                  </a:cubicBezTo>
                  <a:cubicBezTo>
                    <a:pt x="262" y="275"/>
                    <a:pt x="289" y="322"/>
                    <a:pt x="334" y="351"/>
                  </a:cubicBezTo>
                  <a:cubicBezTo>
                    <a:pt x="410" y="399"/>
                    <a:pt x="468" y="393"/>
                    <a:pt x="521" y="379"/>
                  </a:cubicBezTo>
                  <a:cubicBezTo>
                    <a:pt x="521" y="379"/>
                    <a:pt x="559" y="372"/>
                    <a:pt x="591" y="338"/>
                  </a:cubicBezTo>
                  <a:cubicBezTo>
                    <a:pt x="591" y="767"/>
                    <a:pt x="591" y="767"/>
                    <a:pt x="591" y="767"/>
                  </a:cubicBezTo>
                  <a:cubicBezTo>
                    <a:pt x="652" y="767"/>
                    <a:pt x="652" y="767"/>
                    <a:pt x="652" y="767"/>
                  </a:cubicBezTo>
                  <a:cubicBezTo>
                    <a:pt x="652" y="331"/>
                    <a:pt x="652" y="331"/>
                    <a:pt x="652" y="331"/>
                  </a:cubicBezTo>
                  <a:cubicBezTo>
                    <a:pt x="685" y="371"/>
                    <a:pt x="728" y="379"/>
                    <a:pt x="728" y="379"/>
                  </a:cubicBezTo>
                  <a:cubicBezTo>
                    <a:pt x="782" y="393"/>
                    <a:pt x="840" y="399"/>
                    <a:pt x="915" y="351"/>
                  </a:cubicBezTo>
                  <a:cubicBezTo>
                    <a:pt x="961" y="322"/>
                    <a:pt x="988" y="275"/>
                    <a:pt x="1040" y="259"/>
                  </a:cubicBezTo>
                  <a:cubicBezTo>
                    <a:pt x="1074" y="248"/>
                    <a:pt x="1110" y="245"/>
                    <a:pt x="1146" y="247"/>
                  </a:cubicBezTo>
                  <a:cubicBezTo>
                    <a:pt x="1171" y="249"/>
                    <a:pt x="1197" y="255"/>
                    <a:pt x="1222" y="263"/>
                  </a:cubicBezTo>
                  <a:cubicBezTo>
                    <a:pt x="1225" y="264"/>
                    <a:pt x="1243" y="270"/>
                    <a:pt x="1249" y="274"/>
                  </a:cubicBezTo>
                  <a:cubicBezTo>
                    <a:pt x="1249" y="274"/>
                    <a:pt x="1154" y="42"/>
                    <a:pt x="915" y="19"/>
                  </a:cubicBezTo>
                  <a:close/>
                  <a:moveTo>
                    <a:pt x="453" y="166"/>
                  </a:moveTo>
                  <a:cubicBezTo>
                    <a:pt x="411" y="150"/>
                    <a:pt x="367" y="140"/>
                    <a:pt x="323" y="140"/>
                  </a:cubicBezTo>
                  <a:cubicBezTo>
                    <a:pt x="235" y="138"/>
                    <a:pt x="148" y="172"/>
                    <a:pt x="67" y="219"/>
                  </a:cubicBezTo>
                  <a:cubicBezTo>
                    <a:pt x="103" y="187"/>
                    <a:pt x="144" y="160"/>
                    <a:pt x="187" y="142"/>
                  </a:cubicBezTo>
                  <a:cubicBezTo>
                    <a:pt x="230" y="123"/>
                    <a:pt x="277" y="114"/>
                    <a:pt x="324" y="114"/>
                  </a:cubicBezTo>
                  <a:cubicBezTo>
                    <a:pt x="370" y="115"/>
                    <a:pt x="417" y="126"/>
                    <a:pt x="460" y="148"/>
                  </a:cubicBezTo>
                  <a:cubicBezTo>
                    <a:pt x="502" y="169"/>
                    <a:pt x="541" y="199"/>
                    <a:pt x="572" y="239"/>
                  </a:cubicBezTo>
                  <a:cubicBezTo>
                    <a:pt x="536" y="207"/>
                    <a:pt x="495" y="184"/>
                    <a:pt x="453" y="166"/>
                  </a:cubicBezTo>
                  <a:close/>
                  <a:moveTo>
                    <a:pt x="926" y="140"/>
                  </a:moveTo>
                  <a:cubicBezTo>
                    <a:pt x="882" y="140"/>
                    <a:pt x="838" y="150"/>
                    <a:pt x="796" y="166"/>
                  </a:cubicBezTo>
                  <a:cubicBezTo>
                    <a:pt x="754" y="184"/>
                    <a:pt x="714" y="207"/>
                    <a:pt x="677" y="239"/>
                  </a:cubicBezTo>
                  <a:cubicBezTo>
                    <a:pt x="708" y="199"/>
                    <a:pt x="747" y="169"/>
                    <a:pt x="790" y="148"/>
                  </a:cubicBezTo>
                  <a:cubicBezTo>
                    <a:pt x="832" y="126"/>
                    <a:pt x="879" y="115"/>
                    <a:pt x="926" y="114"/>
                  </a:cubicBezTo>
                  <a:cubicBezTo>
                    <a:pt x="972" y="114"/>
                    <a:pt x="1019" y="123"/>
                    <a:pt x="1062" y="142"/>
                  </a:cubicBezTo>
                  <a:cubicBezTo>
                    <a:pt x="1106" y="160"/>
                    <a:pt x="1146" y="187"/>
                    <a:pt x="1182" y="219"/>
                  </a:cubicBezTo>
                  <a:cubicBezTo>
                    <a:pt x="1101" y="172"/>
                    <a:pt x="1014" y="138"/>
                    <a:pt x="926" y="14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grpSp>
        <p:nvGrpSpPr>
          <p:cNvPr id="36" name="Groupe 35"/>
          <p:cNvGrpSpPr/>
          <p:nvPr/>
        </p:nvGrpSpPr>
        <p:grpSpPr>
          <a:xfrm>
            <a:off x="5356774" y="1799767"/>
            <a:ext cx="713114" cy="806450"/>
            <a:chOff x="5822553" y="2650899"/>
            <a:chExt cx="296863" cy="328613"/>
          </a:xfrm>
        </p:grpSpPr>
        <p:sp>
          <p:nvSpPr>
            <p:cNvPr id="24" name="Freeform 399"/>
            <p:cNvSpPr>
              <a:spLocks/>
            </p:cNvSpPr>
            <p:nvPr/>
          </p:nvSpPr>
          <p:spPr bwMode="auto">
            <a:xfrm>
              <a:off x="5962253" y="2650899"/>
              <a:ext cx="15875" cy="57150"/>
            </a:xfrm>
            <a:custGeom>
              <a:avLst/>
              <a:gdLst>
                <a:gd name="T0" fmla="*/ 10 w 20"/>
                <a:gd name="T1" fmla="*/ 70 h 70"/>
                <a:gd name="T2" fmla="*/ 0 w 20"/>
                <a:gd name="T3" fmla="*/ 60 h 70"/>
                <a:gd name="T4" fmla="*/ 0 w 20"/>
                <a:gd name="T5" fmla="*/ 10 h 70"/>
                <a:gd name="T6" fmla="*/ 10 w 20"/>
                <a:gd name="T7" fmla="*/ 0 h 70"/>
                <a:gd name="T8" fmla="*/ 20 w 20"/>
                <a:gd name="T9" fmla="*/ 10 h 70"/>
                <a:gd name="T10" fmla="*/ 20 w 20"/>
                <a:gd name="T11" fmla="*/ 60 h 70"/>
                <a:gd name="T12" fmla="*/ 10 w 20"/>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20" h="70">
                  <a:moveTo>
                    <a:pt x="10" y="70"/>
                  </a:moveTo>
                  <a:cubicBezTo>
                    <a:pt x="5" y="70"/>
                    <a:pt x="0" y="65"/>
                    <a:pt x="0" y="60"/>
                  </a:cubicBezTo>
                  <a:cubicBezTo>
                    <a:pt x="0" y="10"/>
                    <a:pt x="0" y="10"/>
                    <a:pt x="0" y="10"/>
                  </a:cubicBezTo>
                  <a:cubicBezTo>
                    <a:pt x="0" y="5"/>
                    <a:pt x="5" y="0"/>
                    <a:pt x="10" y="0"/>
                  </a:cubicBezTo>
                  <a:cubicBezTo>
                    <a:pt x="15" y="0"/>
                    <a:pt x="20" y="5"/>
                    <a:pt x="20" y="10"/>
                  </a:cubicBezTo>
                  <a:cubicBezTo>
                    <a:pt x="20" y="60"/>
                    <a:pt x="20" y="60"/>
                    <a:pt x="20" y="60"/>
                  </a:cubicBezTo>
                  <a:cubicBezTo>
                    <a:pt x="20" y="65"/>
                    <a:pt x="15" y="70"/>
                    <a:pt x="10" y="7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5" name="Freeform 400"/>
            <p:cNvSpPr>
              <a:spLocks/>
            </p:cNvSpPr>
            <p:nvPr/>
          </p:nvSpPr>
          <p:spPr bwMode="auto">
            <a:xfrm>
              <a:off x="5822553" y="2790599"/>
              <a:ext cx="57150" cy="15875"/>
            </a:xfrm>
            <a:custGeom>
              <a:avLst/>
              <a:gdLst>
                <a:gd name="T0" fmla="*/ 69 w 69"/>
                <a:gd name="T1" fmla="*/ 10 h 20"/>
                <a:gd name="T2" fmla="*/ 60 w 69"/>
                <a:gd name="T3" fmla="*/ 20 h 20"/>
                <a:gd name="T4" fmla="*/ 10 w 69"/>
                <a:gd name="T5" fmla="*/ 20 h 20"/>
                <a:gd name="T6" fmla="*/ 0 w 69"/>
                <a:gd name="T7" fmla="*/ 10 h 20"/>
                <a:gd name="T8" fmla="*/ 10 w 69"/>
                <a:gd name="T9" fmla="*/ 0 h 20"/>
                <a:gd name="T10" fmla="*/ 60 w 69"/>
                <a:gd name="T11" fmla="*/ 0 h 20"/>
                <a:gd name="T12" fmla="*/ 69 w 69"/>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69" h="20">
                  <a:moveTo>
                    <a:pt x="69" y="10"/>
                  </a:moveTo>
                  <a:cubicBezTo>
                    <a:pt x="69" y="16"/>
                    <a:pt x="65" y="20"/>
                    <a:pt x="60" y="20"/>
                  </a:cubicBezTo>
                  <a:cubicBezTo>
                    <a:pt x="10" y="20"/>
                    <a:pt x="10" y="20"/>
                    <a:pt x="10" y="20"/>
                  </a:cubicBezTo>
                  <a:cubicBezTo>
                    <a:pt x="5" y="20"/>
                    <a:pt x="0" y="16"/>
                    <a:pt x="0" y="10"/>
                  </a:cubicBezTo>
                  <a:cubicBezTo>
                    <a:pt x="0" y="5"/>
                    <a:pt x="5" y="0"/>
                    <a:pt x="10" y="0"/>
                  </a:cubicBezTo>
                  <a:cubicBezTo>
                    <a:pt x="60" y="0"/>
                    <a:pt x="60" y="0"/>
                    <a:pt x="60" y="0"/>
                  </a:cubicBezTo>
                  <a:cubicBezTo>
                    <a:pt x="65" y="0"/>
                    <a:pt x="69" y="5"/>
                    <a:pt x="69" y="1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6" name="Freeform 401"/>
            <p:cNvSpPr>
              <a:spLocks/>
            </p:cNvSpPr>
            <p:nvPr/>
          </p:nvSpPr>
          <p:spPr bwMode="auto">
            <a:xfrm>
              <a:off x="6060678" y="2790599"/>
              <a:ext cx="58738" cy="15875"/>
            </a:xfrm>
            <a:custGeom>
              <a:avLst/>
              <a:gdLst>
                <a:gd name="T0" fmla="*/ 69 w 69"/>
                <a:gd name="T1" fmla="*/ 10 h 20"/>
                <a:gd name="T2" fmla="*/ 59 w 69"/>
                <a:gd name="T3" fmla="*/ 20 h 20"/>
                <a:gd name="T4" fmla="*/ 9 w 69"/>
                <a:gd name="T5" fmla="*/ 20 h 20"/>
                <a:gd name="T6" fmla="*/ 0 w 69"/>
                <a:gd name="T7" fmla="*/ 10 h 20"/>
                <a:gd name="T8" fmla="*/ 9 w 69"/>
                <a:gd name="T9" fmla="*/ 0 h 20"/>
                <a:gd name="T10" fmla="*/ 59 w 69"/>
                <a:gd name="T11" fmla="*/ 0 h 20"/>
                <a:gd name="T12" fmla="*/ 69 w 69"/>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69" h="20">
                  <a:moveTo>
                    <a:pt x="69" y="10"/>
                  </a:moveTo>
                  <a:cubicBezTo>
                    <a:pt x="69" y="16"/>
                    <a:pt x="64" y="20"/>
                    <a:pt x="59" y="20"/>
                  </a:cubicBezTo>
                  <a:cubicBezTo>
                    <a:pt x="9" y="20"/>
                    <a:pt x="9" y="20"/>
                    <a:pt x="9" y="20"/>
                  </a:cubicBezTo>
                  <a:cubicBezTo>
                    <a:pt x="4" y="20"/>
                    <a:pt x="0" y="16"/>
                    <a:pt x="0" y="10"/>
                  </a:cubicBezTo>
                  <a:cubicBezTo>
                    <a:pt x="0" y="5"/>
                    <a:pt x="4" y="0"/>
                    <a:pt x="9" y="0"/>
                  </a:cubicBezTo>
                  <a:cubicBezTo>
                    <a:pt x="59" y="0"/>
                    <a:pt x="59" y="0"/>
                    <a:pt x="59" y="0"/>
                  </a:cubicBezTo>
                  <a:cubicBezTo>
                    <a:pt x="64" y="0"/>
                    <a:pt x="69" y="5"/>
                    <a:pt x="69" y="1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7" name="Freeform 402"/>
            <p:cNvSpPr>
              <a:spLocks/>
            </p:cNvSpPr>
            <p:nvPr/>
          </p:nvSpPr>
          <p:spPr bwMode="auto">
            <a:xfrm>
              <a:off x="5862241" y="2690587"/>
              <a:ext cx="47625" cy="47625"/>
            </a:xfrm>
            <a:custGeom>
              <a:avLst/>
              <a:gdLst>
                <a:gd name="T0" fmla="*/ 53 w 57"/>
                <a:gd name="T1" fmla="*/ 52 h 56"/>
                <a:gd name="T2" fmla="*/ 39 w 57"/>
                <a:gd name="T3" fmla="*/ 52 h 56"/>
                <a:gd name="T4" fmla="*/ 4 w 57"/>
                <a:gd name="T5" fmla="*/ 17 h 56"/>
                <a:gd name="T6" fmla="*/ 4 w 57"/>
                <a:gd name="T7" fmla="*/ 3 h 56"/>
                <a:gd name="T8" fmla="*/ 18 w 57"/>
                <a:gd name="T9" fmla="*/ 3 h 56"/>
                <a:gd name="T10" fmla="*/ 53 w 57"/>
                <a:gd name="T11" fmla="*/ 38 h 56"/>
                <a:gd name="T12" fmla="*/ 53 w 57"/>
                <a:gd name="T13" fmla="*/ 52 h 56"/>
              </a:gdLst>
              <a:ahLst/>
              <a:cxnLst>
                <a:cxn ang="0">
                  <a:pos x="T0" y="T1"/>
                </a:cxn>
                <a:cxn ang="0">
                  <a:pos x="T2" y="T3"/>
                </a:cxn>
                <a:cxn ang="0">
                  <a:pos x="T4" y="T5"/>
                </a:cxn>
                <a:cxn ang="0">
                  <a:pos x="T6" y="T7"/>
                </a:cxn>
                <a:cxn ang="0">
                  <a:pos x="T8" y="T9"/>
                </a:cxn>
                <a:cxn ang="0">
                  <a:pos x="T10" y="T11"/>
                </a:cxn>
                <a:cxn ang="0">
                  <a:pos x="T12" y="T13"/>
                </a:cxn>
              </a:cxnLst>
              <a:rect l="0" t="0" r="r" b="b"/>
              <a:pathLst>
                <a:path w="57" h="56">
                  <a:moveTo>
                    <a:pt x="53" y="52"/>
                  </a:moveTo>
                  <a:cubicBezTo>
                    <a:pt x="49" y="56"/>
                    <a:pt x="43" y="56"/>
                    <a:pt x="39" y="52"/>
                  </a:cubicBezTo>
                  <a:cubicBezTo>
                    <a:pt x="4" y="17"/>
                    <a:pt x="4" y="17"/>
                    <a:pt x="4" y="17"/>
                  </a:cubicBezTo>
                  <a:cubicBezTo>
                    <a:pt x="0" y="14"/>
                    <a:pt x="0" y="7"/>
                    <a:pt x="4" y="3"/>
                  </a:cubicBezTo>
                  <a:cubicBezTo>
                    <a:pt x="8" y="0"/>
                    <a:pt x="14" y="0"/>
                    <a:pt x="18" y="3"/>
                  </a:cubicBezTo>
                  <a:cubicBezTo>
                    <a:pt x="53" y="38"/>
                    <a:pt x="53" y="38"/>
                    <a:pt x="53" y="38"/>
                  </a:cubicBezTo>
                  <a:cubicBezTo>
                    <a:pt x="57" y="42"/>
                    <a:pt x="57" y="49"/>
                    <a:pt x="53" y="52"/>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8" name="Freeform 403"/>
            <p:cNvSpPr>
              <a:spLocks/>
            </p:cNvSpPr>
            <p:nvPr/>
          </p:nvSpPr>
          <p:spPr bwMode="auto">
            <a:xfrm>
              <a:off x="6030516" y="2858862"/>
              <a:ext cx="47625" cy="47625"/>
            </a:xfrm>
            <a:custGeom>
              <a:avLst/>
              <a:gdLst>
                <a:gd name="T0" fmla="*/ 53 w 57"/>
                <a:gd name="T1" fmla="*/ 53 h 57"/>
                <a:gd name="T2" fmla="*/ 39 w 57"/>
                <a:gd name="T3" fmla="*/ 53 h 57"/>
                <a:gd name="T4" fmla="*/ 4 w 57"/>
                <a:gd name="T5" fmla="*/ 18 h 57"/>
                <a:gd name="T6" fmla="*/ 4 w 57"/>
                <a:gd name="T7" fmla="*/ 4 h 57"/>
                <a:gd name="T8" fmla="*/ 18 w 57"/>
                <a:gd name="T9" fmla="*/ 4 h 57"/>
                <a:gd name="T10" fmla="*/ 53 w 57"/>
                <a:gd name="T11" fmla="*/ 39 h 57"/>
                <a:gd name="T12" fmla="*/ 53 w 57"/>
                <a:gd name="T13" fmla="*/ 53 h 57"/>
              </a:gdLst>
              <a:ahLst/>
              <a:cxnLst>
                <a:cxn ang="0">
                  <a:pos x="T0" y="T1"/>
                </a:cxn>
                <a:cxn ang="0">
                  <a:pos x="T2" y="T3"/>
                </a:cxn>
                <a:cxn ang="0">
                  <a:pos x="T4" y="T5"/>
                </a:cxn>
                <a:cxn ang="0">
                  <a:pos x="T6" y="T7"/>
                </a:cxn>
                <a:cxn ang="0">
                  <a:pos x="T8" y="T9"/>
                </a:cxn>
                <a:cxn ang="0">
                  <a:pos x="T10" y="T11"/>
                </a:cxn>
                <a:cxn ang="0">
                  <a:pos x="T12" y="T13"/>
                </a:cxn>
              </a:cxnLst>
              <a:rect l="0" t="0" r="r" b="b"/>
              <a:pathLst>
                <a:path w="57" h="57">
                  <a:moveTo>
                    <a:pt x="53" y="53"/>
                  </a:moveTo>
                  <a:cubicBezTo>
                    <a:pt x="49" y="57"/>
                    <a:pt x="43" y="57"/>
                    <a:pt x="39" y="53"/>
                  </a:cubicBezTo>
                  <a:cubicBezTo>
                    <a:pt x="4" y="18"/>
                    <a:pt x="4" y="18"/>
                    <a:pt x="4" y="18"/>
                  </a:cubicBezTo>
                  <a:cubicBezTo>
                    <a:pt x="0" y="14"/>
                    <a:pt x="0" y="8"/>
                    <a:pt x="4" y="4"/>
                  </a:cubicBezTo>
                  <a:cubicBezTo>
                    <a:pt x="8" y="0"/>
                    <a:pt x="14" y="0"/>
                    <a:pt x="18" y="4"/>
                  </a:cubicBezTo>
                  <a:cubicBezTo>
                    <a:pt x="53" y="39"/>
                    <a:pt x="53" y="39"/>
                    <a:pt x="53" y="39"/>
                  </a:cubicBezTo>
                  <a:cubicBezTo>
                    <a:pt x="57" y="43"/>
                    <a:pt x="57" y="49"/>
                    <a:pt x="53" y="5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29" name="Freeform 404"/>
            <p:cNvSpPr>
              <a:spLocks/>
            </p:cNvSpPr>
            <p:nvPr/>
          </p:nvSpPr>
          <p:spPr bwMode="auto">
            <a:xfrm>
              <a:off x="5862241" y="2858862"/>
              <a:ext cx="47625" cy="47625"/>
            </a:xfrm>
            <a:custGeom>
              <a:avLst/>
              <a:gdLst>
                <a:gd name="T0" fmla="*/ 53 w 57"/>
                <a:gd name="T1" fmla="*/ 4 h 57"/>
                <a:gd name="T2" fmla="*/ 53 w 57"/>
                <a:gd name="T3" fmla="*/ 18 h 57"/>
                <a:gd name="T4" fmla="*/ 18 w 57"/>
                <a:gd name="T5" fmla="*/ 53 h 57"/>
                <a:gd name="T6" fmla="*/ 4 w 57"/>
                <a:gd name="T7" fmla="*/ 53 h 57"/>
                <a:gd name="T8" fmla="*/ 4 w 57"/>
                <a:gd name="T9" fmla="*/ 39 h 57"/>
                <a:gd name="T10" fmla="*/ 39 w 57"/>
                <a:gd name="T11" fmla="*/ 4 h 57"/>
                <a:gd name="T12" fmla="*/ 53 w 57"/>
                <a:gd name="T13" fmla="*/ 4 h 57"/>
              </a:gdLst>
              <a:ahLst/>
              <a:cxnLst>
                <a:cxn ang="0">
                  <a:pos x="T0" y="T1"/>
                </a:cxn>
                <a:cxn ang="0">
                  <a:pos x="T2" y="T3"/>
                </a:cxn>
                <a:cxn ang="0">
                  <a:pos x="T4" y="T5"/>
                </a:cxn>
                <a:cxn ang="0">
                  <a:pos x="T6" y="T7"/>
                </a:cxn>
                <a:cxn ang="0">
                  <a:pos x="T8" y="T9"/>
                </a:cxn>
                <a:cxn ang="0">
                  <a:pos x="T10" y="T11"/>
                </a:cxn>
                <a:cxn ang="0">
                  <a:pos x="T12" y="T13"/>
                </a:cxn>
              </a:cxnLst>
              <a:rect l="0" t="0" r="r" b="b"/>
              <a:pathLst>
                <a:path w="57" h="57">
                  <a:moveTo>
                    <a:pt x="53" y="4"/>
                  </a:moveTo>
                  <a:cubicBezTo>
                    <a:pt x="57" y="8"/>
                    <a:pt x="57" y="14"/>
                    <a:pt x="53" y="18"/>
                  </a:cubicBezTo>
                  <a:cubicBezTo>
                    <a:pt x="18" y="53"/>
                    <a:pt x="18" y="53"/>
                    <a:pt x="18" y="53"/>
                  </a:cubicBezTo>
                  <a:cubicBezTo>
                    <a:pt x="14" y="57"/>
                    <a:pt x="8" y="57"/>
                    <a:pt x="4" y="53"/>
                  </a:cubicBezTo>
                  <a:cubicBezTo>
                    <a:pt x="0" y="49"/>
                    <a:pt x="0" y="43"/>
                    <a:pt x="4" y="39"/>
                  </a:cubicBezTo>
                  <a:cubicBezTo>
                    <a:pt x="39" y="4"/>
                    <a:pt x="39" y="4"/>
                    <a:pt x="39" y="4"/>
                  </a:cubicBezTo>
                  <a:cubicBezTo>
                    <a:pt x="43" y="0"/>
                    <a:pt x="49" y="0"/>
                    <a:pt x="53" y="4"/>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0" name="Freeform 405"/>
            <p:cNvSpPr>
              <a:spLocks/>
            </p:cNvSpPr>
            <p:nvPr/>
          </p:nvSpPr>
          <p:spPr bwMode="auto">
            <a:xfrm>
              <a:off x="6030516" y="2690587"/>
              <a:ext cx="47625" cy="47625"/>
            </a:xfrm>
            <a:custGeom>
              <a:avLst/>
              <a:gdLst>
                <a:gd name="T0" fmla="*/ 53 w 57"/>
                <a:gd name="T1" fmla="*/ 3 h 56"/>
                <a:gd name="T2" fmla="*/ 53 w 57"/>
                <a:gd name="T3" fmla="*/ 17 h 56"/>
                <a:gd name="T4" fmla="*/ 18 w 57"/>
                <a:gd name="T5" fmla="*/ 52 h 56"/>
                <a:gd name="T6" fmla="*/ 4 w 57"/>
                <a:gd name="T7" fmla="*/ 52 h 56"/>
                <a:gd name="T8" fmla="*/ 4 w 57"/>
                <a:gd name="T9" fmla="*/ 38 h 56"/>
                <a:gd name="T10" fmla="*/ 39 w 57"/>
                <a:gd name="T11" fmla="*/ 3 h 56"/>
                <a:gd name="T12" fmla="*/ 53 w 57"/>
                <a:gd name="T13" fmla="*/ 3 h 56"/>
              </a:gdLst>
              <a:ahLst/>
              <a:cxnLst>
                <a:cxn ang="0">
                  <a:pos x="T0" y="T1"/>
                </a:cxn>
                <a:cxn ang="0">
                  <a:pos x="T2" y="T3"/>
                </a:cxn>
                <a:cxn ang="0">
                  <a:pos x="T4" y="T5"/>
                </a:cxn>
                <a:cxn ang="0">
                  <a:pos x="T6" y="T7"/>
                </a:cxn>
                <a:cxn ang="0">
                  <a:pos x="T8" y="T9"/>
                </a:cxn>
                <a:cxn ang="0">
                  <a:pos x="T10" y="T11"/>
                </a:cxn>
                <a:cxn ang="0">
                  <a:pos x="T12" y="T13"/>
                </a:cxn>
              </a:cxnLst>
              <a:rect l="0" t="0" r="r" b="b"/>
              <a:pathLst>
                <a:path w="57" h="56">
                  <a:moveTo>
                    <a:pt x="53" y="3"/>
                  </a:moveTo>
                  <a:cubicBezTo>
                    <a:pt x="57" y="7"/>
                    <a:pt x="57" y="14"/>
                    <a:pt x="53" y="17"/>
                  </a:cubicBezTo>
                  <a:cubicBezTo>
                    <a:pt x="18" y="52"/>
                    <a:pt x="18" y="52"/>
                    <a:pt x="18" y="52"/>
                  </a:cubicBezTo>
                  <a:cubicBezTo>
                    <a:pt x="14" y="56"/>
                    <a:pt x="8" y="56"/>
                    <a:pt x="4" y="52"/>
                  </a:cubicBezTo>
                  <a:cubicBezTo>
                    <a:pt x="0" y="49"/>
                    <a:pt x="0" y="42"/>
                    <a:pt x="4" y="38"/>
                  </a:cubicBezTo>
                  <a:cubicBezTo>
                    <a:pt x="39" y="3"/>
                    <a:pt x="39" y="3"/>
                    <a:pt x="39" y="3"/>
                  </a:cubicBezTo>
                  <a:cubicBezTo>
                    <a:pt x="43" y="0"/>
                    <a:pt x="49" y="0"/>
                    <a:pt x="53" y="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1" name="Freeform 406"/>
            <p:cNvSpPr>
              <a:spLocks noEditPoints="1"/>
            </p:cNvSpPr>
            <p:nvPr/>
          </p:nvSpPr>
          <p:spPr bwMode="auto">
            <a:xfrm>
              <a:off x="5889228" y="2715987"/>
              <a:ext cx="161925" cy="196850"/>
            </a:xfrm>
            <a:custGeom>
              <a:avLst/>
              <a:gdLst>
                <a:gd name="T0" fmla="*/ 194 w 194"/>
                <a:gd name="T1" fmla="*/ 97 h 237"/>
                <a:gd name="T2" fmla="*/ 97 w 194"/>
                <a:gd name="T3" fmla="*/ 0 h 237"/>
                <a:gd name="T4" fmla="*/ 0 w 194"/>
                <a:gd name="T5" fmla="*/ 97 h 237"/>
                <a:gd name="T6" fmla="*/ 0 w 194"/>
                <a:gd name="T7" fmla="*/ 102 h 237"/>
                <a:gd name="T8" fmla="*/ 0 w 194"/>
                <a:gd name="T9" fmla="*/ 102 h 237"/>
                <a:gd name="T10" fmla="*/ 0 w 194"/>
                <a:gd name="T11" fmla="*/ 103 h 237"/>
                <a:gd name="T12" fmla="*/ 4 w 194"/>
                <a:gd name="T13" fmla="*/ 122 h 237"/>
                <a:gd name="T14" fmla="*/ 22 w 194"/>
                <a:gd name="T15" fmla="*/ 164 h 237"/>
                <a:gd name="T16" fmla="*/ 42 w 194"/>
                <a:gd name="T17" fmla="*/ 204 h 237"/>
                <a:gd name="T18" fmla="*/ 44 w 194"/>
                <a:gd name="T19" fmla="*/ 232 h 237"/>
                <a:gd name="T20" fmla="*/ 97 w 194"/>
                <a:gd name="T21" fmla="*/ 237 h 237"/>
                <a:gd name="T22" fmla="*/ 97 w 194"/>
                <a:gd name="T23" fmla="*/ 237 h 237"/>
                <a:gd name="T24" fmla="*/ 97 w 194"/>
                <a:gd name="T25" fmla="*/ 237 h 237"/>
                <a:gd name="T26" fmla="*/ 97 w 194"/>
                <a:gd name="T27" fmla="*/ 237 h 237"/>
                <a:gd name="T28" fmla="*/ 97 w 194"/>
                <a:gd name="T29" fmla="*/ 237 h 237"/>
                <a:gd name="T30" fmla="*/ 150 w 194"/>
                <a:gd name="T31" fmla="*/ 232 h 237"/>
                <a:gd name="T32" fmla="*/ 152 w 194"/>
                <a:gd name="T33" fmla="*/ 204 h 237"/>
                <a:gd name="T34" fmla="*/ 172 w 194"/>
                <a:gd name="T35" fmla="*/ 164 h 237"/>
                <a:gd name="T36" fmla="*/ 190 w 194"/>
                <a:gd name="T37" fmla="*/ 123 h 237"/>
                <a:gd name="T38" fmla="*/ 194 w 194"/>
                <a:gd name="T39" fmla="*/ 102 h 237"/>
                <a:gd name="T40" fmla="*/ 194 w 194"/>
                <a:gd name="T41" fmla="*/ 98 h 237"/>
                <a:gd name="T42" fmla="*/ 194 w 194"/>
                <a:gd name="T43" fmla="*/ 97 h 237"/>
                <a:gd name="T44" fmla="*/ 92 w 194"/>
                <a:gd name="T45" fmla="*/ 43 h 237"/>
                <a:gd name="T46" fmla="*/ 49 w 194"/>
                <a:gd name="T47" fmla="*/ 98 h 237"/>
                <a:gd name="T48" fmla="*/ 52 w 194"/>
                <a:gd name="T49" fmla="*/ 132 h 237"/>
                <a:gd name="T50" fmla="*/ 44 w 194"/>
                <a:gd name="T51" fmla="*/ 149 h 237"/>
                <a:gd name="T52" fmla="*/ 27 w 194"/>
                <a:gd name="T53" fmla="*/ 141 h 237"/>
                <a:gd name="T54" fmla="*/ 23 w 194"/>
                <a:gd name="T55" fmla="*/ 95 h 237"/>
                <a:gd name="T56" fmla="*/ 81 w 194"/>
                <a:gd name="T57" fmla="*/ 19 h 237"/>
                <a:gd name="T58" fmla="*/ 94 w 194"/>
                <a:gd name="T59" fmla="*/ 20 h 237"/>
                <a:gd name="T60" fmla="*/ 98 w 194"/>
                <a:gd name="T61" fmla="*/ 25 h 237"/>
                <a:gd name="T62" fmla="*/ 92 w 194"/>
                <a:gd name="T63" fmla="*/ 43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4" h="237">
                  <a:moveTo>
                    <a:pt x="194" y="97"/>
                  </a:moveTo>
                  <a:cubicBezTo>
                    <a:pt x="194" y="44"/>
                    <a:pt x="150" y="0"/>
                    <a:pt x="97" y="0"/>
                  </a:cubicBezTo>
                  <a:cubicBezTo>
                    <a:pt x="44" y="0"/>
                    <a:pt x="0" y="44"/>
                    <a:pt x="0" y="97"/>
                  </a:cubicBezTo>
                  <a:cubicBezTo>
                    <a:pt x="0" y="97"/>
                    <a:pt x="0" y="99"/>
                    <a:pt x="0" y="102"/>
                  </a:cubicBezTo>
                  <a:cubicBezTo>
                    <a:pt x="0" y="102"/>
                    <a:pt x="0" y="102"/>
                    <a:pt x="0" y="102"/>
                  </a:cubicBezTo>
                  <a:cubicBezTo>
                    <a:pt x="0" y="103"/>
                    <a:pt x="0" y="103"/>
                    <a:pt x="0" y="103"/>
                  </a:cubicBezTo>
                  <a:cubicBezTo>
                    <a:pt x="1" y="109"/>
                    <a:pt x="2" y="116"/>
                    <a:pt x="4" y="122"/>
                  </a:cubicBezTo>
                  <a:cubicBezTo>
                    <a:pt x="6" y="134"/>
                    <a:pt x="12" y="149"/>
                    <a:pt x="22" y="164"/>
                  </a:cubicBezTo>
                  <a:cubicBezTo>
                    <a:pt x="22" y="164"/>
                    <a:pt x="40" y="190"/>
                    <a:pt x="42" y="204"/>
                  </a:cubicBezTo>
                  <a:cubicBezTo>
                    <a:pt x="42" y="204"/>
                    <a:pt x="43" y="225"/>
                    <a:pt x="44" y="232"/>
                  </a:cubicBezTo>
                  <a:cubicBezTo>
                    <a:pt x="44" y="232"/>
                    <a:pt x="73" y="237"/>
                    <a:pt x="97" y="237"/>
                  </a:cubicBezTo>
                  <a:cubicBezTo>
                    <a:pt x="97" y="237"/>
                    <a:pt x="97" y="237"/>
                    <a:pt x="97" y="237"/>
                  </a:cubicBezTo>
                  <a:cubicBezTo>
                    <a:pt x="97" y="237"/>
                    <a:pt x="97" y="237"/>
                    <a:pt x="97" y="237"/>
                  </a:cubicBezTo>
                  <a:cubicBezTo>
                    <a:pt x="97" y="237"/>
                    <a:pt x="97" y="237"/>
                    <a:pt x="97" y="237"/>
                  </a:cubicBezTo>
                  <a:cubicBezTo>
                    <a:pt x="97" y="237"/>
                    <a:pt x="97" y="237"/>
                    <a:pt x="97" y="237"/>
                  </a:cubicBezTo>
                  <a:cubicBezTo>
                    <a:pt x="121" y="237"/>
                    <a:pt x="150" y="232"/>
                    <a:pt x="150" y="232"/>
                  </a:cubicBezTo>
                  <a:cubicBezTo>
                    <a:pt x="151" y="225"/>
                    <a:pt x="152" y="204"/>
                    <a:pt x="152" y="204"/>
                  </a:cubicBezTo>
                  <a:cubicBezTo>
                    <a:pt x="154" y="190"/>
                    <a:pt x="172" y="164"/>
                    <a:pt x="172" y="164"/>
                  </a:cubicBezTo>
                  <a:cubicBezTo>
                    <a:pt x="182" y="149"/>
                    <a:pt x="187" y="135"/>
                    <a:pt x="190" y="123"/>
                  </a:cubicBezTo>
                  <a:cubicBezTo>
                    <a:pt x="192" y="116"/>
                    <a:pt x="193" y="109"/>
                    <a:pt x="194" y="102"/>
                  </a:cubicBezTo>
                  <a:cubicBezTo>
                    <a:pt x="194" y="99"/>
                    <a:pt x="194" y="98"/>
                    <a:pt x="194" y="98"/>
                  </a:cubicBezTo>
                  <a:cubicBezTo>
                    <a:pt x="194" y="97"/>
                    <a:pt x="194" y="97"/>
                    <a:pt x="194" y="97"/>
                  </a:cubicBezTo>
                  <a:close/>
                  <a:moveTo>
                    <a:pt x="92" y="43"/>
                  </a:moveTo>
                  <a:cubicBezTo>
                    <a:pt x="66" y="55"/>
                    <a:pt x="52" y="73"/>
                    <a:pt x="49" y="98"/>
                  </a:cubicBezTo>
                  <a:cubicBezTo>
                    <a:pt x="47" y="117"/>
                    <a:pt x="52" y="132"/>
                    <a:pt x="52" y="132"/>
                  </a:cubicBezTo>
                  <a:cubicBezTo>
                    <a:pt x="55" y="139"/>
                    <a:pt x="51" y="147"/>
                    <a:pt x="44" y="149"/>
                  </a:cubicBezTo>
                  <a:cubicBezTo>
                    <a:pt x="37" y="151"/>
                    <a:pt x="30" y="148"/>
                    <a:pt x="27" y="141"/>
                  </a:cubicBezTo>
                  <a:cubicBezTo>
                    <a:pt x="27" y="140"/>
                    <a:pt x="20" y="120"/>
                    <a:pt x="23" y="95"/>
                  </a:cubicBezTo>
                  <a:cubicBezTo>
                    <a:pt x="26" y="71"/>
                    <a:pt x="38" y="39"/>
                    <a:pt x="81" y="19"/>
                  </a:cubicBezTo>
                  <a:cubicBezTo>
                    <a:pt x="85" y="17"/>
                    <a:pt x="90" y="17"/>
                    <a:pt x="94" y="20"/>
                  </a:cubicBezTo>
                  <a:cubicBezTo>
                    <a:pt x="96" y="21"/>
                    <a:pt x="97" y="23"/>
                    <a:pt x="98" y="25"/>
                  </a:cubicBezTo>
                  <a:cubicBezTo>
                    <a:pt x="101" y="32"/>
                    <a:pt x="99" y="40"/>
                    <a:pt x="92" y="4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2" name="Freeform 407"/>
            <p:cNvSpPr>
              <a:spLocks/>
            </p:cNvSpPr>
            <p:nvPr/>
          </p:nvSpPr>
          <p:spPr bwMode="auto">
            <a:xfrm>
              <a:off x="5917803" y="2904899"/>
              <a:ext cx="106363" cy="22225"/>
            </a:xfrm>
            <a:custGeom>
              <a:avLst/>
              <a:gdLst>
                <a:gd name="T0" fmla="*/ 64 w 127"/>
                <a:gd name="T1" fmla="*/ 27 h 27"/>
                <a:gd name="T2" fmla="*/ 8 w 127"/>
                <a:gd name="T3" fmla="*/ 21 h 27"/>
                <a:gd name="T4" fmla="*/ 1 w 127"/>
                <a:gd name="T5" fmla="*/ 9 h 27"/>
                <a:gd name="T6" fmla="*/ 13 w 127"/>
                <a:gd name="T7" fmla="*/ 2 h 27"/>
                <a:gd name="T8" fmla="*/ 113 w 127"/>
                <a:gd name="T9" fmla="*/ 2 h 27"/>
                <a:gd name="T10" fmla="*/ 126 w 127"/>
                <a:gd name="T11" fmla="*/ 9 h 27"/>
                <a:gd name="T12" fmla="*/ 118 w 127"/>
                <a:gd name="T13" fmla="*/ 21 h 27"/>
                <a:gd name="T14" fmla="*/ 64 w 127"/>
                <a:gd name="T15" fmla="*/ 27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27">
                  <a:moveTo>
                    <a:pt x="64" y="27"/>
                  </a:moveTo>
                  <a:cubicBezTo>
                    <a:pt x="32" y="27"/>
                    <a:pt x="10" y="22"/>
                    <a:pt x="8" y="21"/>
                  </a:cubicBezTo>
                  <a:cubicBezTo>
                    <a:pt x="3" y="20"/>
                    <a:pt x="0" y="15"/>
                    <a:pt x="1" y="9"/>
                  </a:cubicBezTo>
                  <a:cubicBezTo>
                    <a:pt x="2" y="4"/>
                    <a:pt x="8" y="0"/>
                    <a:pt x="13" y="2"/>
                  </a:cubicBezTo>
                  <a:cubicBezTo>
                    <a:pt x="14" y="2"/>
                    <a:pt x="61" y="13"/>
                    <a:pt x="113" y="2"/>
                  </a:cubicBezTo>
                  <a:cubicBezTo>
                    <a:pt x="119" y="0"/>
                    <a:pt x="124" y="4"/>
                    <a:pt x="126" y="9"/>
                  </a:cubicBezTo>
                  <a:cubicBezTo>
                    <a:pt x="127" y="15"/>
                    <a:pt x="123" y="20"/>
                    <a:pt x="118" y="21"/>
                  </a:cubicBezTo>
                  <a:cubicBezTo>
                    <a:pt x="99" y="26"/>
                    <a:pt x="80" y="27"/>
                    <a:pt x="64" y="27"/>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3" name="Freeform 409"/>
            <p:cNvSpPr>
              <a:spLocks/>
            </p:cNvSpPr>
            <p:nvPr/>
          </p:nvSpPr>
          <p:spPr bwMode="auto">
            <a:xfrm>
              <a:off x="5920978" y="2923949"/>
              <a:ext cx="98425" cy="20638"/>
            </a:xfrm>
            <a:custGeom>
              <a:avLst/>
              <a:gdLst>
                <a:gd name="T0" fmla="*/ 60 w 118"/>
                <a:gd name="T1" fmla="*/ 25 h 25"/>
                <a:gd name="T2" fmla="*/ 9 w 118"/>
                <a:gd name="T3" fmla="*/ 21 h 25"/>
                <a:gd name="T4" fmla="*/ 1 w 118"/>
                <a:gd name="T5" fmla="*/ 9 h 25"/>
                <a:gd name="T6" fmla="*/ 13 w 118"/>
                <a:gd name="T7" fmla="*/ 1 h 25"/>
                <a:gd name="T8" fmla="*/ 105 w 118"/>
                <a:gd name="T9" fmla="*/ 1 h 25"/>
                <a:gd name="T10" fmla="*/ 117 w 118"/>
                <a:gd name="T11" fmla="*/ 9 h 25"/>
                <a:gd name="T12" fmla="*/ 109 w 118"/>
                <a:gd name="T13" fmla="*/ 21 h 25"/>
                <a:gd name="T14" fmla="*/ 60 w 118"/>
                <a:gd name="T15" fmla="*/ 25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25">
                  <a:moveTo>
                    <a:pt x="60" y="25"/>
                  </a:moveTo>
                  <a:cubicBezTo>
                    <a:pt x="31" y="25"/>
                    <a:pt x="10" y="21"/>
                    <a:pt x="9" y="21"/>
                  </a:cubicBezTo>
                  <a:cubicBezTo>
                    <a:pt x="4" y="19"/>
                    <a:pt x="0" y="14"/>
                    <a:pt x="1" y="9"/>
                  </a:cubicBezTo>
                  <a:cubicBezTo>
                    <a:pt x="3" y="3"/>
                    <a:pt x="8" y="0"/>
                    <a:pt x="13" y="1"/>
                  </a:cubicBezTo>
                  <a:cubicBezTo>
                    <a:pt x="14" y="1"/>
                    <a:pt x="58" y="10"/>
                    <a:pt x="105" y="1"/>
                  </a:cubicBezTo>
                  <a:cubicBezTo>
                    <a:pt x="111" y="0"/>
                    <a:pt x="116" y="3"/>
                    <a:pt x="117" y="9"/>
                  </a:cubicBezTo>
                  <a:cubicBezTo>
                    <a:pt x="118" y="14"/>
                    <a:pt x="114" y="20"/>
                    <a:pt x="109" y="21"/>
                  </a:cubicBezTo>
                  <a:cubicBezTo>
                    <a:pt x="91" y="24"/>
                    <a:pt x="74" y="25"/>
                    <a:pt x="60" y="25"/>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4" name="Freeform 410"/>
            <p:cNvSpPr>
              <a:spLocks/>
            </p:cNvSpPr>
            <p:nvPr/>
          </p:nvSpPr>
          <p:spPr bwMode="auto">
            <a:xfrm>
              <a:off x="5925741" y="2942999"/>
              <a:ext cx="88900" cy="20638"/>
            </a:xfrm>
            <a:custGeom>
              <a:avLst/>
              <a:gdLst>
                <a:gd name="T0" fmla="*/ 54 w 106"/>
                <a:gd name="T1" fmla="*/ 24 h 24"/>
                <a:gd name="T2" fmla="*/ 9 w 106"/>
                <a:gd name="T3" fmla="*/ 21 h 24"/>
                <a:gd name="T4" fmla="*/ 1 w 106"/>
                <a:gd name="T5" fmla="*/ 9 h 24"/>
                <a:gd name="T6" fmla="*/ 13 w 106"/>
                <a:gd name="T7" fmla="*/ 1 h 24"/>
                <a:gd name="T8" fmla="*/ 13 w 106"/>
                <a:gd name="T9" fmla="*/ 1 h 24"/>
                <a:gd name="T10" fmla="*/ 94 w 106"/>
                <a:gd name="T11" fmla="*/ 1 h 24"/>
                <a:gd name="T12" fmla="*/ 106 w 106"/>
                <a:gd name="T13" fmla="*/ 9 h 24"/>
                <a:gd name="T14" fmla="*/ 97 w 106"/>
                <a:gd name="T15" fmla="*/ 21 h 24"/>
                <a:gd name="T16" fmla="*/ 54 w 106"/>
                <a:gd name="T1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4">
                  <a:moveTo>
                    <a:pt x="54" y="24"/>
                  </a:moveTo>
                  <a:cubicBezTo>
                    <a:pt x="28" y="24"/>
                    <a:pt x="10" y="21"/>
                    <a:pt x="9" y="21"/>
                  </a:cubicBezTo>
                  <a:cubicBezTo>
                    <a:pt x="4" y="20"/>
                    <a:pt x="0" y="15"/>
                    <a:pt x="1" y="9"/>
                  </a:cubicBezTo>
                  <a:cubicBezTo>
                    <a:pt x="2" y="4"/>
                    <a:pt x="7" y="0"/>
                    <a:pt x="13" y="1"/>
                  </a:cubicBezTo>
                  <a:cubicBezTo>
                    <a:pt x="13" y="1"/>
                    <a:pt x="13" y="1"/>
                    <a:pt x="13" y="1"/>
                  </a:cubicBezTo>
                  <a:cubicBezTo>
                    <a:pt x="13" y="1"/>
                    <a:pt x="52" y="8"/>
                    <a:pt x="94" y="1"/>
                  </a:cubicBezTo>
                  <a:cubicBezTo>
                    <a:pt x="99" y="0"/>
                    <a:pt x="105" y="4"/>
                    <a:pt x="106" y="9"/>
                  </a:cubicBezTo>
                  <a:cubicBezTo>
                    <a:pt x="106" y="15"/>
                    <a:pt x="103" y="20"/>
                    <a:pt x="97" y="21"/>
                  </a:cubicBezTo>
                  <a:cubicBezTo>
                    <a:pt x="82" y="23"/>
                    <a:pt x="67" y="24"/>
                    <a:pt x="54" y="24"/>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35" name="Freeform 411"/>
            <p:cNvSpPr>
              <a:spLocks/>
            </p:cNvSpPr>
            <p:nvPr/>
          </p:nvSpPr>
          <p:spPr bwMode="auto">
            <a:xfrm>
              <a:off x="5936853" y="2962049"/>
              <a:ext cx="68263" cy="17463"/>
            </a:xfrm>
            <a:custGeom>
              <a:avLst/>
              <a:gdLst>
                <a:gd name="T0" fmla="*/ 42 w 83"/>
                <a:gd name="T1" fmla="*/ 3 h 20"/>
                <a:gd name="T2" fmla="*/ 83 w 83"/>
                <a:gd name="T3" fmla="*/ 0 h 20"/>
                <a:gd name="T4" fmla="*/ 41 w 83"/>
                <a:gd name="T5" fmla="*/ 20 h 20"/>
                <a:gd name="T6" fmla="*/ 0 w 83"/>
                <a:gd name="T7" fmla="*/ 0 h 20"/>
                <a:gd name="T8" fmla="*/ 42 w 83"/>
                <a:gd name="T9" fmla="*/ 3 h 20"/>
              </a:gdLst>
              <a:ahLst/>
              <a:cxnLst>
                <a:cxn ang="0">
                  <a:pos x="T0" y="T1"/>
                </a:cxn>
                <a:cxn ang="0">
                  <a:pos x="T2" y="T3"/>
                </a:cxn>
                <a:cxn ang="0">
                  <a:pos x="T4" y="T5"/>
                </a:cxn>
                <a:cxn ang="0">
                  <a:pos x="T6" y="T7"/>
                </a:cxn>
                <a:cxn ang="0">
                  <a:pos x="T8" y="T9"/>
                </a:cxn>
              </a:cxnLst>
              <a:rect l="0" t="0" r="r" b="b"/>
              <a:pathLst>
                <a:path w="83" h="20">
                  <a:moveTo>
                    <a:pt x="42" y="3"/>
                  </a:moveTo>
                  <a:cubicBezTo>
                    <a:pt x="54" y="3"/>
                    <a:pt x="68" y="2"/>
                    <a:pt x="83" y="0"/>
                  </a:cubicBezTo>
                  <a:cubicBezTo>
                    <a:pt x="73" y="12"/>
                    <a:pt x="58" y="20"/>
                    <a:pt x="41" y="20"/>
                  </a:cubicBezTo>
                  <a:cubicBezTo>
                    <a:pt x="24" y="20"/>
                    <a:pt x="9" y="12"/>
                    <a:pt x="0" y="0"/>
                  </a:cubicBezTo>
                  <a:cubicBezTo>
                    <a:pt x="6" y="1"/>
                    <a:pt x="21" y="3"/>
                    <a:pt x="42" y="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sp>
        <p:nvSpPr>
          <p:cNvPr id="6" name="ZoneTexte 5"/>
          <p:cNvSpPr txBox="1"/>
          <p:nvPr/>
        </p:nvSpPr>
        <p:spPr>
          <a:xfrm>
            <a:off x="6645718" y="1930393"/>
            <a:ext cx="2210250" cy="523220"/>
          </a:xfrm>
          <a:prstGeom prst="rect">
            <a:avLst/>
          </a:prstGeom>
          <a:noFill/>
        </p:spPr>
        <p:txBody>
          <a:bodyPr wrap="square" rtlCol="0">
            <a:spAutoFit/>
          </a:bodyPr>
          <a:lstStyle/>
          <a:p>
            <a:pPr algn="ctr" fontAlgn="base">
              <a:spcBef>
                <a:spcPct val="0"/>
              </a:spcBef>
              <a:spcAft>
                <a:spcPct val="0"/>
              </a:spcAft>
            </a:pPr>
            <a:r>
              <a:rPr lang="fr-FR" sz="1400" i="1" dirty="0">
                <a:solidFill>
                  <a:srgbClr val="35738B"/>
                </a:solidFill>
                <a:cs typeface="Arial" charset="0"/>
              </a:rPr>
              <a:t>RDI / Numérisation / Compétitivité des PME </a:t>
            </a:r>
          </a:p>
        </p:txBody>
      </p:sp>
      <p:sp>
        <p:nvSpPr>
          <p:cNvPr id="38" name="Freeform 214"/>
          <p:cNvSpPr>
            <a:spLocks noEditPoints="1"/>
          </p:cNvSpPr>
          <p:nvPr/>
        </p:nvSpPr>
        <p:spPr bwMode="auto">
          <a:xfrm>
            <a:off x="5072158" y="4965675"/>
            <a:ext cx="392872" cy="338993"/>
          </a:xfrm>
          <a:custGeom>
            <a:avLst/>
            <a:gdLst>
              <a:gd name="T0" fmla="*/ 10 w 87"/>
              <a:gd name="T1" fmla="*/ 33 h 90"/>
              <a:gd name="T2" fmla="*/ 19 w 87"/>
              <a:gd name="T3" fmla="*/ 38 h 90"/>
              <a:gd name="T4" fmla="*/ 20 w 87"/>
              <a:gd name="T5" fmla="*/ 37 h 90"/>
              <a:gd name="T6" fmla="*/ 11 w 87"/>
              <a:gd name="T7" fmla="*/ 32 h 90"/>
              <a:gd name="T8" fmla="*/ 10 w 87"/>
              <a:gd name="T9" fmla="*/ 33 h 90"/>
              <a:gd name="T10" fmla="*/ 75 w 87"/>
              <a:gd name="T11" fmla="*/ 4 h 90"/>
              <a:gd name="T12" fmla="*/ 72 w 87"/>
              <a:gd name="T13" fmla="*/ 10 h 90"/>
              <a:gd name="T14" fmla="*/ 65 w 87"/>
              <a:gd name="T15" fmla="*/ 7 h 90"/>
              <a:gd name="T16" fmla="*/ 68 w 87"/>
              <a:gd name="T17" fmla="*/ 1 h 90"/>
              <a:gd name="T18" fmla="*/ 75 w 87"/>
              <a:gd name="T19" fmla="*/ 4 h 90"/>
              <a:gd name="T20" fmla="*/ 10 w 87"/>
              <a:gd name="T21" fmla="*/ 29 h 90"/>
              <a:gd name="T22" fmla="*/ 7 w 87"/>
              <a:gd name="T23" fmla="*/ 35 h 90"/>
              <a:gd name="T24" fmla="*/ 1 w 87"/>
              <a:gd name="T25" fmla="*/ 32 h 90"/>
              <a:gd name="T26" fmla="*/ 4 w 87"/>
              <a:gd name="T27" fmla="*/ 26 h 90"/>
              <a:gd name="T28" fmla="*/ 10 w 87"/>
              <a:gd name="T29" fmla="*/ 29 h 90"/>
              <a:gd name="T30" fmla="*/ 39 w 87"/>
              <a:gd name="T31" fmla="*/ 42 h 90"/>
              <a:gd name="T32" fmla="*/ 29 w 87"/>
              <a:gd name="T33" fmla="*/ 33 h 90"/>
              <a:gd name="T34" fmla="*/ 19 w 87"/>
              <a:gd name="T35" fmla="*/ 43 h 90"/>
              <a:gd name="T36" fmla="*/ 30 w 87"/>
              <a:gd name="T37" fmla="*/ 52 h 90"/>
              <a:gd name="T38" fmla="*/ 39 w 87"/>
              <a:gd name="T39" fmla="*/ 42 h 90"/>
              <a:gd name="T40" fmla="*/ 24 w 87"/>
              <a:gd name="T41" fmla="*/ 86 h 90"/>
              <a:gd name="T42" fmla="*/ 37 w 87"/>
              <a:gd name="T43" fmla="*/ 87 h 90"/>
              <a:gd name="T44" fmla="*/ 38 w 87"/>
              <a:gd name="T45" fmla="*/ 74 h 90"/>
              <a:gd name="T46" fmla="*/ 25 w 87"/>
              <a:gd name="T47" fmla="*/ 73 h 90"/>
              <a:gd name="T48" fmla="*/ 24 w 87"/>
              <a:gd name="T49" fmla="*/ 86 h 90"/>
              <a:gd name="T50" fmla="*/ 86 w 87"/>
              <a:gd name="T51" fmla="*/ 45 h 90"/>
              <a:gd name="T52" fmla="*/ 83 w 87"/>
              <a:gd name="T53" fmla="*/ 51 h 90"/>
              <a:gd name="T54" fmla="*/ 77 w 87"/>
              <a:gd name="T55" fmla="*/ 49 h 90"/>
              <a:gd name="T56" fmla="*/ 80 w 87"/>
              <a:gd name="T57" fmla="*/ 42 h 90"/>
              <a:gd name="T58" fmla="*/ 86 w 87"/>
              <a:gd name="T59" fmla="*/ 45 h 90"/>
              <a:gd name="T60" fmla="*/ 72 w 87"/>
              <a:gd name="T61" fmla="*/ 26 h 90"/>
              <a:gd name="T62" fmla="*/ 66 w 87"/>
              <a:gd name="T63" fmla="*/ 39 h 90"/>
              <a:gd name="T64" fmla="*/ 54 w 87"/>
              <a:gd name="T65" fmla="*/ 33 h 90"/>
              <a:gd name="T66" fmla="*/ 59 w 87"/>
              <a:gd name="T67" fmla="*/ 21 h 90"/>
              <a:gd name="T68" fmla="*/ 72 w 87"/>
              <a:gd name="T69" fmla="*/ 26 h 90"/>
              <a:gd name="T70" fmla="*/ 39 w 87"/>
              <a:gd name="T71" fmla="*/ 39 h 90"/>
              <a:gd name="T72" fmla="*/ 53 w 87"/>
              <a:gd name="T73" fmla="*/ 34 h 90"/>
              <a:gd name="T74" fmla="*/ 53 w 87"/>
              <a:gd name="T75" fmla="*/ 32 h 90"/>
              <a:gd name="T76" fmla="*/ 38 w 87"/>
              <a:gd name="T77" fmla="*/ 37 h 90"/>
              <a:gd name="T78" fmla="*/ 39 w 87"/>
              <a:gd name="T79" fmla="*/ 39 h 90"/>
              <a:gd name="T80" fmla="*/ 70 w 87"/>
              <a:gd name="T81" fmla="*/ 37 h 90"/>
              <a:gd name="T82" fmla="*/ 77 w 87"/>
              <a:gd name="T83" fmla="*/ 44 h 90"/>
              <a:gd name="T84" fmla="*/ 79 w 87"/>
              <a:gd name="T85" fmla="*/ 42 h 90"/>
              <a:gd name="T86" fmla="*/ 71 w 87"/>
              <a:gd name="T87" fmla="*/ 36 h 90"/>
              <a:gd name="T88" fmla="*/ 70 w 87"/>
              <a:gd name="T89" fmla="*/ 37 h 90"/>
              <a:gd name="T90" fmla="*/ 67 w 87"/>
              <a:gd name="T91" fmla="*/ 20 h 90"/>
              <a:gd name="T92" fmla="*/ 69 w 87"/>
              <a:gd name="T93" fmla="*/ 11 h 90"/>
              <a:gd name="T94" fmla="*/ 67 w 87"/>
              <a:gd name="T95" fmla="*/ 10 h 90"/>
              <a:gd name="T96" fmla="*/ 65 w 87"/>
              <a:gd name="T97" fmla="*/ 20 h 90"/>
              <a:gd name="T98" fmla="*/ 67 w 87"/>
              <a:gd name="T99" fmla="*/ 20 h 90"/>
              <a:gd name="T100" fmla="*/ 29 w 87"/>
              <a:gd name="T101" fmla="*/ 53 h 90"/>
              <a:gd name="T102" fmla="*/ 30 w 87"/>
              <a:gd name="T103" fmla="*/ 70 h 90"/>
              <a:gd name="T104" fmla="*/ 32 w 87"/>
              <a:gd name="T105" fmla="*/ 70 h 90"/>
              <a:gd name="T106" fmla="*/ 31 w 87"/>
              <a:gd name="T107" fmla="*/ 53 h 90"/>
              <a:gd name="T108" fmla="*/ 29 w 87"/>
              <a:gd name="T109" fmla="*/ 5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7" h="90">
                <a:moveTo>
                  <a:pt x="10" y="33"/>
                </a:moveTo>
                <a:cubicBezTo>
                  <a:pt x="19" y="38"/>
                  <a:pt x="19" y="38"/>
                  <a:pt x="19" y="38"/>
                </a:cubicBezTo>
                <a:cubicBezTo>
                  <a:pt x="20" y="38"/>
                  <a:pt x="20" y="37"/>
                  <a:pt x="20" y="37"/>
                </a:cubicBezTo>
                <a:cubicBezTo>
                  <a:pt x="11" y="32"/>
                  <a:pt x="11" y="32"/>
                  <a:pt x="11" y="32"/>
                </a:cubicBezTo>
                <a:cubicBezTo>
                  <a:pt x="11" y="32"/>
                  <a:pt x="11" y="33"/>
                  <a:pt x="10" y="33"/>
                </a:cubicBezTo>
                <a:close/>
                <a:moveTo>
                  <a:pt x="75" y="4"/>
                </a:moveTo>
                <a:cubicBezTo>
                  <a:pt x="75" y="7"/>
                  <a:pt x="74" y="9"/>
                  <a:pt x="72" y="10"/>
                </a:cubicBezTo>
                <a:cubicBezTo>
                  <a:pt x="69" y="11"/>
                  <a:pt x="66" y="10"/>
                  <a:pt x="65" y="7"/>
                </a:cubicBezTo>
                <a:cubicBezTo>
                  <a:pt x="65" y="5"/>
                  <a:pt x="66" y="2"/>
                  <a:pt x="68" y="1"/>
                </a:cubicBezTo>
                <a:cubicBezTo>
                  <a:pt x="71" y="0"/>
                  <a:pt x="74" y="2"/>
                  <a:pt x="75" y="4"/>
                </a:cubicBezTo>
                <a:close/>
                <a:moveTo>
                  <a:pt x="10" y="29"/>
                </a:moveTo>
                <a:cubicBezTo>
                  <a:pt x="11" y="31"/>
                  <a:pt x="10" y="34"/>
                  <a:pt x="7" y="35"/>
                </a:cubicBezTo>
                <a:cubicBezTo>
                  <a:pt x="5" y="36"/>
                  <a:pt x="2" y="34"/>
                  <a:pt x="1" y="32"/>
                </a:cubicBezTo>
                <a:cubicBezTo>
                  <a:pt x="0" y="29"/>
                  <a:pt x="2" y="27"/>
                  <a:pt x="4" y="26"/>
                </a:cubicBezTo>
                <a:cubicBezTo>
                  <a:pt x="7" y="25"/>
                  <a:pt x="9" y="26"/>
                  <a:pt x="10" y="29"/>
                </a:cubicBezTo>
                <a:close/>
                <a:moveTo>
                  <a:pt x="39" y="42"/>
                </a:moveTo>
                <a:cubicBezTo>
                  <a:pt x="39" y="37"/>
                  <a:pt x="34" y="32"/>
                  <a:pt x="29" y="33"/>
                </a:cubicBezTo>
                <a:cubicBezTo>
                  <a:pt x="23" y="33"/>
                  <a:pt x="19" y="38"/>
                  <a:pt x="19" y="43"/>
                </a:cubicBezTo>
                <a:cubicBezTo>
                  <a:pt x="20" y="48"/>
                  <a:pt x="24" y="53"/>
                  <a:pt x="30" y="52"/>
                </a:cubicBezTo>
                <a:cubicBezTo>
                  <a:pt x="35" y="52"/>
                  <a:pt x="39" y="47"/>
                  <a:pt x="39" y="42"/>
                </a:cubicBezTo>
                <a:close/>
                <a:moveTo>
                  <a:pt x="24" y="86"/>
                </a:moveTo>
                <a:cubicBezTo>
                  <a:pt x="28" y="90"/>
                  <a:pt x="33" y="90"/>
                  <a:pt x="37" y="87"/>
                </a:cubicBezTo>
                <a:cubicBezTo>
                  <a:pt x="41" y="83"/>
                  <a:pt x="41" y="78"/>
                  <a:pt x="38" y="74"/>
                </a:cubicBezTo>
                <a:cubicBezTo>
                  <a:pt x="34" y="70"/>
                  <a:pt x="28" y="70"/>
                  <a:pt x="25" y="73"/>
                </a:cubicBezTo>
                <a:cubicBezTo>
                  <a:pt x="21" y="77"/>
                  <a:pt x="21" y="82"/>
                  <a:pt x="24" y="86"/>
                </a:cubicBezTo>
                <a:close/>
                <a:moveTo>
                  <a:pt x="86" y="45"/>
                </a:moveTo>
                <a:cubicBezTo>
                  <a:pt x="87" y="48"/>
                  <a:pt x="86" y="51"/>
                  <a:pt x="83" y="51"/>
                </a:cubicBezTo>
                <a:cubicBezTo>
                  <a:pt x="81" y="52"/>
                  <a:pt x="78" y="51"/>
                  <a:pt x="77" y="49"/>
                </a:cubicBezTo>
                <a:cubicBezTo>
                  <a:pt x="76" y="46"/>
                  <a:pt x="78" y="43"/>
                  <a:pt x="80" y="42"/>
                </a:cubicBezTo>
                <a:cubicBezTo>
                  <a:pt x="83" y="41"/>
                  <a:pt x="85" y="43"/>
                  <a:pt x="86" y="45"/>
                </a:cubicBezTo>
                <a:close/>
                <a:moveTo>
                  <a:pt x="72" y="26"/>
                </a:moveTo>
                <a:cubicBezTo>
                  <a:pt x="73" y="31"/>
                  <a:pt x="71" y="37"/>
                  <a:pt x="66" y="39"/>
                </a:cubicBezTo>
                <a:cubicBezTo>
                  <a:pt x="61" y="41"/>
                  <a:pt x="55" y="38"/>
                  <a:pt x="54" y="33"/>
                </a:cubicBezTo>
                <a:cubicBezTo>
                  <a:pt x="52" y="28"/>
                  <a:pt x="54" y="23"/>
                  <a:pt x="59" y="21"/>
                </a:cubicBezTo>
                <a:cubicBezTo>
                  <a:pt x="64" y="19"/>
                  <a:pt x="70" y="21"/>
                  <a:pt x="72" y="26"/>
                </a:cubicBezTo>
                <a:close/>
                <a:moveTo>
                  <a:pt x="39" y="39"/>
                </a:moveTo>
                <a:cubicBezTo>
                  <a:pt x="53" y="34"/>
                  <a:pt x="53" y="34"/>
                  <a:pt x="53" y="34"/>
                </a:cubicBezTo>
                <a:cubicBezTo>
                  <a:pt x="53" y="34"/>
                  <a:pt x="53" y="33"/>
                  <a:pt x="53" y="32"/>
                </a:cubicBezTo>
                <a:cubicBezTo>
                  <a:pt x="38" y="37"/>
                  <a:pt x="38" y="37"/>
                  <a:pt x="38" y="37"/>
                </a:cubicBezTo>
                <a:cubicBezTo>
                  <a:pt x="39" y="38"/>
                  <a:pt x="39" y="39"/>
                  <a:pt x="39" y="39"/>
                </a:cubicBezTo>
                <a:close/>
                <a:moveTo>
                  <a:pt x="70" y="37"/>
                </a:moveTo>
                <a:cubicBezTo>
                  <a:pt x="77" y="44"/>
                  <a:pt x="77" y="44"/>
                  <a:pt x="77" y="44"/>
                </a:cubicBezTo>
                <a:cubicBezTo>
                  <a:pt x="78" y="43"/>
                  <a:pt x="78" y="43"/>
                  <a:pt x="79" y="42"/>
                </a:cubicBezTo>
                <a:cubicBezTo>
                  <a:pt x="71" y="36"/>
                  <a:pt x="71" y="36"/>
                  <a:pt x="71" y="36"/>
                </a:cubicBezTo>
                <a:cubicBezTo>
                  <a:pt x="70" y="36"/>
                  <a:pt x="70" y="37"/>
                  <a:pt x="70" y="37"/>
                </a:cubicBezTo>
                <a:close/>
                <a:moveTo>
                  <a:pt x="67" y="20"/>
                </a:moveTo>
                <a:cubicBezTo>
                  <a:pt x="69" y="11"/>
                  <a:pt x="69" y="11"/>
                  <a:pt x="69" y="11"/>
                </a:cubicBezTo>
                <a:cubicBezTo>
                  <a:pt x="69" y="11"/>
                  <a:pt x="68" y="11"/>
                  <a:pt x="67" y="10"/>
                </a:cubicBezTo>
                <a:cubicBezTo>
                  <a:pt x="65" y="20"/>
                  <a:pt x="65" y="20"/>
                  <a:pt x="65" y="20"/>
                </a:cubicBezTo>
                <a:cubicBezTo>
                  <a:pt x="65" y="20"/>
                  <a:pt x="66" y="20"/>
                  <a:pt x="67" y="20"/>
                </a:cubicBezTo>
                <a:close/>
                <a:moveTo>
                  <a:pt x="29" y="53"/>
                </a:moveTo>
                <a:cubicBezTo>
                  <a:pt x="30" y="70"/>
                  <a:pt x="30" y="70"/>
                  <a:pt x="30" y="70"/>
                </a:cubicBezTo>
                <a:cubicBezTo>
                  <a:pt x="30" y="70"/>
                  <a:pt x="31" y="70"/>
                  <a:pt x="32" y="70"/>
                </a:cubicBezTo>
                <a:cubicBezTo>
                  <a:pt x="31" y="53"/>
                  <a:pt x="31" y="53"/>
                  <a:pt x="31" y="53"/>
                </a:cubicBezTo>
                <a:cubicBezTo>
                  <a:pt x="30" y="53"/>
                  <a:pt x="29" y="53"/>
                  <a:pt x="29"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dirty="0">
              <a:solidFill>
                <a:prstClr val="white"/>
              </a:solidFill>
              <a:cs typeface="Arial" charset="0"/>
            </a:endParaRPr>
          </a:p>
        </p:txBody>
      </p:sp>
      <p:sp>
        <p:nvSpPr>
          <p:cNvPr id="39" name="Freeform 489"/>
          <p:cNvSpPr>
            <a:spLocks noEditPoints="1"/>
          </p:cNvSpPr>
          <p:nvPr/>
        </p:nvSpPr>
        <p:spPr bwMode="auto">
          <a:xfrm>
            <a:off x="3923928" y="1534319"/>
            <a:ext cx="648072" cy="367124"/>
          </a:xfrm>
          <a:custGeom>
            <a:avLst/>
            <a:gdLst>
              <a:gd name="T0" fmla="*/ 392 w 396"/>
              <a:gd name="T1" fmla="*/ 164 h 261"/>
              <a:gd name="T2" fmla="*/ 339 w 396"/>
              <a:gd name="T3" fmla="*/ 113 h 261"/>
              <a:gd name="T4" fmla="*/ 314 w 396"/>
              <a:gd name="T5" fmla="*/ 96 h 261"/>
              <a:gd name="T6" fmla="*/ 308 w 396"/>
              <a:gd name="T7" fmla="*/ 55 h 261"/>
              <a:gd name="T8" fmla="*/ 230 w 396"/>
              <a:gd name="T9" fmla="*/ 0 h 261"/>
              <a:gd name="T10" fmla="*/ 191 w 396"/>
              <a:gd name="T11" fmla="*/ 7 h 261"/>
              <a:gd name="T12" fmla="*/ 137 w 396"/>
              <a:gd name="T13" fmla="*/ 10 h 261"/>
              <a:gd name="T14" fmla="*/ 91 w 396"/>
              <a:gd name="T15" fmla="*/ 1 h 261"/>
              <a:gd name="T16" fmla="*/ 8 w 396"/>
              <a:gd name="T17" fmla="*/ 56 h 261"/>
              <a:gd name="T18" fmla="*/ 0 w 396"/>
              <a:gd name="T19" fmla="*/ 98 h 261"/>
              <a:gd name="T20" fmla="*/ 24 w 396"/>
              <a:gd name="T21" fmla="*/ 160 h 261"/>
              <a:gd name="T22" fmla="*/ 131 w 396"/>
              <a:gd name="T23" fmla="*/ 175 h 261"/>
              <a:gd name="T24" fmla="*/ 161 w 396"/>
              <a:gd name="T25" fmla="*/ 161 h 261"/>
              <a:gd name="T26" fmla="*/ 226 w 396"/>
              <a:gd name="T27" fmla="*/ 186 h 261"/>
              <a:gd name="T28" fmla="*/ 282 w 396"/>
              <a:gd name="T29" fmla="*/ 166 h 261"/>
              <a:gd name="T30" fmla="*/ 292 w 396"/>
              <a:gd name="T31" fmla="*/ 205 h 261"/>
              <a:gd name="T32" fmla="*/ 281 w 396"/>
              <a:gd name="T33" fmla="*/ 231 h 261"/>
              <a:gd name="T34" fmla="*/ 322 w 396"/>
              <a:gd name="T35" fmla="*/ 261 h 261"/>
              <a:gd name="T36" fmla="*/ 337 w 396"/>
              <a:gd name="T37" fmla="*/ 261 h 261"/>
              <a:gd name="T38" fmla="*/ 352 w 396"/>
              <a:gd name="T39" fmla="*/ 261 h 261"/>
              <a:gd name="T40" fmla="*/ 384 w 396"/>
              <a:gd name="T41" fmla="*/ 253 h 261"/>
              <a:gd name="T42" fmla="*/ 382 w 396"/>
              <a:gd name="T43" fmla="*/ 195 h 261"/>
              <a:gd name="T44" fmla="*/ 89 w 396"/>
              <a:gd name="T45" fmla="*/ 162 h 261"/>
              <a:gd name="T46" fmla="*/ 29 w 396"/>
              <a:gd name="T47" fmla="*/ 124 h 261"/>
              <a:gd name="T48" fmla="*/ 24 w 396"/>
              <a:gd name="T49" fmla="*/ 91 h 261"/>
              <a:gd name="T50" fmla="*/ 24 w 396"/>
              <a:gd name="T51" fmla="*/ 90 h 261"/>
              <a:gd name="T52" fmla="*/ 64 w 396"/>
              <a:gd name="T53" fmla="*/ 30 h 261"/>
              <a:gd name="T54" fmla="*/ 94 w 396"/>
              <a:gd name="T55" fmla="*/ 25 h 261"/>
              <a:gd name="T56" fmla="*/ 136 w 396"/>
              <a:gd name="T57" fmla="*/ 49 h 261"/>
              <a:gd name="T58" fmla="*/ 126 w 396"/>
              <a:gd name="T59" fmla="*/ 65 h 261"/>
              <a:gd name="T60" fmla="*/ 86 w 396"/>
              <a:gd name="T61" fmla="*/ 40 h 261"/>
              <a:gd name="T62" fmla="*/ 55 w 396"/>
              <a:gd name="T63" fmla="*/ 92 h 261"/>
              <a:gd name="T64" fmla="*/ 95 w 396"/>
              <a:gd name="T65" fmla="*/ 144 h 261"/>
              <a:gd name="T66" fmla="*/ 125 w 396"/>
              <a:gd name="T67" fmla="*/ 136 h 261"/>
              <a:gd name="T68" fmla="*/ 137 w 396"/>
              <a:gd name="T69" fmla="*/ 138 h 261"/>
              <a:gd name="T70" fmla="*/ 291 w 396"/>
              <a:gd name="T71" fmla="*/ 96 h 261"/>
              <a:gd name="T72" fmla="*/ 249 w 396"/>
              <a:gd name="T73" fmla="*/ 158 h 261"/>
              <a:gd name="T74" fmla="*/ 221 w 396"/>
              <a:gd name="T75" fmla="*/ 162 h 261"/>
              <a:gd name="T76" fmla="*/ 164 w 396"/>
              <a:gd name="T77" fmla="*/ 123 h 261"/>
              <a:gd name="T78" fmla="*/ 159 w 396"/>
              <a:gd name="T79" fmla="*/ 93 h 261"/>
              <a:gd name="T80" fmla="*/ 200 w 396"/>
              <a:gd name="T81" fmla="*/ 29 h 261"/>
              <a:gd name="T82" fmla="*/ 230 w 396"/>
              <a:gd name="T83" fmla="*/ 24 h 261"/>
              <a:gd name="T84" fmla="*/ 286 w 396"/>
              <a:gd name="T85" fmla="*/ 63 h 261"/>
              <a:gd name="T86" fmla="*/ 291 w 396"/>
              <a:gd name="T87" fmla="*/ 96 h 261"/>
              <a:gd name="T88" fmla="*/ 355 w 396"/>
              <a:gd name="T89" fmla="*/ 238 h 261"/>
              <a:gd name="T90" fmla="*/ 350 w 396"/>
              <a:gd name="T91" fmla="*/ 238 h 261"/>
              <a:gd name="T92" fmla="*/ 335 w 396"/>
              <a:gd name="T93" fmla="*/ 237 h 261"/>
              <a:gd name="T94" fmla="*/ 308 w 396"/>
              <a:gd name="T95" fmla="*/ 236 h 261"/>
              <a:gd name="T96" fmla="*/ 310 w 396"/>
              <a:gd name="T97" fmla="*/ 220 h 261"/>
              <a:gd name="T98" fmla="*/ 343 w 396"/>
              <a:gd name="T99" fmla="*/ 185 h 261"/>
              <a:gd name="T100" fmla="*/ 345 w 396"/>
              <a:gd name="T101" fmla="*/ 152 h 261"/>
              <a:gd name="T102" fmla="*/ 318 w 396"/>
              <a:gd name="T103" fmla="*/ 158 h 261"/>
              <a:gd name="T104" fmla="*/ 305 w 396"/>
              <a:gd name="T105" fmla="*/ 160 h 261"/>
              <a:gd name="T106" fmla="*/ 314 w 396"/>
              <a:gd name="T107" fmla="*/ 143 h 261"/>
              <a:gd name="T108" fmla="*/ 360 w 396"/>
              <a:gd name="T109" fmla="*/ 144 h 261"/>
              <a:gd name="T110" fmla="*/ 361 w 396"/>
              <a:gd name="T111" fmla="*/ 183 h 261"/>
              <a:gd name="T112" fmla="*/ 324 w 396"/>
              <a:gd name="T113" fmla="*/ 222 h 261"/>
              <a:gd name="T114" fmla="*/ 355 w 396"/>
              <a:gd name="T115" fmla="*/ 223 h 261"/>
              <a:gd name="T116" fmla="*/ 370 w 396"/>
              <a:gd name="T117" fmla="*/ 215 h 261"/>
              <a:gd name="T118" fmla="*/ 368 w 396"/>
              <a:gd name="T119" fmla="*/ 23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96" h="261">
                <a:moveTo>
                  <a:pt x="382" y="195"/>
                </a:moveTo>
                <a:cubicBezTo>
                  <a:pt x="388" y="185"/>
                  <a:pt x="392" y="175"/>
                  <a:pt x="392" y="164"/>
                </a:cubicBezTo>
                <a:cubicBezTo>
                  <a:pt x="392" y="149"/>
                  <a:pt x="387" y="136"/>
                  <a:pt x="377" y="127"/>
                </a:cubicBezTo>
                <a:cubicBezTo>
                  <a:pt x="370" y="121"/>
                  <a:pt x="358" y="113"/>
                  <a:pt x="339" y="113"/>
                </a:cubicBezTo>
                <a:cubicBezTo>
                  <a:pt x="329" y="113"/>
                  <a:pt x="319" y="115"/>
                  <a:pt x="311" y="118"/>
                </a:cubicBezTo>
                <a:cubicBezTo>
                  <a:pt x="313" y="110"/>
                  <a:pt x="314" y="103"/>
                  <a:pt x="314" y="96"/>
                </a:cubicBezTo>
                <a:cubicBezTo>
                  <a:pt x="314" y="89"/>
                  <a:pt x="314" y="89"/>
                  <a:pt x="314" y="89"/>
                </a:cubicBezTo>
                <a:cubicBezTo>
                  <a:pt x="314" y="78"/>
                  <a:pt x="312" y="66"/>
                  <a:pt x="308" y="55"/>
                </a:cubicBezTo>
                <a:cubicBezTo>
                  <a:pt x="299" y="33"/>
                  <a:pt x="285" y="18"/>
                  <a:pt x="264" y="8"/>
                </a:cubicBezTo>
                <a:cubicBezTo>
                  <a:pt x="253" y="3"/>
                  <a:pt x="242" y="0"/>
                  <a:pt x="230" y="0"/>
                </a:cubicBezTo>
                <a:cubicBezTo>
                  <a:pt x="223" y="0"/>
                  <a:pt x="223" y="0"/>
                  <a:pt x="223" y="0"/>
                </a:cubicBezTo>
                <a:cubicBezTo>
                  <a:pt x="213" y="0"/>
                  <a:pt x="202" y="3"/>
                  <a:pt x="191" y="7"/>
                </a:cubicBezTo>
                <a:cubicBezTo>
                  <a:pt x="177" y="12"/>
                  <a:pt x="166" y="21"/>
                  <a:pt x="157" y="31"/>
                </a:cubicBezTo>
                <a:cubicBezTo>
                  <a:pt x="153" y="22"/>
                  <a:pt x="146" y="15"/>
                  <a:pt x="137" y="10"/>
                </a:cubicBezTo>
                <a:cubicBezTo>
                  <a:pt x="125" y="4"/>
                  <a:pt x="110" y="1"/>
                  <a:pt x="94" y="1"/>
                </a:cubicBezTo>
                <a:cubicBezTo>
                  <a:pt x="91" y="1"/>
                  <a:pt x="91" y="1"/>
                  <a:pt x="91" y="1"/>
                </a:cubicBezTo>
                <a:cubicBezTo>
                  <a:pt x="79" y="1"/>
                  <a:pt x="67" y="4"/>
                  <a:pt x="55" y="9"/>
                </a:cubicBezTo>
                <a:cubicBezTo>
                  <a:pt x="33" y="17"/>
                  <a:pt x="17" y="33"/>
                  <a:pt x="8" y="56"/>
                </a:cubicBezTo>
                <a:cubicBezTo>
                  <a:pt x="3" y="68"/>
                  <a:pt x="0" y="79"/>
                  <a:pt x="0" y="90"/>
                </a:cubicBezTo>
                <a:cubicBezTo>
                  <a:pt x="0" y="98"/>
                  <a:pt x="0" y="98"/>
                  <a:pt x="0" y="98"/>
                </a:cubicBezTo>
                <a:cubicBezTo>
                  <a:pt x="0" y="111"/>
                  <a:pt x="3" y="122"/>
                  <a:pt x="7" y="133"/>
                </a:cubicBezTo>
                <a:cubicBezTo>
                  <a:pt x="12" y="144"/>
                  <a:pt x="17" y="153"/>
                  <a:pt x="24" y="160"/>
                </a:cubicBezTo>
                <a:cubicBezTo>
                  <a:pt x="41" y="177"/>
                  <a:pt x="63" y="186"/>
                  <a:pt x="89" y="186"/>
                </a:cubicBezTo>
                <a:cubicBezTo>
                  <a:pt x="103" y="186"/>
                  <a:pt x="117" y="182"/>
                  <a:pt x="131" y="175"/>
                </a:cubicBezTo>
                <a:cubicBezTo>
                  <a:pt x="142" y="170"/>
                  <a:pt x="151" y="163"/>
                  <a:pt x="155" y="155"/>
                </a:cubicBezTo>
                <a:cubicBezTo>
                  <a:pt x="157" y="157"/>
                  <a:pt x="159" y="159"/>
                  <a:pt x="161" y="161"/>
                </a:cubicBezTo>
                <a:cubicBezTo>
                  <a:pt x="177" y="178"/>
                  <a:pt x="197" y="186"/>
                  <a:pt x="221" y="186"/>
                </a:cubicBezTo>
                <a:cubicBezTo>
                  <a:pt x="226" y="186"/>
                  <a:pt x="226" y="186"/>
                  <a:pt x="226" y="186"/>
                </a:cubicBezTo>
                <a:cubicBezTo>
                  <a:pt x="236" y="186"/>
                  <a:pt x="247" y="184"/>
                  <a:pt x="258" y="180"/>
                </a:cubicBezTo>
                <a:cubicBezTo>
                  <a:pt x="267" y="176"/>
                  <a:pt x="275" y="171"/>
                  <a:pt x="282" y="166"/>
                </a:cubicBezTo>
                <a:cubicBezTo>
                  <a:pt x="284" y="179"/>
                  <a:pt x="294" y="188"/>
                  <a:pt x="307" y="189"/>
                </a:cubicBezTo>
                <a:cubicBezTo>
                  <a:pt x="297" y="200"/>
                  <a:pt x="294" y="203"/>
                  <a:pt x="292" y="205"/>
                </a:cubicBezTo>
                <a:cubicBezTo>
                  <a:pt x="292" y="205"/>
                  <a:pt x="292" y="205"/>
                  <a:pt x="292" y="205"/>
                </a:cubicBezTo>
                <a:cubicBezTo>
                  <a:pt x="287" y="211"/>
                  <a:pt x="281" y="220"/>
                  <a:pt x="281" y="231"/>
                </a:cubicBezTo>
                <a:cubicBezTo>
                  <a:pt x="281" y="244"/>
                  <a:pt x="288" y="254"/>
                  <a:pt x="300" y="258"/>
                </a:cubicBezTo>
                <a:cubicBezTo>
                  <a:pt x="304" y="260"/>
                  <a:pt x="310" y="261"/>
                  <a:pt x="322" y="261"/>
                </a:cubicBezTo>
                <a:cubicBezTo>
                  <a:pt x="322" y="261"/>
                  <a:pt x="334" y="261"/>
                  <a:pt x="334" y="261"/>
                </a:cubicBezTo>
                <a:cubicBezTo>
                  <a:pt x="337" y="261"/>
                  <a:pt x="337" y="261"/>
                  <a:pt x="337" y="261"/>
                </a:cubicBezTo>
                <a:cubicBezTo>
                  <a:pt x="349" y="261"/>
                  <a:pt x="349" y="261"/>
                  <a:pt x="349" y="261"/>
                </a:cubicBezTo>
                <a:cubicBezTo>
                  <a:pt x="352" y="261"/>
                  <a:pt x="352" y="261"/>
                  <a:pt x="352" y="261"/>
                </a:cubicBezTo>
                <a:cubicBezTo>
                  <a:pt x="355" y="261"/>
                  <a:pt x="355" y="261"/>
                  <a:pt x="355" y="261"/>
                </a:cubicBezTo>
                <a:cubicBezTo>
                  <a:pt x="364" y="261"/>
                  <a:pt x="375" y="260"/>
                  <a:pt x="384" y="253"/>
                </a:cubicBezTo>
                <a:cubicBezTo>
                  <a:pt x="392" y="245"/>
                  <a:pt x="396" y="235"/>
                  <a:pt x="396" y="221"/>
                </a:cubicBezTo>
                <a:cubicBezTo>
                  <a:pt x="396" y="207"/>
                  <a:pt x="389" y="199"/>
                  <a:pt x="382" y="195"/>
                </a:cubicBezTo>
                <a:close/>
                <a:moveTo>
                  <a:pt x="120" y="154"/>
                </a:moveTo>
                <a:cubicBezTo>
                  <a:pt x="110" y="159"/>
                  <a:pt x="99" y="162"/>
                  <a:pt x="89" y="162"/>
                </a:cubicBezTo>
                <a:cubicBezTo>
                  <a:pt x="69" y="162"/>
                  <a:pt x="53" y="156"/>
                  <a:pt x="41" y="144"/>
                </a:cubicBezTo>
                <a:cubicBezTo>
                  <a:pt x="37" y="138"/>
                  <a:pt x="32" y="132"/>
                  <a:pt x="29" y="124"/>
                </a:cubicBezTo>
                <a:cubicBezTo>
                  <a:pt x="26" y="116"/>
                  <a:pt x="24" y="107"/>
                  <a:pt x="24" y="98"/>
                </a:cubicBezTo>
                <a:cubicBezTo>
                  <a:pt x="24" y="91"/>
                  <a:pt x="24" y="91"/>
                  <a:pt x="24" y="91"/>
                </a:cubicBezTo>
                <a:cubicBezTo>
                  <a:pt x="24" y="91"/>
                  <a:pt x="24" y="91"/>
                  <a:pt x="24" y="91"/>
                </a:cubicBezTo>
                <a:cubicBezTo>
                  <a:pt x="24" y="91"/>
                  <a:pt x="24" y="90"/>
                  <a:pt x="24" y="90"/>
                </a:cubicBezTo>
                <a:cubicBezTo>
                  <a:pt x="24" y="82"/>
                  <a:pt x="26" y="74"/>
                  <a:pt x="29" y="65"/>
                </a:cubicBezTo>
                <a:cubicBezTo>
                  <a:pt x="37" y="49"/>
                  <a:pt x="48" y="37"/>
                  <a:pt x="64" y="30"/>
                </a:cubicBezTo>
                <a:cubicBezTo>
                  <a:pt x="73" y="27"/>
                  <a:pt x="82" y="25"/>
                  <a:pt x="91" y="25"/>
                </a:cubicBezTo>
                <a:cubicBezTo>
                  <a:pt x="94" y="25"/>
                  <a:pt x="94" y="25"/>
                  <a:pt x="94" y="25"/>
                </a:cubicBezTo>
                <a:cubicBezTo>
                  <a:pt x="107" y="25"/>
                  <a:pt x="117" y="27"/>
                  <a:pt x="126" y="31"/>
                </a:cubicBezTo>
                <a:cubicBezTo>
                  <a:pt x="133" y="35"/>
                  <a:pt x="136" y="41"/>
                  <a:pt x="136" y="49"/>
                </a:cubicBezTo>
                <a:cubicBezTo>
                  <a:pt x="136" y="54"/>
                  <a:pt x="135" y="58"/>
                  <a:pt x="133" y="61"/>
                </a:cubicBezTo>
                <a:cubicBezTo>
                  <a:pt x="131" y="63"/>
                  <a:pt x="129" y="65"/>
                  <a:pt x="126" y="65"/>
                </a:cubicBezTo>
                <a:cubicBezTo>
                  <a:pt x="123" y="65"/>
                  <a:pt x="117" y="60"/>
                  <a:pt x="110" y="52"/>
                </a:cubicBezTo>
                <a:cubicBezTo>
                  <a:pt x="103" y="44"/>
                  <a:pt x="95" y="40"/>
                  <a:pt x="86" y="40"/>
                </a:cubicBezTo>
                <a:cubicBezTo>
                  <a:pt x="77" y="40"/>
                  <a:pt x="70" y="45"/>
                  <a:pt x="64" y="54"/>
                </a:cubicBezTo>
                <a:cubicBezTo>
                  <a:pt x="58" y="63"/>
                  <a:pt x="55" y="75"/>
                  <a:pt x="55" y="92"/>
                </a:cubicBezTo>
                <a:cubicBezTo>
                  <a:pt x="55" y="108"/>
                  <a:pt x="58" y="121"/>
                  <a:pt x="66" y="130"/>
                </a:cubicBezTo>
                <a:cubicBezTo>
                  <a:pt x="73" y="139"/>
                  <a:pt x="83" y="144"/>
                  <a:pt x="95" y="144"/>
                </a:cubicBezTo>
                <a:cubicBezTo>
                  <a:pt x="102" y="144"/>
                  <a:pt x="108" y="143"/>
                  <a:pt x="112" y="141"/>
                </a:cubicBezTo>
                <a:cubicBezTo>
                  <a:pt x="117" y="140"/>
                  <a:pt x="121" y="138"/>
                  <a:pt x="125" y="136"/>
                </a:cubicBezTo>
                <a:cubicBezTo>
                  <a:pt x="128" y="134"/>
                  <a:pt x="131" y="133"/>
                  <a:pt x="133" y="133"/>
                </a:cubicBezTo>
                <a:cubicBezTo>
                  <a:pt x="135" y="133"/>
                  <a:pt x="137" y="135"/>
                  <a:pt x="137" y="138"/>
                </a:cubicBezTo>
                <a:cubicBezTo>
                  <a:pt x="137" y="144"/>
                  <a:pt x="131" y="149"/>
                  <a:pt x="120" y="154"/>
                </a:cubicBezTo>
                <a:close/>
                <a:moveTo>
                  <a:pt x="291" y="96"/>
                </a:moveTo>
                <a:cubicBezTo>
                  <a:pt x="291" y="103"/>
                  <a:pt x="289" y="111"/>
                  <a:pt x="286" y="120"/>
                </a:cubicBezTo>
                <a:cubicBezTo>
                  <a:pt x="280" y="138"/>
                  <a:pt x="268" y="150"/>
                  <a:pt x="249" y="158"/>
                </a:cubicBezTo>
                <a:cubicBezTo>
                  <a:pt x="241" y="161"/>
                  <a:pt x="234" y="162"/>
                  <a:pt x="226" y="162"/>
                </a:cubicBezTo>
                <a:cubicBezTo>
                  <a:pt x="221" y="162"/>
                  <a:pt x="221" y="162"/>
                  <a:pt x="221" y="162"/>
                </a:cubicBezTo>
                <a:cubicBezTo>
                  <a:pt x="204" y="162"/>
                  <a:pt x="189" y="156"/>
                  <a:pt x="177" y="145"/>
                </a:cubicBezTo>
                <a:cubicBezTo>
                  <a:pt x="172" y="139"/>
                  <a:pt x="168" y="132"/>
                  <a:pt x="164" y="123"/>
                </a:cubicBezTo>
                <a:cubicBezTo>
                  <a:pt x="161" y="115"/>
                  <a:pt x="159" y="105"/>
                  <a:pt x="159" y="95"/>
                </a:cubicBezTo>
                <a:cubicBezTo>
                  <a:pt x="159" y="93"/>
                  <a:pt x="159" y="93"/>
                  <a:pt x="159" y="93"/>
                </a:cubicBezTo>
                <a:cubicBezTo>
                  <a:pt x="159" y="84"/>
                  <a:pt x="161" y="75"/>
                  <a:pt x="164" y="66"/>
                </a:cubicBezTo>
                <a:cubicBezTo>
                  <a:pt x="170" y="48"/>
                  <a:pt x="182" y="36"/>
                  <a:pt x="200" y="29"/>
                </a:cubicBezTo>
                <a:cubicBezTo>
                  <a:pt x="208" y="26"/>
                  <a:pt x="216" y="24"/>
                  <a:pt x="223" y="24"/>
                </a:cubicBezTo>
                <a:cubicBezTo>
                  <a:pt x="230" y="24"/>
                  <a:pt x="230" y="24"/>
                  <a:pt x="230" y="24"/>
                </a:cubicBezTo>
                <a:cubicBezTo>
                  <a:pt x="238" y="24"/>
                  <a:pt x="246" y="26"/>
                  <a:pt x="254" y="30"/>
                </a:cubicBezTo>
                <a:cubicBezTo>
                  <a:pt x="269" y="37"/>
                  <a:pt x="280" y="48"/>
                  <a:pt x="286" y="63"/>
                </a:cubicBezTo>
                <a:cubicBezTo>
                  <a:pt x="289" y="72"/>
                  <a:pt x="291" y="81"/>
                  <a:pt x="291" y="89"/>
                </a:cubicBezTo>
                <a:lnTo>
                  <a:pt x="291" y="96"/>
                </a:lnTo>
                <a:close/>
                <a:moveTo>
                  <a:pt x="368" y="235"/>
                </a:moveTo>
                <a:cubicBezTo>
                  <a:pt x="366" y="237"/>
                  <a:pt x="362" y="238"/>
                  <a:pt x="355" y="238"/>
                </a:cubicBezTo>
                <a:cubicBezTo>
                  <a:pt x="353" y="238"/>
                  <a:pt x="353" y="238"/>
                  <a:pt x="353" y="238"/>
                </a:cubicBezTo>
                <a:cubicBezTo>
                  <a:pt x="350" y="238"/>
                  <a:pt x="350" y="238"/>
                  <a:pt x="350" y="238"/>
                </a:cubicBezTo>
                <a:cubicBezTo>
                  <a:pt x="337" y="237"/>
                  <a:pt x="337" y="237"/>
                  <a:pt x="337" y="237"/>
                </a:cubicBezTo>
                <a:cubicBezTo>
                  <a:pt x="335" y="237"/>
                  <a:pt x="335" y="237"/>
                  <a:pt x="335" y="237"/>
                </a:cubicBezTo>
                <a:cubicBezTo>
                  <a:pt x="322" y="237"/>
                  <a:pt x="322" y="237"/>
                  <a:pt x="322" y="237"/>
                </a:cubicBezTo>
                <a:cubicBezTo>
                  <a:pt x="314" y="237"/>
                  <a:pt x="310" y="237"/>
                  <a:pt x="308" y="236"/>
                </a:cubicBezTo>
                <a:cubicBezTo>
                  <a:pt x="306" y="235"/>
                  <a:pt x="305" y="234"/>
                  <a:pt x="305" y="231"/>
                </a:cubicBezTo>
                <a:cubicBezTo>
                  <a:pt x="305" y="228"/>
                  <a:pt x="306" y="225"/>
                  <a:pt x="310" y="220"/>
                </a:cubicBezTo>
                <a:cubicBezTo>
                  <a:pt x="310" y="220"/>
                  <a:pt x="315" y="215"/>
                  <a:pt x="325" y="205"/>
                </a:cubicBezTo>
                <a:cubicBezTo>
                  <a:pt x="334" y="196"/>
                  <a:pt x="340" y="189"/>
                  <a:pt x="343" y="185"/>
                </a:cubicBezTo>
                <a:cubicBezTo>
                  <a:pt x="348" y="178"/>
                  <a:pt x="350" y="171"/>
                  <a:pt x="350" y="165"/>
                </a:cubicBezTo>
                <a:cubicBezTo>
                  <a:pt x="350" y="160"/>
                  <a:pt x="348" y="155"/>
                  <a:pt x="345" y="152"/>
                </a:cubicBezTo>
                <a:cubicBezTo>
                  <a:pt x="342" y="148"/>
                  <a:pt x="339" y="147"/>
                  <a:pt x="335" y="147"/>
                </a:cubicBezTo>
                <a:cubicBezTo>
                  <a:pt x="327" y="147"/>
                  <a:pt x="321" y="150"/>
                  <a:pt x="318" y="158"/>
                </a:cubicBezTo>
                <a:cubicBezTo>
                  <a:pt x="315" y="163"/>
                  <a:pt x="312" y="166"/>
                  <a:pt x="310" y="166"/>
                </a:cubicBezTo>
                <a:cubicBezTo>
                  <a:pt x="307" y="166"/>
                  <a:pt x="305" y="164"/>
                  <a:pt x="305" y="160"/>
                </a:cubicBezTo>
                <a:cubicBezTo>
                  <a:pt x="305" y="156"/>
                  <a:pt x="306" y="152"/>
                  <a:pt x="307" y="150"/>
                </a:cubicBezTo>
                <a:cubicBezTo>
                  <a:pt x="309" y="148"/>
                  <a:pt x="311" y="145"/>
                  <a:pt x="314" y="143"/>
                </a:cubicBezTo>
                <a:cubicBezTo>
                  <a:pt x="321" y="139"/>
                  <a:pt x="329" y="137"/>
                  <a:pt x="339" y="137"/>
                </a:cubicBezTo>
                <a:cubicBezTo>
                  <a:pt x="348" y="137"/>
                  <a:pt x="355" y="139"/>
                  <a:pt x="360" y="144"/>
                </a:cubicBezTo>
                <a:cubicBezTo>
                  <a:pt x="366" y="149"/>
                  <a:pt x="368" y="156"/>
                  <a:pt x="368" y="164"/>
                </a:cubicBezTo>
                <a:cubicBezTo>
                  <a:pt x="368" y="170"/>
                  <a:pt x="366" y="177"/>
                  <a:pt x="361" y="183"/>
                </a:cubicBezTo>
                <a:cubicBezTo>
                  <a:pt x="357" y="189"/>
                  <a:pt x="350" y="196"/>
                  <a:pt x="339" y="205"/>
                </a:cubicBezTo>
                <a:cubicBezTo>
                  <a:pt x="329" y="214"/>
                  <a:pt x="324" y="220"/>
                  <a:pt x="324" y="222"/>
                </a:cubicBezTo>
                <a:cubicBezTo>
                  <a:pt x="324" y="224"/>
                  <a:pt x="328" y="224"/>
                  <a:pt x="337" y="224"/>
                </a:cubicBezTo>
                <a:cubicBezTo>
                  <a:pt x="345" y="224"/>
                  <a:pt x="351" y="224"/>
                  <a:pt x="355" y="223"/>
                </a:cubicBezTo>
                <a:cubicBezTo>
                  <a:pt x="358" y="222"/>
                  <a:pt x="361" y="220"/>
                  <a:pt x="364" y="218"/>
                </a:cubicBezTo>
                <a:cubicBezTo>
                  <a:pt x="366" y="216"/>
                  <a:pt x="368" y="215"/>
                  <a:pt x="370" y="215"/>
                </a:cubicBezTo>
                <a:cubicBezTo>
                  <a:pt x="371" y="215"/>
                  <a:pt x="372" y="217"/>
                  <a:pt x="372" y="221"/>
                </a:cubicBezTo>
                <a:cubicBezTo>
                  <a:pt x="372" y="228"/>
                  <a:pt x="371" y="233"/>
                  <a:pt x="368" y="235"/>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40" name="Freeform 490"/>
          <p:cNvSpPr>
            <a:spLocks/>
          </p:cNvSpPr>
          <p:nvPr/>
        </p:nvSpPr>
        <p:spPr bwMode="auto">
          <a:xfrm>
            <a:off x="4082678" y="1566069"/>
            <a:ext cx="109052" cy="152746"/>
          </a:xfrm>
          <a:custGeom>
            <a:avLst/>
            <a:gdLst>
              <a:gd name="T0" fmla="*/ 35 w 67"/>
              <a:gd name="T1" fmla="*/ 0 h 110"/>
              <a:gd name="T2" fmla="*/ 31 w 67"/>
              <a:gd name="T3" fmla="*/ 0 h 110"/>
              <a:gd name="T4" fmla="*/ 9 w 67"/>
              <a:gd name="T5" fmla="*/ 14 h 110"/>
              <a:gd name="T6" fmla="*/ 0 w 67"/>
              <a:gd name="T7" fmla="*/ 50 h 110"/>
              <a:gd name="T8" fmla="*/ 0 w 67"/>
              <a:gd name="T9" fmla="*/ 55 h 110"/>
              <a:gd name="T10" fmla="*/ 9 w 67"/>
              <a:gd name="T11" fmla="*/ 94 h 110"/>
              <a:gd name="T12" fmla="*/ 20 w 67"/>
              <a:gd name="T13" fmla="*/ 106 h 110"/>
              <a:gd name="T14" fmla="*/ 34 w 67"/>
              <a:gd name="T15" fmla="*/ 110 h 110"/>
              <a:gd name="T16" fmla="*/ 36 w 67"/>
              <a:gd name="T17" fmla="*/ 110 h 110"/>
              <a:gd name="T18" fmla="*/ 58 w 67"/>
              <a:gd name="T19" fmla="*/ 98 h 110"/>
              <a:gd name="T20" fmla="*/ 67 w 67"/>
              <a:gd name="T21" fmla="*/ 63 h 110"/>
              <a:gd name="T22" fmla="*/ 67 w 67"/>
              <a:gd name="T23" fmla="*/ 53 h 110"/>
              <a:gd name="T24" fmla="*/ 58 w 67"/>
              <a:gd name="T25" fmla="*/ 15 h 110"/>
              <a:gd name="T26" fmla="*/ 35 w 67"/>
              <a:gd name="T27"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110">
                <a:moveTo>
                  <a:pt x="35" y="0"/>
                </a:moveTo>
                <a:cubicBezTo>
                  <a:pt x="31" y="0"/>
                  <a:pt x="31" y="0"/>
                  <a:pt x="31" y="0"/>
                </a:cubicBezTo>
                <a:cubicBezTo>
                  <a:pt x="22" y="0"/>
                  <a:pt x="15" y="4"/>
                  <a:pt x="9" y="14"/>
                </a:cubicBezTo>
                <a:cubicBezTo>
                  <a:pt x="3" y="23"/>
                  <a:pt x="0" y="35"/>
                  <a:pt x="0" y="50"/>
                </a:cubicBezTo>
                <a:cubicBezTo>
                  <a:pt x="0" y="55"/>
                  <a:pt x="0" y="55"/>
                  <a:pt x="0" y="55"/>
                </a:cubicBezTo>
                <a:cubicBezTo>
                  <a:pt x="0" y="71"/>
                  <a:pt x="3" y="84"/>
                  <a:pt x="9" y="94"/>
                </a:cubicBezTo>
                <a:cubicBezTo>
                  <a:pt x="12" y="99"/>
                  <a:pt x="16" y="103"/>
                  <a:pt x="20" y="106"/>
                </a:cubicBezTo>
                <a:cubicBezTo>
                  <a:pt x="25" y="109"/>
                  <a:pt x="29" y="110"/>
                  <a:pt x="34" y="110"/>
                </a:cubicBezTo>
                <a:cubicBezTo>
                  <a:pt x="36" y="110"/>
                  <a:pt x="36" y="110"/>
                  <a:pt x="36" y="110"/>
                </a:cubicBezTo>
                <a:cubicBezTo>
                  <a:pt x="45" y="110"/>
                  <a:pt x="52" y="106"/>
                  <a:pt x="58" y="98"/>
                </a:cubicBezTo>
                <a:cubicBezTo>
                  <a:pt x="64" y="90"/>
                  <a:pt x="67" y="78"/>
                  <a:pt x="67" y="63"/>
                </a:cubicBezTo>
                <a:cubicBezTo>
                  <a:pt x="67" y="53"/>
                  <a:pt x="67" y="53"/>
                  <a:pt x="67" y="53"/>
                </a:cubicBezTo>
                <a:cubicBezTo>
                  <a:pt x="67" y="38"/>
                  <a:pt x="64" y="26"/>
                  <a:pt x="58" y="15"/>
                </a:cubicBezTo>
                <a:cubicBezTo>
                  <a:pt x="52" y="5"/>
                  <a:pt x="44" y="0"/>
                  <a:pt x="35" y="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nvGrpSpPr>
          <p:cNvPr id="118" name="Groupe 117"/>
          <p:cNvGrpSpPr/>
          <p:nvPr/>
        </p:nvGrpSpPr>
        <p:grpSpPr>
          <a:xfrm>
            <a:off x="2729977" y="4327406"/>
            <a:ext cx="989633" cy="657141"/>
            <a:chOff x="2613591" y="3986049"/>
            <a:chExt cx="1581771" cy="1127835"/>
          </a:xfrm>
        </p:grpSpPr>
        <p:grpSp>
          <p:nvGrpSpPr>
            <p:cNvPr id="91" name="Groupe 90"/>
            <p:cNvGrpSpPr/>
            <p:nvPr/>
          </p:nvGrpSpPr>
          <p:grpSpPr>
            <a:xfrm>
              <a:off x="2613591" y="3993109"/>
              <a:ext cx="817563" cy="1120775"/>
              <a:chOff x="2903538" y="5684838"/>
              <a:chExt cx="817563" cy="1120775"/>
            </a:xfrm>
            <a:solidFill>
              <a:schemeClr val="bg1"/>
            </a:solidFill>
          </p:grpSpPr>
          <p:sp>
            <p:nvSpPr>
              <p:cNvPr id="66" name="Freeform 89"/>
              <p:cNvSpPr>
                <a:spLocks/>
              </p:cNvSpPr>
              <p:nvPr/>
            </p:nvSpPr>
            <p:spPr bwMode="auto">
              <a:xfrm>
                <a:off x="3019425" y="5910263"/>
                <a:ext cx="203200" cy="490538"/>
              </a:xfrm>
              <a:custGeom>
                <a:avLst/>
                <a:gdLst>
                  <a:gd name="T0" fmla="*/ 54 w 54"/>
                  <a:gd name="T1" fmla="*/ 114 h 131"/>
                  <a:gd name="T2" fmla="*/ 36 w 54"/>
                  <a:gd name="T3" fmla="*/ 131 h 131"/>
                  <a:gd name="T4" fmla="*/ 18 w 54"/>
                  <a:gd name="T5" fmla="*/ 131 h 131"/>
                  <a:gd name="T6" fmla="*/ 0 w 54"/>
                  <a:gd name="T7" fmla="*/ 114 h 131"/>
                  <a:gd name="T8" fmla="*/ 0 w 54"/>
                  <a:gd name="T9" fmla="*/ 99 h 131"/>
                  <a:gd name="T10" fmla="*/ 5 w 54"/>
                  <a:gd name="T11" fmla="*/ 59 h 131"/>
                  <a:gd name="T12" fmla="*/ 0 w 54"/>
                  <a:gd name="T13" fmla="*/ 27 h 131"/>
                  <a:gd name="T14" fmla="*/ 0 w 54"/>
                  <a:gd name="T15" fmla="*/ 18 h 131"/>
                  <a:gd name="T16" fmla="*/ 18 w 54"/>
                  <a:gd name="T17" fmla="*/ 0 h 131"/>
                  <a:gd name="T18" fmla="*/ 36 w 54"/>
                  <a:gd name="T19" fmla="*/ 0 h 131"/>
                  <a:gd name="T20" fmla="*/ 54 w 54"/>
                  <a:gd name="T21" fmla="*/ 18 h 131"/>
                  <a:gd name="T22" fmla="*/ 54 w 54"/>
                  <a:gd name="T23" fmla="*/ 27 h 131"/>
                  <a:gd name="T24" fmla="*/ 49 w 54"/>
                  <a:gd name="T25" fmla="*/ 59 h 131"/>
                  <a:gd name="T26" fmla="*/ 54 w 54"/>
                  <a:gd name="T27" fmla="*/ 101 h 131"/>
                  <a:gd name="T28" fmla="*/ 54 w 54"/>
                  <a:gd name="T29"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131">
                    <a:moveTo>
                      <a:pt x="54" y="114"/>
                    </a:moveTo>
                    <a:cubicBezTo>
                      <a:pt x="54" y="123"/>
                      <a:pt x="46" y="131"/>
                      <a:pt x="36" y="131"/>
                    </a:cubicBezTo>
                    <a:cubicBezTo>
                      <a:pt x="18" y="131"/>
                      <a:pt x="18" y="131"/>
                      <a:pt x="18" y="131"/>
                    </a:cubicBezTo>
                    <a:cubicBezTo>
                      <a:pt x="8" y="131"/>
                      <a:pt x="0" y="123"/>
                      <a:pt x="0" y="114"/>
                    </a:cubicBezTo>
                    <a:cubicBezTo>
                      <a:pt x="0" y="99"/>
                      <a:pt x="0" y="99"/>
                      <a:pt x="0" y="99"/>
                    </a:cubicBezTo>
                    <a:cubicBezTo>
                      <a:pt x="0" y="99"/>
                      <a:pt x="5" y="67"/>
                      <a:pt x="5" y="59"/>
                    </a:cubicBezTo>
                    <a:cubicBezTo>
                      <a:pt x="5" y="51"/>
                      <a:pt x="0" y="27"/>
                      <a:pt x="0" y="27"/>
                    </a:cubicBezTo>
                    <a:cubicBezTo>
                      <a:pt x="0" y="18"/>
                      <a:pt x="0" y="18"/>
                      <a:pt x="0" y="18"/>
                    </a:cubicBezTo>
                    <a:cubicBezTo>
                      <a:pt x="0" y="8"/>
                      <a:pt x="8" y="0"/>
                      <a:pt x="18" y="0"/>
                    </a:cubicBezTo>
                    <a:cubicBezTo>
                      <a:pt x="36" y="0"/>
                      <a:pt x="36" y="0"/>
                      <a:pt x="36" y="0"/>
                    </a:cubicBezTo>
                    <a:cubicBezTo>
                      <a:pt x="46" y="0"/>
                      <a:pt x="54" y="8"/>
                      <a:pt x="54" y="18"/>
                    </a:cubicBezTo>
                    <a:cubicBezTo>
                      <a:pt x="54" y="27"/>
                      <a:pt x="54" y="27"/>
                      <a:pt x="54" y="27"/>
                    </a:cubicBezTo>
                    <a:cubicBezTo>
                      <a:pt x="54" y="27"/>
                      <a:pt x="49" y="51"/>
                      <a:pt x="49" y="59"/>
                    </a:cubicBezTo>
                    <a:cubicBezTo>
                      <a:pt x="49" y="67"/>
                      <a:pt x="54" y="101"/>
                      <a:pt x="54" y="101"/>
                    </a:cubicBezTo>
                    <a:lnTo>
                      <a:pt x="54"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7" name="Freeform 90"/>
              <p:cNvSpPr>
                <a:spLocks/>
              </p:cNvSpPr>
              <p:nvPr/>
            </p:nvSpPr>
            <p:spPr bwMode="auto">
              <a:xfrm>
                <a:off x="3125788" y="6284913"/>
                <a:ext cx="96838" cy="303213"/>
              </a:xfrm>
              <a:custGeom>
                <a:avLst/>
                <a:gdLst>
                  <a:gd name="T0" fmla="*/ 13 w 26"/>
                  <a:gd name="T1" fmla="*/ 0 h 81"/>
                  <a:gd name="T2" fmla="*/ 0 w 26"/>
                  <a:gd name="T3" fmla="*/ 12 h 81"/>
                  <a:gd name="T4" fmla="*/ 0 w 26"/>
                  <a:gd name="T5" fmla="*/ 69 h 81"/>
                  <a:gd name="T6" fmla="*/ 13 w 26"/>
                  <a:gd name="T7" fmla="*/ 81 h 81"/>
                  <a:gd name="T8" fmla="*/ 26 w 26"/>
                  <a:gd name="T9" fmla="*/ 69 h 81"/>
                  <a:gd name="T10" fmla="*/ 26 w 26"/>
                  <a:gd name="T11" fmla="*/ 12 h 81"/>
                  <a:gd name="T12" fmla="*/ 13 w 26"/>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6" h="81">
                    <a:moveTo>
                      <a:pt x="13" y="0"/>
                    </a:moveTo>
                    <a:cubicBezTo>
                      <a:pt x="6" y="0"/>
                      <a:pt x="0" y="5"/>
                      <a:pt x="0" y="12"/>
                    </a:cubicBezTo>
                    <a:cubicBezTo>
                      <a:pt x="0" y="69"/>
                      <a:pt x="0" y="69"/>
                      <a:pt x="0" y="69"/>
                    </a:cubicBezTo>
                    <a:cubicBezTo>
                      <a:pt x="0" y="76"/>
                      <a:pt x="6" y="81"/>
                      <a:pt x="13" y="81"/>
                    </a:cubicBezTo>
                    <a:cubicBezTo>
                      <a:pt x="20" y="81"/>
                      <a:pt x="26" y="76"/>
                      <a:pt x="26" y="69"/>
                    </a:cubicBezTo>
                    <a:cubicBezTo>
                      <a:pt x="26" y="12"/>
                      <a:pt x="26" y="12"/>
                      <a:pt x="26" y="12"/>
                    </a:cubicBezTo>
                    <a:cubicBezTo>
                      <a:pt x="26"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8" name="Freeform 91"/>
              <p:cNvSpPr>
                <a:spLocks/>
              </p:cNvSpPr>
              <p:nvPr/>
            </p:nvSpPr>
            <p:spPr bwMode="auto">
              <a:xfrm>
                <a:off x="3125788" y="6510338"/>
                <a:ext cx="96838" cy="295275"/>
              </a:xfrm>
              <a:custGeom>
                <a:avLst/>
                <a:gdLst>
                  <a:gd name="T0" fmla="*/ 13 w 26"/>
                  <a:gd name="T1" fmla="*/ 0 h 79"/>
                  <a:gd name="T2" fmla="*/ 0 w 26"/>
                  <a:gd name="T3" fmla="*/ 13 h 79"/>
                  <a:gd name="T4" fmla="*/ 0 w 26"/>
                  <a:gd name="T5" fmla="*/ 66 h 79"/>
                  <a:gd name="T6" fmla="*/ 13 w 26"/>
                  <a:gd name="T7" fmla="*/ 79 h 79"/>
                  <a:gd name="T8" fmla="*/ 26 w 26"/>
                  <a:gd name="T9" fmla="*/ 66 h 79"/>
                  <a:gd name="T10" fmla="*/ 26 w 26"/>
                  <a:gd name="T11" fmla="*/ 13 h 79"/>
                  <a:gd name="T12" fmla="*/ 13 w 26"/>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6" h="79">
                    <a:moveTo>
                      <a:pt x="13" y="0"/>
                    </a:moveTo>
                    <a:cubicBezTo>
                      <a:pt x="6" y="0"/>
                      <a:pt x="0" y="6"/>
                      <a:pt x="0" y="13"/>
                    </a:cubicBezTo>
                    <a:cubicBezTo>
                      <a:pt x="0" y="66"/>
                      <a:pt x="0" y="66"/>
                      <a:pt x="0" y="66"/>
                    </a:cubicBezTo>
                    <a:cubicBezTo>
                      <a:pt x="0" y="73"/>
                      <a:pt x="6" y="79"/>
                      <a:pt x="13" y="79"/>
                    </a:cubicBezTo>
                    <a:cubicBezTo>
                      <a:pt x="20" y="79"/>
                      <a:pt x="26" y="73"/>
                      <a:pt x="26" y="66"/>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69" name="Freeform 92"/>
              <p:cNvSpPr>
                <a:spLocks/>
              </p:cNvSpPr>
              <p:nvPr/>
            </p:nvSpPr>
            <p:spPr bwMode="auto">
              <a:xfrm>
                <a:off x="3019425" y="6284913"/>
                <a:ext cx="93663" cy="307975"/>
              </a:xfrm>
              <a:custGeom>
                <a:avLst/>
                <a:gdLst>
                  <a:gd name="T0" fmla="*/ 13 w 25"/>
                  <a:gd name="T1" fmla="*/ 0 h 82"/>
                  <a:gd name="T2" fmla="*/ 0 w 25"/>
                  <a:gd name="T3" fmla="*/ 13 h 82"/>
                  <a:gd name="T4" fmla="*/ 0 w 25"/>
                  <a:gd name="T5" fmla="*/ 69 h 82"/>
                  <a:gd name="T6" fmla="*/ 13 w 25"/>
                  <a:gd name="T7" fmla="*/ 82 h 82"/>
                  <a:gd name="T8" fmla="*/ 25 w 25"/>
                  <a:gd name="T9" fmla="*/ 69 h 82"/>
                  <a:gd name="T10" fmla="*/ 25 w 25"/>
                  <a:gd name="T11" fmla="*/ 13 h 82"/>
                  <a:gd name="T12" fmla="*/ 13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3" y="0"/>
                    </a:moveTo>
                    <a:cubicBezTo>
                      <a:pt x="6" y="0"/>
                      <a:pt x="0" y="6"/>
                      <a:pt x="0" y="13"/>
                    </a:cubicBezTo>
                    <a:cubicBezTo>
                      <a:pt x="0" y="69"/>
                      <a:pt x="0" y="69"/>
                      <a:pt x="0" y="69"/>
                    </a:cubicBezTo>
                    <a:cubicBezTo>
                      <a:pt x="0" y="76"/>
                      <a:pt x="6" y="82"/>
                      <a:pt x="13" y="82"/>
                    </a:cubicBezTo>
                    <a:cubicBezTo>
                      <a:pt x="20" y="82"/>
                      <a:pt x="25" y="76"/>
                      <a:pt x="25" y="69"/>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0" name="Freeform 93"/>
              <p:cNvSpPr>
                <a:spLocks/>
              </p:cNvSpPr>
              <p:nvPr/>
            </p:nvSpPr>
            <p:spPr bwMode="auto">
              <a:xfrm>
                <a:off x="3019425" y="6510338"/>
                <a:ext cx="93663"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1" name="Freeform 94"/>
              <p:cNvSpPr>
                <a:spLocks/>
              </p:cNvSpPr>
              <p:nvPr/>
            </p:nvSpPr>
            <p:spPr bwMode="auto">
              <a:xfrm>
                <a:off x="2982913" y="6142038"/>
                <a:ext cx="277813" cy="349250"/>
              </a:xfrm>
              <a:custGeom>
                <a:avLst/>
                <a:gdLst>
                  <a:gd name="T0" fmla="*/ 59 w 74"/>
                  <a:gd name="T1" fmla="*/ 0 h 93"/>
                  <a:gd name="T2" fmla="*/ 37 w 74"/>
                  <a:gd name="T3" fmla="*/ 3 h 93"/>
                  <a:gd name="T4" fmla="*/ 14 w 74"/>
                  <a:gd name="T5" fmla="*/ 0 h 93"/>
                  <a:gd name="T6" fmla="*/ 0 w 74"/>
                  <a:gd name="T7" fmla="*/ 71 h 93"/>
                  <a:gd name="T8" fmla="*/ 0 w 74"/>
                  <a:gd name="T9" fmla="*/ 93 h 93"/>
                  <a:gd name="T10" fmla="*/ 37 w 74"/>
                  <a:gd name="T11" fmla="*/ 93 h 93"/>
                  <a:gd name="T12" fmla="*/ 74 w 74"/>
                  <a:gd name="T13" fmla="*/ 93 h 93"/>
                  <a:gd name="T14" fmla="*/ 74 w 74"/>
                  <a:gd name="T15" fmla="*/ 71 h 93"/>
                  <a:gd name="T16" fmla="*/ 59 w 74"/>
                  <a:gd name="T1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3">
                    <a:moveTo>
                      <a:pt x="59" y="0"/>
                    </a:moveTo>
                    <a:cubicBezTo>
                      <a:pt x="37" y="3"/>
                      <a:pt x="37" y="3"/>
                      <a:pt x="37" y="3"/>
                    </a:cubicBezTo>
                    <a:cubicBezTo>
                      <a:pt x="14" y="0"/>
                      <a:pt x="14" y="0"/>
                      <a:pt x="14" y="0"/>
                    </a:cubicBezTo>
                    <a:cubicBezTo>
                      <a:pt x="14" y="0"/>
                      <a:pt x="1" y="36"/>
                      <a:pt x="0" y="71"/>
                    </a:cubicBezTo>
                    <a:cubicBezTo>
                      <a:pt x="0" y="93"/>
                      <a:pt x="0" y="93"/>
                      <a:pt x="0" y="93"/>
                    </a:cubicBezTo>
                    <a:cubicBezTo>
                      <a:pt x="37" y="93"/>
                      <a:pt x="37" y="93"/>
                      <a:pt x="37" y="93"/>
                    </a:cubicBezTo>
                    <a:cubicBezTo>
                      <a:pt x="74" y="93"/>
                      <a:pt x="74" y="93"/>
                      <a:pt x="74" y="93"/>
                    </a:cubicBezTo>
                    <a:cubicBezTo>
                      <a:pt x="74" y="71"/>
                      <a:pt x="74" y="71"/>
                      <a:pt x="74" y="71"/>
                    </a:cubicBezTo>
                    <a:cubicBezTo>
                      <a:pt x="73" y="36"/>
                      <a:pt x="59"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2" name="Oval 95"/>
              <p:cNvSpPr>
                <a:spLocks noChangeArrowheads="1"/>
              </p:cNvSpPr>
              <p:nvPr/>
            </p:nvSpPr>
            <p:spPr bwMode="auto">
              <a:xfrm>
                <a:off x="3027363"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3" name="Oval 96"/>
              <p:cNvSpPr>
                <a:spLocks noChangeArrowheads="1"/>
              </p:cNvSpPr>
              <p:nvPr/>
            </p:nvSpPr>
            <p:spPr bwMode="auto">
              <a:xfrm>
                <a:off x="3409950"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4" name="Freeform 97"/>
              <p:cNvSpPr>
                <a:spLocks/>
              </p:cNvSpPr>
              <p:nvPr/>
            </p:nvSpPr>
            <p:spPr bwMode="auto">
              <a:xfrm>
                <a:off x="3402013" y="5910263"/>
                <a:ext cx="200025" cy="490538"/>
              </a:xfrm>
              <a:custGeom>
                <a:avLst/>
                <a:gdLst>
                  <a:gd name="T0" fmla="*/ 53 w 53"/>
                  <a:gd name="T1" fmla="*/ 114 h 131"/>
                  <a:gd name="T2" fmla="*/ 35 w 53"/>
                  <a:gd name="T3" fmla="*/ 131 h 131"/>
                  <a:gd name="T4" fmla="*/ 18 w 53"/>
                  <a:gd name="T5" fmla="*/ 131 h 131"/>
                  <a:gd name="T6" fmla="*/ 0 w 53"/>
                  <a:gd name="T7" fmla="*/ 114 h 131"/>
                  <a:gd name="T8" fmla="*/ 0 w 53"/>
                  <a:gd name="T9" fmla="*/ 18 h 131"/>
                  <a:gd name="T10" fmla="*/ 18 w 53"/>
                  <a:gd name="T11" fmla="*/ 0 h 131"/>
                  <a:gd name="T12" fmla="*/ 35 w 53"/>
                  <a:gd name="T13" fmla="*/ 0 h 131"/>
                  <a:gd name="T14" fmla="*/ 53 w 53"/>
                  <a:gd name="T15" fmla="*/ 18 h 131"/>
                  <a:gd name="T16" fmla="*/ 53 w 53"/>
                  <a:gd name="T17"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131">
                    <a:moveTo>
                      <a:pt x="53" y="114"/>
                    </a:moveTo>
                    <a:cubicBezTo>
                      <a:pt x="53" y="123"/>
                      <a:pt x="45" y="131"/>
                      <a:pt x="35" y="131"/>
                    </a:cubicBezTo>
                    <a:cubicBezTo>
                      <a:pt x="18" y="131"/>
                      <a:pt x="18" y="131"/>
                      <a:pt x="18" y="131"/>
                    </a:cubicBezTo>
                    <a:cubicBezTo>
                      <a:pt x="8" y="131"/>
                      <a:pt x="0" y="123"/>
                      <a:pt x="0" y="114"/>
                    </a:cubicBezTo>
                    <a:cubicBezTo>
                      <a:pt x="0" y="18"/>
                      <a:pt x="0" y="18"/>
                      <a:pt x="0" y="18"/>
                    </a:cubicBezTo>
                    <a:cubicBezTo>
                      <a:pt x="0" y="8"/>
                      <a:pt x="8" y="0"/>
                      <a:pt x="18" y="0"/>
                    </a:cubicBezTo>
                    <a:cubicBezTo>
                      <a:pt x="35" y="0"/>
                      <a:pt x="35" y="0"/>
                      <a:pt x="35" y="0"/>
                    </a:cubicBezTo>
                    <a:cubicBezTo>
                      <a:pt x="45" y="0"/>
                      <a:pt x="53" y="8"/>
                      <a:pt x="53" y="18"/>
                    </a:cubicBezTo>
                    <a:lnTo>
                      <a:pt x="5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5" name="Freeform 98"/>
              <p:cNvSpPr>
                <a:spLocks/>
              </p:cNvSpPr>
              <p:nvPr/>
            </p:nvSpPr>
            <p:spPr bwMode="auto">
              <a:xfrm>
                <a:off x="3506788" y="6284913"/>
                <a:ext cx="95250" cy="303213"/>
              </a:xfrm>
              <a:custGeom>
                <a:avLst/>
                <a:gdLst>
                  <a:gd name="T0" fmla="*/ 13 w 25"/>
                  <a:gd name="T1" fmla="*/ 0 h 81"/>
                  <a:gd name="T2" fmla="*/ 0 w 25"/>
                  <a:gd name="T3" fmla="*/ 12 h 81"/>
                  <a:gd name="T4" fmla="*/ 0 w 25"/>
                  <a:gd name="T5" fmla="*/ 69 h 81"/>
                  <a:gd name="T6" fmla="*/ 13 w 25"/>
                  <a:gd name="T7" fmla="*/ 81 h 81"/>
                  <a:gd name="T8" fmla="*/ 25 w 25"/>
                  <a:gd name="T9" fmla="*/ 69 h 81"/>
                  <a:gd name="T10" fmla="*/ 25 w 25"/>
                  <a:gd name="T11" fmla="*/ 12 h 81"/>
                  <a:gd name="T12" fmla="*/ 13 w 25"/>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5" h="81">
                    <a:moveTo>
                      <a:pt x="13" y="0"/>
                    </a:moveTo>
                    <a:cubicBezTo>
                      <a:pt x="6" y="0"/>
                      <a:pt x="0" y="5"/>
                      <a:pt x="0" y="12"/>
                    </a:cubicBezTo>
                    <a:cubicBezTo>
                      <a:pt x="0" y="69"/>
                      <a:pt x="0" y="69"/>
                      <a:pt x="0" y="69"/>
                    </a:cubicBezTo>
                    <a:cubicBezTo>
                      <a:pt x="0" y="76"/>
                      <a:pt x="6" y="81"/>
                      <a:pt x="13" y="81"/>
                    </a:cubicBezTo>
                    <a:cubicBezTo>
                      <a:pt x="20" y="81"/>
                      <a:pt x="25" y="76"/>
                      <a:pt x="25" y="69"/>
                    </a:cubicBezTo>
                    <a:cubicBezTo>
                      <a:pt x="25" y="12"/>
                      <a:pt x="25" y="12"/>
                      <a:pt x="25" y="12"/>
                    </a:cubicBezTo>
                    <a:cubicBezTo>
                      <a:pt x="25"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6" name="Freeform 99"/>
              <p:cNvSpPr>
                <a:spLocks/>
              </p:cNvSpPr>
              <p:nvPr/>
            </p:nvSpPr>
            <p:spPr bwMode="auto">
              <a:xfrm>
                <a:off x="3506788" y="6510338"/>
                <a:ext cx="95250"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7" name="Freeform 100"/>
              <p:cNvSpPr>
                <a:spLocks/>
              </p:cNvSpPr>
              <p:nvPr/>
            </p:nvSpPr>
            <p:spPr bwMode="auto">
              <a:xfrm>
                <a:off x="3402013" y="6284913"/>
                <a:ext cx="93663" cy="307975"/>
              </a:xfrm>
              <a:custGeom>
                <a:avLst/>
                <a:gdLst>
                  <a:gd name="T0" fmla="*/ 12 w 25"/>
                  <a:gd name="T1" fmla="*/ 0 h 82"/>
                  <a:gd name="T2" fmla="*/ 0 w 25"/>
                  <a:gd name="T3" fmla="*/ 13 h 82"/>
                  <a:gd name="T4" fmla="*/ 0 w 25"/>
                  <a:gd name="T5" fmla="*/ 69 h 82"/>
                  <a:gd name="T6" fmla="*/ 12 w 25"/>
                  <a:gd name="T7" fmla="*/ 82 h 82"/>
                  <a:gd name="T8" fmla="*/ 25 w 25"/>
                  <a:gd name="T9" fmla="*/ 69 h 82"/>
                  <a:gd name="T10" fmla="*/ 25 w 25"/>
                  <a:gd name="T11" fmla="*/ 13 h 82"/>
                  <a:gd name="T12" fmla="*/ 12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2" y="0"/>
                    </a:moveTo>
                    <a:cubicBezTo>
                      <a:pt x="6" y="0"/>
                      <a:pt x="0" y="6"/>
                      <a:pt x="0" y="13"/>
                    </a:cubicBezTo>
                    <a:cubicBezTo>
                      <a:pt x="0" y="69"/>
                      <a:pt x="0" y="69"/>
                      <a:pt x="0" y="69"/>
                    </a:cubicBezTo>
                    <a:cubicBezTo>
                      <a:pt x="0" y="76"/>
                      <a:pt x="6" y="82"/>
                      <a:pt x="12" y="82"/>
                    </a:cubicBezTo>
                    <a:cubicBezTo>
                      <a:pt x="19" y="82"/>
                      <a:pt x="25" y="76"/>
                      <a:pt x="25" y="69"/>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8" name="Freeform 101"/>
              <p:cNvSpPr>
                <a:spLocks/>
              </p:cNvSpPr>
              <p:nvPr/>
            </p:nvSpPr>
            <p:spPr bwMode="auto">
              <a:xfrm>
                <a:off x="3402013" y="6510338"/>
                <a:ext cx="93663" cy="295275"/>
              </a:xfrm>
              <a:custGeom>
                <a:avLst/>
                <a:gdLst>
                  <a:gd name="T0" fmla="*/ 12 w 25"/>
                  <a:gd name="T1" fmla="*/ 0 h 79"/>
                  <a:gd name="T2" fmla="*/ 0 w 25"/>
                  <a:gd name="T3" fmla="*/ 13 h 79"/>
                  <a:gd name="T4" fmla="*/ 0 w 25"/>
                  <a:gd name="T5" fmla="*/ 66 h 79"/>
                  <a:gd name="T6" fmla="*/ 12 w 25"/>
                  <a:gd name="T7" fmla="*/ 79 h 79"/>
                  <a:gd name="T8" fmla="*/ 25 w 25"/>
                  <a:gd name="T9" fmla="*/ 66 h 79"/>
                  <a:gd name="T10" fmla="*/ 25 w 25"/>
                  <a:gd name="T11" fmla="*/ 13 h 79"/>
                  <a:gd name="T12" fmla="*/ 12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2" y="0"/>
                    </a:moveTo>
                    <a:cubicBezTo>
                      <a:pt x="6" y="0"/>
                      <a:pt x="0" y="6"/>
                      <a:pt x="0" y="13"/>
                    </a:cubicBezTo>
                    <a:cubicBezTo>
                      <a:pt x="0" y="66"/>
                      <a:pt x="0" y="66"/>
                      <a:pt x="0" y="66"/>
                    </a:cubicBezTo>
                    <a:cubicBezTo>
                      <a:pt x="0" y="73"/>
                      <a:pt x="6" y="79"/>
                      <a:pt x="12" y="79"/>
                    </a:cubicBezTo>
                    <a:cubicBezTo>
                      <a:pt x="19" y="79"/>
                      <a:pt x="25" y="73"/>
                      <a:pt x="25" y="66"/>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79" name="Freeform 102"/>
              <p:cNvSpPr>
                <a:spLocks/>
              </p:cNvSpPr>
              <p:nvPr/>
            </p:nvSpPr>
            <p:spPr bwMode="auto">
              <a:xfrm>
                <a:off x="2974975"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0" name="Freeform 103"/>
              <p:cNvSpPr>
                <a:spLocks/>
              </p:cNvSpPr>
              <p:nvPr/>
            </p:nvSpPr>
            <p:spPr bwMode="auto">
              <a:xfrm>
                <a:off x="2903538" y="6119813"/>
                <a:ext cx="90488" cy="233363"/>
              </a:xfrm>
              <a:custGeom>
                <a:avLst/>
                <a:gdLst>
                  <a:gd name="T0" fmla="*/ 24 w 24"/>
                  <a:gd name="T1" fmla="*/ 8 h 62"/>
                  <a:gd name="T2" fmla="*/ 24 w 24"/>
                  <a:gd name="T3" fmla="*/ 7 h 62"/>
                  <a:gd name="T4" fmla="*/ 18 w 24"/>
                  <a:gd name="T5" fmla="*/ 1 h 62"/>
                  <a:gd name="T6" fmla="*/ 10 w 24"/>
                  <a:gd name="T7" fmla="*/ 4 h 62"/>
                  <a:gd name="T8" fmla="*/ 10 w 24"/>
                  <a:gd name="T9" fmla="*/ 5 h 62"/>
                  <a:gd name="T10" fmla="*/ 10 w 24"/>
                  <a:gd name="T11" fmla="*/ 6 h 62"/>
                  <a:gd name="T12" fmla="*/ 10 w 24"/>
                  <a:gd name="T13" fmla="*/ 6 h 62"/>
                  <a:gd name="T14" fmla="*/ 10 w 24"/>
                  <a:gd name="T15" fmla="*/ 6 h 62"/>
                  <a:gd name="T16" fmla="*/ 10 w 24"/>
                  <a:gd name="T17" fmla="*/ 7 h 62"/>
                  <a:gd name="T18" fmla="*/ 0 w 24"/>
                  <a:gd name="T19" fmla="*/ 53 h 62"/>
                  <a:gd name="T20" fmla="*/ 6 w 24"/>
                  <a:gd name="T21" fmla="*/ 62 h 62"/>
                  <a:gd name="T22" fmla="*/ 6 w 24"/>
                  <a:gd name="T23" fmla="*/ 62 h 62"/>
                  <a:gd name="T24" fmla="*/ 11 w 24"/>
                  <a:gd name="T25" fmla="*/ 61 h 62"/>
                  <a:gd name="T26" fmla="*/ 14 w 24"/>
                  <a:gd name="T27" fmla="*/ 56 h 62"/>
                  <a:gd name="T28" fmla="*/ 23 w 24"/>
                  <a:gd name="T29" fmla="*/ 10 h 62"/>
                  <a:gd name="T30" fmla="*/ 23 w 24"/>
                  <a:gd name="T31" fmla="*/ 9 h 62"/>
                  <a:gd name="T32" fmla="*/ 23 w 24"/>
                  <a:gd name="T33" fmla="*/ 9 h 62"/>
                  <a:gd name="T34" fmla="*/ 24 w 24"/>
                  <a:gd name="T35" fmla="*/ 9 h 62"/>
                  <a:gd name="T36" fmla="*/ 24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24" y="8"/>
                    </a:moveTo>
                    <a:cubicBezTo>
                      <a:pt x="24" y="7"/>
                      <a:pt x="24" y="7"/>
                      <a:pt x="24" y="7"/>
                    </a:cubicBezTo>
                    <a:cubicBezTo>
                      <a:pt x="23" y="4"/>
                      <a:pt x="21" y="2"/>
                      <a:pt x="18" y="1"/>
                    </a:cubicBezTo>
                    <a:cubicBezTo>
                      <a:pt x="15" y="0"/>
                      <a:pt x="12" y="2"/>
                      <a:pt x="10" y="4"/>
                    </a:cubicBezTo>
                    <a:cubicBezTo>
                      <a:pt x="10" y="5"/>
                      <a:pt x="10" y="5"/>
                      <a:pt x="10" y="5"/>
                    </a:cubicBezTo>
                    <a:cubicBezTo>
                      <a:pt x="10" y="5"/>
                      <a:pt x="10" y="6"/>
                      <a:pt x="10" y="6"/>
                    </a:cubicBezTo>
                    <a:cubicBezTo>
                      <a:pt x="10" y="6"/>
                      <a:pt x="10" y="6"/>
                      <a:pt x="10" y="6"/>
                    </a:cubicBezTo>
                    <a:cubicBezTo>
                      <a:pt x="10" y="6"/>
                      <a:pt x="10" y="6"/>
                      <a:pt x="10" y="6"/>
                    </a:cubicBezTo>
                    <a:cubicBezTo>
                      <a:pt x="10" y="7"/>
                      <a:pt x="10" y="7"/>
                      <a:pt x="10" y="7"/>
                    </a:cubicBezTo>
                    <a:cubicBezTo>
                      <a:pt x="0" y="53"/>
                      <a:pt x="0" y="53"/>
                      <a:pt x="0" y="53"/>
                    </a:cubicBezTo>
                    <a:cubicBezTo>
                      <a:pt x="0" y="57"/>
                      <a:pt x="2" y="61"/>
                      <a:pt x="6" y="62"/>
                    </a:cubicBezTo>
                    <a:cubicBezTo>
                      <a:pt x="6" y="62"/>
                      <a:pt x="6" y="62"/>
                      <a:pt x="6" y="62"/>
                    </a:cubicBezTo>
                    <a:cubicBezTo>
                      <a:pt x="8" y="62"/>
                      <a:pt x="10" y="62"/>
                      <a:pt x="11" y="61"/>
                    </a:cubicBezTo>
                    <a:cubicBezTo>
                      <a:pt x="13" y="59"/>
                      <a:pt x="14" y="58"/>
                      <a:pt x="14" y="56"/>
                    </a:cubicBezTo>
                    <a:cubicBezTo>
                      <a:pt x="23" y="10"/>
                      <a:pt x="23" y="10"/>
                      <a:pt x="23" y="10"/>
                    </a:cubicBezTo>
                    <a:cubicBezTo>
                      <a:pt x="23" y="10"/>
                      <a:pt x="23" y="9"/>
                      <a:pt x="23" y="9"/>
                    </a:cubicBezTo>
                    <a:cubicBezTo>
                      <a:pt x="23" y="9"/>
                      <a:pt x="23" y="9"/>
                      <a:pt x="23" y="9"/>
                    </a:cubicBezTo>
                    <a:cubicBezTo>
                      <a:pt x="24" y="9"/>
                      <a:pt x="24" y="9"/>
                      <a:pt x="24" y="9"/>
                    </a:cubicBezTo>
                    <a:cubicBezTo>
                      <a:pt x="24" y="8"/>
                      <a:pt x="24" y="8"/>
                      <a:pt x="2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1" name="Freeform 104"/>
              <p:cNvSpPr>
                <a:spLocks/>
              </p:cNvSpPr>
              <p:nvPr/>
            </p:nvSpPr>
            <p:spPr bwMode="auto">
              <a:xfrm>
                <a:off x="2936875" y="5940426"/>
                <a:ext cx="93663" cy="236538"/>
              </a:xfrm>
              <a:custGeom>
                <a:avLst/>
                <a:gdLst>
                  <a:gd name="T0" fmla="*/ 1 w 25"/>
                  <a:gd name="T1" fmla="*/ 55 h 63"/>
                  <a:gd name="T2" fmla="*/ 0 w 25"/>
                  <a:gd name="T3" fmla="*/ 56 h 63"/>
                  <a:gd name="T4" fmla="*/ 6 w 25"/>
                  <a:gd name="T5" fmla="*/ 62 h 63"/>
                  <a:gd name="T6" fmla="*/ 14 w 25"/>
                  <a:gd name="T7" fmla="*/ 59 h 63"/>
                  <a:gd name="T8" fmla="*/ 14 w 25"/>
                  <a:gd name="T9" fmla="*/ 58 h 63"/>
                  <a:gd name="T10" fmla="*/ 14 w 25"/>
                  <a:gd name="T11" fmla="*/ 57 h 63"/>
                  <a:gd name="T12" fmla="*/ 14 w 25"/>
                  <a:gd name="T13" fmla="*/ 57 h 63"/>
                  <a:gd name="T14" fmla="*/ 15 w 25"/>
                  <a:gd name="T15" fmla="*/ 57 h 63"/>
                  <a:gd name="T16" fmla="*/ 15 w 25"/>
                  <a:gd name="T17" fmla="*/ 56 h 63"/>
                  <a:gd name="T18" fmla="*/ 24 w 25"/>
                  <a:gd name="T19" fmla="*/ 10 h 63"/>
                  <a:gd name="T20" fmla="*/ 18 w 25"/>
                  <a:gd name="T21" fmla="*/ 1 h 63"/>
                  <a:gd name="T22" fmla="*/ 10 w 25"/>
                  <a:gd name="T23" fmla="*/ 7 h 63"/>
                  <a:gd name="T24" fmla="*/ 1 w 25"/>
                  <a:gd name="T25" fmla="*/ 53 h 63"/>
                  <a:gd name="T26" fmla="*/ 1 w 25"/>
                  <a:gd name="T27" fmla="*/ 54 h 63"/>
                  <a:gd name="T28" fmla="*/ 1 w 25"/>
                  <a:gd name="T29" fmla="*/ 54 h 63"/>
                  <a:gd name="T30" fmla="*/ 1 w 25"/>
                  <a:gd name="T31" fmla="*/ 54 h 63"/>
                  <a:gd name="T32" fmla="*/ 1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1"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5" y="57"/>
                      <a:pt x="15" y="57"/>
                      <a:pt x="15" y="57"/>
                    </a:cubicBezTo>
                    <a:cubicBezTo>
                      <a:pt x="15" y="56"/>
                      <a:pt x="15" y="56"/>
                      <a:pt x="15" y="56"/>
                    </a:cubicBezTo>
                    <a:cubicBezTo>
                      <a:pt x="24" y="10"/>
                      <a:pt x="24" y="10"/>
                      <a:pt x="24" y="10"/>
                    </a:cubicBezTo>
                    <a:cubicBezTo>
                      <a:pt x="25" y="6"/>
                      <a:pt x="22" y="2"/>
                      <a:pt x="18" y="1"/>
                    </a:cubicBezTo>
                    <a:cubicBezTo>
                      <a:pt x="15" y="0"/>
                      <a:pt x="11" y="3"/>
                      <a:pt x="10" y="7"/>
                    </a:cubicBezTo>
                    <a:cubicBezTo>
                      <a:pt x="1" y="53"/>
                      <a:pt x="1" y="53"/>
                      <a:pt x="1" y="53"/>
                    </a:cubicBezTo>
                    <a:cubicBezTo>
                      <a:pt x="1" y="53"/>
                      <a:pt x="1" y="54"/>
                      <a:pt x="1" y="54"/>
                    </a:cubicBezTo>
                    <a:cubicBezTo>
                      <a:pt x="1" y="54"/>
                      <a:pt x="1" y="54"/>
                      <a:pt x="1" y="54"/>
                    </a:cubicBezTo>
                    <a:cubicBezTo>
                      <a:pt x="1" y="54"/>
                      <a:pt x="1" y="54"/>
                      <a:pt x="1" y="54"/>
                    </a:cubicBezTo>
                    <a:cubicBezTo>
                      <a:pt x="1" y="55"/>
                      <a:pt x="1" y="55"/>
                      <a:pt x="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2" name="Freeform 105"/>
              <p:cNvSpPr>
                <a:spLocks/>
              </p:cNvSpPr>
              <p:nvPr/>
            </p:nvSpPr>
            <p:spPr bwMode="auto">
              <a:xfrm>
                <a:off x="3143250" y="5910263"/>
                <a:ext cx="123825" cy="119063"/>
              </a:xfrm>
              <a:custGeom>
                <a:avLst/>
                <a:gdLst>
                  <a:gd name="T0" fmla="*/ 0 w 33"/>
                  <a:gd name="T1" fmla="*/ 0 h 32"/>
                  <a:gd name="T2" fmla="*/ 10 w 33"/>
                  <a:gd name="T3" fmla="*/ 0 h 32"/>
                  <a:gd name="T4" fmla="*/ 33 w 33"/>
                  <a:gd name="T5" fmla="*/ 16 h 32"/>
                  <a:gd name="T6" fmla="*/ 21 w 33"/>
                  <a:gd name="T7" fmla="*/ 27 h 32"/>
                  <a:gd name="T8" fmla="*/ 20 w 33"/>
                  <a:gd name="T9" fmla="*/ 24 h 32"/>
                  <a:gd name="T10" fmla="*/ 17 w 33"/>
                  <a:gd name="T11" fmla="*/ 32 h 32"/>
                  <a:gd name="T12" fmla="*/ 0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0" y="0"/>
                    </a:moveTo>
                    <a:cubicBezTo>
                      <a:pt x="10" y="0"/>
                      <a:pt x="10" y="0"/>
                      <a:pt x="10" y="0"/>
                    </a:cubicBezTo>
                    <a:cubicBezTo>
                      <a:pt x="10" y="0"/>
                      <a:pt x="33" y="0"/>
                      <a:pt x="33" y="16"/>
                    </a:cubicBezTo>
                    <a:cubicBezTo>
                      <a:pt x="21" y="27"/>
                      <a:pt x="21" y="27"/>
                      <a:pt x="21" y="27"/>
                    </a:cubicBezTo>
                    <a:cubicBezTo>
                      <a:pt x="20" y="24"/>
                      <a:pt x="20" y="24"/>
                      <a:pt x="20"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3" name="Freeform 106"/>
              <p:cNvSpPr>
                <a:spLocks/>
              </p:cNvSpPr>
              <p:nvPr/>
            </p:nvSpPr>
            <p:spPr bwMode="auto">
              <a:xfrm>
                <a:off x="3248025" y="6119813"/>
                <a:ext cx="90488" cy="233363"/>
              </a:xfrm>
              <a:custGeom>
                <a:avLst/>
                <a:gdLst>
                  <a:gd name="T0" fmla="*/ 0 w 24"/>
                  <a:gd name="T1" fmla="*/ 8 h 62"/>
                  <a:gd name="T2" fmla="*/ 0 w 24"/>
                  <a:gd name="T3" fmla="*/ 7 h 62"/>
                  <a:gd name="T4" fmla="*/ 6 w 24"/>
                  <a:gd name="T5" fmla="*/ 1 h 62"/>
                  <a:gd name="T6" fmla="*/ 14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3 w 24"/>
                  <a:gd name="T25" fmla="*/ 61 h 62"/>
                  <a:gd name="T26" fmla="*/ 10 w 24"/>
                  <a:gd name="T27" fmla="*/ 56 h 62"/>
                  <a:gd name="T28" fmla="*/ 1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1" y="4"/>
                      <a:pt x="3" y="2"/>
                      <a:pt x="6" y="1"/>
                    </a:cubicBezTo>
                    <a:cubicBezTo>
                      <a:pt x="9" y="0"/>
                      <a:pt x="12" y="2"/>
                      <a:pt x="14"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2" y="61"/>
                      <a:pt x="18" y="62"/>
                    </a:cubicBezTo>
                    <a:cubicBezTo>
                      <a:pt x="18" y="62"/>
                      <a:pt x="18" y="62"/>
                      <a:pt x="18" y="62"/>
                    </a:cubicBezTo>
                    <a:cubicBezTo>
                      <a:pt x="16" y="62"/>
                      <a:pt x="14" y="62"/>
                      <a:pt x="13" y="61"/>
                    </a:cubicBezTo>
                    <a:cubicBezTo>
                      <a:pt x="11" y="59"/>
                      <a:pt x="10" y="58"/>
                      <a:pt x="10" y="56"/>
                    </a:cubicBezTo>
                    <a:cubicBezTo>
                      <a:pt x="1" y="10"/>
                      <a:pt x="1" y="10"/>
                      <a:pt x="1"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4" name="Freeform 107"/>
              <p:cNvSpPr>
                <a:spLocks/>
              </p:cNvSpPr>
              <p:nvPr/>
            </p:nvSpPr>
            <p:spPr bwMode="auto">
              <a:xfrm>
                <a:off x="3211513" y="5940426"/>
                <a:ext cx="93663" cy="236538"/>
              </a:xfrm>
              <a:custGeom>
                <a:avLst/>
                <a:gdLst>
                  <a:gd name="T0" fmla="*/ 24 w 25"/>
                  <a:gd name="T1" fmla="*/ 55 h 63"/>
                  <a:gd name="T2" fmla="*/ 25 w 25"/>
                  <a:gd name="T3" fmla="*/ 56 h 63"/>
                  <a:gd name="T4" fmla="*/ 18 w 25"/>
                  <a:gd name="T5" fmla="*/ 62 h 63"/>
                  <a:gd name="T6" fmla="*/ 11 w 25"/>
                  <a:gd name="T7" fmla="*/ 59 h 63"/>
                  <a:gd name="T8" fmla="*/ 11 w 25"/>
                  <a:gd name="T9" fmla="*/ 58 h 63"/>
                  <a:gd name="T10" fmla="*/ 10 w 25"/>
                  <a:gd name="T11" fmla="*/ 57 h 63"/>
                  <a:gd name="T12" fmla="*/ 10 w 25"/>
                  <a:gd name="T13" fmla="*/ 57 h 63"/>
                  <a:gd name="T14" fmla="*/ 10 w 25"/>
                  <a:gd name="T15" fmla="*/ 57 h 63"/>
                  <a:gd name="T16" fmla="*/ 10 w 25"/>
                  <a:gd name="T17" fmla="*/ 56 h 63"/>
                  <a:gd name="T18" fmla="*/ 1 w 25"/>
                  <a:gd name="T19" fmla="*/ 10 h 63"/>
                  <a:gd name="T20" fmla="*/ 7 w 25"/>
                  <a:gd name="T21" fmla="*/ 1 h 63"/>
                  <a:gd name="T22" fmla="*/ 15 w 25"/>
                  <a:gd name="T23" fmla="*/ 7 h 63"/>
                  <a:gd name="T24" fmla="*/ 24 w 25"/>
                  <a:gd name="T25" fmla="*/ 53 h 63"/>
                  <a:gd name="T26" fmla="*/ 24 w 25"/>
                  <a:gd name="T27" fmla="*/ 54 h 63"/>
                  <a:gd name="T28" fmla="*/ 24 w 25"/>
                  <a:gd name="T29" fmla="*/ 54 h 63"/>
                  <a:gd name="T30" fmla="*/ 24 w 25"/>
                  <a:gd name="T31" fmla="*/ 54 h 63"/>
                  <a:gd name="T32" fmla="*/ 24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24" y="55"/>
                    </a:moveTo>
                    <a:cubicBezTo>
                      <a:pt x="25" y="56"/>
                      <a:pt x="25" y="56"/>
                      <a:pt x="25" y="56"/>
                    </a:cubicBezTo>
                    <a:cubicBezTo>
                      <a:pt x="24" y="59"/>
                      <a:pt x="22" y="61"/>
                      <a:pt x="18" y="62"/>
                    </a:cubicBezTo>
                    <a:cubicBezTo>
                      <a:pt x="15" y="63"/>
                      <a:pt x="12" y="61"/>
                      <a:pt x="11" y="59"/>
                    </a:cubicBezTo>
                    <a:cubicBezTo>
                      <a:pt x="11" y="58"/>
                      <a:pt x="11" y="58"/>
                      <a:pt x="11"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3" y="2"/>
                      <a:pt x="7"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5" name="Freeform 108"/>
              <p:cNvSpPr>
                <a:spLocks/>
              </p:cNvSpPr>
              <p:nvPr/>
            </p:nvSpPr>
            <p:spPr bwMode="auto">
              <a:xfrm>
                <a:off x="3357563"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6" name="Freeform 109"/>
              <p:cNvSpPr>
                <a:spLocks/>
              </p:cNvSpPr>
              <p:nvPr/>
            </p:nvSpPr>
            <p:spPr bwMode="auto">
              <a:xfrm>
                <a:off x="3282950" y="6119813"/>
                <a:ext cx="93663" cy="233363"/>
              </a:xfrm>
              <a:custGeom>
                <a:avLst/>
                <a:gdLst>
                  <a:gd name="T0" fmla="*/ 25 w 25"/>
                  <a:gd name="T1" fmla="*/ 8 h 62"/>
                  <a:gd name="T2" fmla="*/ 25 w 25"/>
                  <a:gd name="T3" fmla="*/ 7 h 62"/>
                  <a:gd name="T4" fmla="*/ 19 w 25"/>
                  <a:gd name="T5" fmla="*/ 1 h 62"/>
                  <a:gd name="T6" fmla="*/ 11 w 25"/>
                  <a:gd name="T7" fmla="*/ 4 h 62"/>
                  <a:gd name="T8" fmla="*/ 11 w 25"/>
                  <a:gd name="T9" fmla="*/ 5 h 62"/>
                  <a:gd name="T10" fmla="*/ 11 w 25"/>
                  <a:gd name="T11" fmla="*/ 6 h 62"/>
                  <a:gd name="T12" fmla="*/ 11 w 25"/>
                  <a:gd name="T13" fmla="*/ 6 h 62"/>
                  <a:gd name="T14" fmla="*/ 11 w 25"/>
                  <a:gd name="T15" fmla="*/ 6 h 62"/>
                  <a:gd name="T16" fmla="*/ 10 w 25"/>
                  <a:gd name="T17" fmla="*/ 7 h 62"/>
                  <a:gd name="T18" fmla="*/ 1 w 25"/>
                  <a:gd name="T19" fmla="*/ 53 h 62"/>
                  <a:gd name="T20" fmla="*/ 7 w 25"/>
                  <a:gd name="T21" fmla="*/ 62 h 62"/>
                  <a:gd name="T22" fmla="*/ 7 w 25"/>
                  <a:gd name="T23" fmla="*/ 62 h 62"/>
                  <a:gd name="T24" fmla="*/ 12 w 25"/>
                  <a:gd name="T25" fmla="*/ 61 h 62"/>
                  <a:gd name="T26" fmla="*/ 15 w 25"/>
                  <a:gd name="T27" fmla="*/ 56 h 62"/>
                  <a:gd name="T28" fmla="*/ 24 w 25"/>
                  <a:gd name="T29" fmla="*/ 10 h 62"/>
                  <a:gd name="T30" fmla="*/ 24 w 25"/>
                  <a:gd name="T31" fmla="*/ 9 h 62"/>
                  <a:gd name="T32" fmla="*/ 24 w 25"/>
                  <a:gd name="T33" fmla="*/ 9 h 62"/>
                  <a:gd name="T34" fmla="*/ 24 w 25"/>
                  <a:gd name="T35" fmla="*/ 9 h 62"/>
                  <a:gd name="T36" fmla="*/ 25 w 25"/>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62">
                    <a:moveTo>
                      <a:pt x="25" y="8"/>
                    </a:moveTo>
                    <a:cubicBezTo>
                      <a:pt x="25" y="7"/>
                      <a:pt x="25" y="7"/>
                      <a:pt x="25" y="7"/>
                    </a:cubicBezTo>
                    <a:cubicBezTo>
                      <a:pt x="24" y="4"/>
                      <a:pt x="22" y="2"/>
                      <a:pt x="19" y="1"/>
                    </a:cubicBezTo>
                    <a:cubicBezTo>
                      <a:pt x="16" y="0"/>
                      <a:pt x="13" y="2"/>
                      <a:pt x="11" y="4"/>
                    </a:cubicBezTo>
                    <a:cubicBezTo>
                      <a:pt x="11" y="5"/>
                      <a:pt x="11" y="5"/>
                      <a:pt x="11" y="5"/>
                    </a:cubicBezTo>
                    <a:cubicBezTo>
                      <a:pt x="11" y="5"/>
                      <a:pt x="11" y="6"/>
                      <a:pt x="11" y="6"/>
                    </a:cubicBezTo>
                    <a:cubicBezTo>
                      <a:pt x="11" y="6"/>
                      <a:pt x="11" y="6"/>
                      <a:pt x="11" y="6"/>
                    </a:cubicBezTo>
                    <a:cubicBezTo>
                      <a:pt x="11" y="6"/>
                      <a:pt x="11" y="6"/>
                      <a:pt x="11" y="6"/>
                    </a:cubicBezTo>
                    <a:cubicBezTo>
                      <a:pt x="10" y="7"/>
                      <a:pt x="10" y="7"/>
                      <a:pt x="10" y="7"/>
                    </a:cubicBezTo>
                    <a:cubicBezTo>
                      <a:pt x="1" y="53"/>
                      <a:pt x="1" y="53"/>
                      <a:pt x="1" y="53"/>
                    </a:cubicBezTo>
                    <a:cubicBezTo>
                      <a:pt x="0" y="57"/>
                      <a:pt x="3" y="61"/>
                      <a:pt x="7" y="62"/>
                    </a:cubicBezTo>
                    <a:cubicBezTo>
                      <a:pt x="7" y="62"/>
                      <a:pt x="7" y="62"/>
                      <a:pt x="7" y="62"/>
                    </a:cubicBezTo>
                    <a:cubicBezTo>
                      <a:pt x="9" y="62"/>
                      <a:pt x="10" y="62"/>
                      <a:pt x="12" y="61"/>
                    </a:cubicBezTo>
                    <a:cubicBezTo>
                      <a:pt x="14" y="59"/>
                      <a:pt x="15" y="58"/>
                      <a:pt x="15" y="56"/>
                    </a:cubicBezTo>
                    <a:cubicBezTo>
                      <a:pt x="24" y="10"/>
                      <a:pt x="24" y="10"/>
                      <a:pt x="24" y="10"/>
                    </a:cubicBezTo>
                    <a:cubicBezTo>
                      <a:pt x="24" y="10"/>
                      <a:pt x="24" y="9"/>
                      <a:pt x="24" y="9"/>
                    </a:cubicBezTo>
                    <a:cubicBezTo>
                      <a:pt x="24" y="9"/>
                      <a:pt x="24" y="9"/>
                      <a:pt x="24" y="9"/>
                    </a:cubicBezTo>
                    <a:cubicBezTo>
                      <a:pt x="24" y="9"/>
                      <a:pt x="24" y="9"/>
                      <a:pt x="24" y="9"/>
                    </a:cubicBezTo>
                    <a:cubicBezTo>
                      <a:pt x="24" y="8"/>
                      <a:pt x="24" y="8"/>
                      <a:pt x="2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7" name="Freeform 110"/>
              <p:cNvSpPr>
                <a:spLocks/>
              </p:cNvSpPr>
              <p:nvPr/>
            </p:nvSpPr>
            <p:spPr bwMode="auto">
              <a:xfrm>
                <a:off x="3319463" y="5940426"/>
                <a:ext cx="90488" cy="236538"/>
              </a:xfrm>
              <a:custGeom>
                <a:avLst/>
                <a:gdLst>
                  <a:gd name="T0" fmla="*/ 0 w 24"/>
                  <a:gd name="T1" fmla="*/ 55 h 63"/>
                  <a:gd name="T2" fmla="*/ 0 w 24"/>
                  <a:gd name="T3" fmla="*/ 56 h 63"/>
                  <a:gd name="T4" fmla="*/ 6 w 24"/>
                  <a:gd name="T5" fmla="*/ 62 h 63"/>
                  <a:gd name="T6" fmla="*/ 14 w 24"/>
                  <a:gd name="T7" fmla="*/ 59 h 63"/>
                  <a:gd name="T8" fmla="*/ 14 w 24"/>
                  <a:gd name="T9" fmla="*/ 58 h 63"/>
                  <a:gd name="T10" fmla="*/ 14 w 24"/>
                  <a:gd name="T11" fmla="*/ 57 h 63"/>
                  <a:gd name="T12" fmla="*/ 14 w 24"/>
                  <a:gd name="T13" fmla="*/ 57 h 63"/>
                  <a:gd name="T14" fmla="*/ 14 w 24"/>
                  <a:gd name="T15" fmla="*/ 57 h 63"/>
                  <a:gd name="T16" fmla="*/ 15 w 24"/>
                  <a:gd name="T17" fmla="*/ 56 h 63"/>
                  <a:gd name="T18" fmla="*/ 24 w 24"/>
                  <a:gd name="T19" fmla="*/ 10 h 63"/>
                  <a:gd name="T20" fmla="*/ 18 w 24"/>
                  <a:gd name="T21" fmla="*/ 1 h 63"/>
                  <a:gd name="T22" fmla="*/ 10 w 24"/>
                  <a:gd name="T23" fmla="*/ 7 h 63"/>
                  <a:gd name="T24" fmla="*/ 1 w 24"/>
                  <a:gd name="T25" fmla="*/ 53 h 63"/>
                  <a:gd name="T26" fmla="*/ 1 w 24"/>
                  <a:gd name="T27" fmla="*/ 54 h 63"/>
                  <a:gd name="T28" fmla="*/ 1 w 24"/>
                  <a:gd name="T29" fmla="*/ 54 h 63"/>
                  <a:gd name="T30" fmla="*/ 1 w 24"/>
                  <a:gd name="T31" fmla="*/ 54 h 63"/>
                  <a:gd name="T32" fmla="*/ 0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0"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4" y="57"/>
                      <a:pt x="14" y="57"/>
                      <a:pt x="14" y="57"/>
                    </a:cubicBezTo>
                    <a:cubicBezTo>
                      <a:pt x="14" y="56"/>
                      <a:pt x="14" y="56"/>
                      <a:pt x="15" y="56"/>
                    </a:cubicBezTo>
                    <a:cubicBezTo>
                      <a:pt x="24" y="10"/>
                      <a:pt x="24" y="10"/>
                      <a:pt x="24" y="10"/>
                    </a:cubicBezTo>
                    <a:cubicBezTo>
                      <a:pt x="24" y="6"/>
                      <a:pt x="22" y="2"/>
                      <a:pt x="18" y="1"/>
                    </a:cubicBezTo>
                    <a:cubicBezTo>
                      <a:pt x="14" y="0"/>
                      <a:pt x="10" y="3"/>
                      <a:pt x="10" y="7"/>
                    </a:cubicBezTo>
                    <a:cubicBezTo>
                      <a:pt x="1" y="53"/>
                      <a:pt x="1" y="53"/>
                      <a:pt x="1" y="53"/>
                    </a:cubicBezTo>
                    <a:cubicBezTo>
                      <a:pt x="1" y="53"/>
                      <a:pt x="1" y="54"/>
                      <a:pt x="1" y="54"/>
                    </a:cubicBezTo>
                    <a:cubicBezTo>
                      <a:pt x="1" y="54"/>
                      <a:pt x="1" y="54"/>
                      <a:pt x="1" y="54"/>
                    </a:cubicBezTo>
                    <a:cubicBezTo>
                      <a:pt x="1" y="54"/>
                      <a:pt x="1" y="54"/>
                      <a:pt x="1" y="54"/>
                    </a:cubicBezTo>
                    <a:cubicBezTo>
                      <a:pt x="0" y="55"/>
                      <a:pt x="0" y="55"/>
                      <a:pt x="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8" name="Freeform 111"/>
              <p:cNvSpPr>
                <a:spLocks/>
              </p:cNvSpPr>
              <p:nvPr/>
            </p:nvSpPr>
            <p:spPr bwMode="auto">
              <a:xfrm>
                <a:off x="3525838" y="5910263"/>
                <a:ext cx="120650" cy="119063"/>
              </a:xfrm>
              <a:custGeom>
                <a:avLst/>
                <a:gdLst>
                  <a:gd name="T0" fmla="*/ 0 w 32"/>
                  <a:gd name="T1" fmla="*/ 0 h 32"/>
                  <a:gd name="T2" fmla="*/ 9 w 32"/>
                  <a:gd name="T3" fmla="*/ 0 h 32"/>
                  <a:gd name="T4" fmla="*/ 32 w 32"/>
                  <a:gd name="T5" fmla="*/ 16 h 32"/>
                  <a:gd name="T6" fmla="*/ 21 w 32"/>
                  <a:gd name="T7" fmla="*/ 27 h 32"/>
                  <a:gd name="T8" fmla="*/ 19 w 32"/>
                  <a:gd name="T9" fmla="*/ 24 h 32"/>
                  <a:gd name="T10" fmla="*/ 17 w 32"/>
                  <a:gd name="T11" fmla="*/ 32 h 32"/>
                  <a:gd name="T12" fmla="*/ 0 w 3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0" y="0"/>
                    </a:moveTo>
                    <a:cubicBezTo>
                      <a:pt x="9" y="0"/>
                      <a:pt x="9" y="0"/>
                      <a:pt x="9" y="0"/>
                    </a:cubicBezTo>
                    <a:cubicBezTo>
                      <a:pt x="9" y="0"/>
                      <a:pt x="32" y="0"/>
                      <a:pt x="32" y="16"/>
                    </a:cubicBezTo>
                    <a:cubicBezTo>
                      <a:pt x="21" y="27"/>
                      <a:pt x="21" y="27"/>
                      <a:pt x="21" y="27"/>
                    </a:cubicBezTo>
                    <a:cubicBezTo>
                      <a:pt x="19" y="24"/>
                      <a:pt x="19" y="24"/>
                      <a:pt x="19"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9" name="Freeform 112"/>
              <p:cNvSpPr>
                <a:spLocks/>
              </p:cNvSpPr>
              <p:nvPr/>
            </p:nvSpPr>
            <p:spPr bwMode="auto">
              <a:xfrm>
                <a:off x="3630613" y="6119813"/>
                <a:ext cx="90488" cy="233363"/>
              </a:xfrm>
              <a:custGeom>
                <a:avLst/>
                <a:gdLst>
                  <a:gd name="T0" fmla="*/ 0 w 24"/>
                  <a:gd name="T1" fmla="*/ 8 h 62"/>
                  <a:gd name="T2" fmla="*/ 0 w 24"/>
                  <a:gd name="T3" fmla="*/ 7 h 62"/>
                  <a:gd name="T4" fmla="*/ 6 w 24"/>
                  <a:gd name="T5" fmla="*/ 1 h 62"/>
                  <a:gd name="T6" fmla="*/ 13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2 w 24"/>
                  <a:gd name="T25" fmla="*/ 61 h 62"/>
                  <a:gd name="T26" fmla="*/ 9 w 24"/>
                  <a:gd name="T27" fmla="*/ 56 h 62"/>
                  <a:gd name="T28" fmla="*/ 0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0" y="4"/>
                      <a:pt x="3" y="2"/>
                      <a:pt x="6" y="1"/>
                    </a:cubicBezTo>
                    <a:cubicBezTo>
                      <a:pt x="9" y="0"/>
                      <a:pt x="12" y="2"/>
                      <a:pt x="13"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1" y="61"/>
                      <a:pt x="18" y="62"/>
                    </a:cubicBezTo>
                    <a:cubicBezTo>
                      <a:pt x="18" y="62"/>
                      <a:pt x="18" y="62"/>
                      <a:pt x="18" y="62"/>
                    </a:cubicBezTo>
                    <a:cubicBezTo>
                      <a:pt x="16" y="62"/>
                      <a:pt x="14" y="62"/>
                      <a:pt x="12" y="61"/>
                    </a:cubicBezTo>
                    <a:cubicBezTo>
                      <a:pt x="11" y="59"/>
                      <a:pt x="10" y="58"/>
                      <a:pt x="9" y="56"/>
                    </a:cubicBezTo>
                    <a:cubicBezTo>
                      <a:pt x="0" y="10"/>
                      <a:pt x="0" y="10"/>
                      <a:pt x="0"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0" name="Freeform 113"/>
              <p:cNvSpPr>
                <a:spLocks/>
              </p:cNvSpPr>
              <p:nvPr/>
            </p:nvSpPr>
            <p:spPr bwMode="auto">
              <a:xfrm>
                <a:off x="3594100" y="5940426"/>
                <a:ext cx="90488" cy="236538"/>
              </a:xfrm>
              <a:custGeom>
                <a:avLst/>
                <a:gdLst>
                  <a:gd name="T0" fmla="*/ 24 w 24"/>
                  <a:gd name="T1" fmla="*/ 55 h 63"/>
                  <a:gd name="T2" fmla="*/ 24 w 24"/>
                  <a:gd name="T3" fmla="*/ 56 h 63"/>
                  <a:gd name="T4" fmla="*/ 18 w 24"/>
                  <a:gd name="T5" fmla="*/ 62 h 63"/>
                  <a:gd name="T6" fmla="*/ 10 w 24"/>
                  <a:gd name="T7" fmla="*/ 59 h 63"/>
                  <a:gd name="T8" fmla="*/ 10 w 24"/>
                  <a:gd name="T9" fmla="*/ 58 h 63"/>
                  <a:gd name="T10" fmla="*/ 10 w 24"/>
                  <a:gd name="T11" fmla="*/ 57 h 63"/>
                  <a:gd name="T12" fmla="*/ 10 w 24"/>
                  <a:gd name="T13" fmla="*/ 57 h 63"/>
                  <a:gd name="T14" fmla="*/ 10 w 24"/>
                  <a:gd name="T15" fmla="*/ 57 h 63"/>
                  <a:gd name="T16" fmla="*/ 10 w 24"/>
                  <a:gd name="T17" fmla="*/ 56 h 63"/>
                  <a:gd name="T18" fmla="*/ 1 w 24"/>
                  <a:gd name="T19" fmla="*/ 10 h 63"/>
                  <a:gd name="T20" fmla="*/ 6 w 24"/>
                  <a:gd name="T21" fmla="*/ 1 h 63"/>
                  <a:gd name="T22" fmla="*/ 15 w 24"/>
                  <a:gd name="T23" fmla="*/ 7 h 63"/>
                  <a:gd name="T24" fmla="*/ 24 w 24"/>
                  <a:gd name="T25" fmla="*/ 53 h 63"/>
                  <a:gd name="T26" fmla="*/ 24 w 24"/>
                  <a:gd name="T27" fmla="*/ 54 h 63"/>
                  <a:gd name="T28" fmla="*/ 24 w 24"/>
                  <a:gd name="T29" fmla="*/ 54 h 63"/>
                  <a:gd name="T30" fmla="*/ 24 w 24"/>
                  <a:gd name="T31" fmla="*/ 54 h 63"/>
                  <a:gd name="T32" fmla="*/ 24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24" y="55"/>
                    </a:moveTo>
                    <a:cubicBezTo>
                      <a:pt x="24" y="56"/>
                      <a:pt x="24" y="56"/>
                      <a:pt x="24" y="56"/>
                    </a:cubicBezTo>
                    <a:cubicBezTo>
                      <a:pt x="24" y="59"/>
                      <a:pt x="21" y="61"/>
                      <a:pt x="18" y="62"/>
                    </a:cubicBezTo>
                    <a:cubicBezTo>
                      <a:pt x="15" y="63"/>
                      <a:pt x="12" y="61"/>
                      <a:pt x="10" y="59"/>
                    </a:cubicBezTo>
                    <a:cubicBezTo>
                      <a:pt x="10" y="58"/>
                      <a:pt x="10" y="58"/>
                      <a:pt x="10"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2" y="2"/>
                      <a:pt x="6"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grpSp>
          <p:nvGrpSpPr>
            <p:cNvPr id="92" name="Groupe 91"/>
            <p:cNvGrpSpPr/>
            <p:nvPr/>
          </p:nvGrpSpPr>
          <p:grpSpPr>
            <a:xfrm>
              <a:off x="3377799" y="3986049"/>
              <a:ext cx="817563" cy="1120775"/>
              <a:chOff x="2903538" y="5684838"/>
              <a:chExt cx="817563" cy="1120775"/>
            </a:xfrm>
            <a:solidFill>
              <a:schemeClr val="bg1"/>
            </a:solidFill>
          </p:grpSpPr>
          <p:sp>
            <p:nvSpPr>
              <p:cNvPr id="93" name="Freeform 89"/>
              <p:cNvSpPr>
                <a:spLocks/>
              </p:cNvSpPr>
              <p:nvPr/>
            </p:nvSpPr>
            <p:spPr bwMode="auto">
              <a:xfrm>
                <a:off x="3019425" y="5910263"/>
                <a:ext cx="203200" cy="490538"/>
              </a:xfrm>
              <a:custGeom>
                <a:avLst/>
                <a:gdLst>
                  <a:gd name="T0" fmla="*/ 54 w 54"/>
                  <a:gd name="T1" fmla="*/ 114 h 131"/>
                  <a:gd name="T2" fmla="*/ 36 w 54"/>
                  <a:gd name="T3" fmla="*/ 131 h 131"/>
                  <a:gd name="T4" fmla="*/ 18 w 54"/>
                  <a:gd name="T5" fmla="*/ 131 h 131"/>
                  <a:gd name="T6" fmla="*/ 0 w 54"/>
                  <a:gd name="T7" fmla="*/ 114 h 131"/>
                  <a:gd name="T8" fmla="*/ 0 w 54"/>
                  <a:gd name="T9" fmla="*/ 99 h 131"/>
                  <a:gd name="T10" fmla="*/ 5 w 54"/>
                  <a:gd name="T11" fmla="*/ 59 h 131"/>
                  <a:gd name="T12" fmla="*/ 0 w 54"/>
                  <a:gd name="T13" fmla="*/ 27 h 131"/>
                  <a:gd name="T14" fmla="*/ 0 w 54"/>
                  <a:gd name="T15" fmla="*/ 18 h 131"/>
                  <a:gd name="T16" fmla="*/ 18 w 54"/>
                  <a:gd name="T17" fmla="*/ 0 h 131"/>
                  <a:gd name="T18" fmla="*/ 36 w 54"/>
                  <a:gd name="T19" fmla="*/ 0 h 131"/>
                  <a:gd name="T20" fmla="*/ 54 w 54"/>
                  <a:gd name="T21" fmla="*/ 18 h 131"/>
                  <a:gd name="T22" fmla="*/ 54 w 54"/>
                  <a:gd name="T23" fmla="*/ 27 h 131"/>
                  <a:gd name="T24" fmla="*/ 49 w 54"/>
                  <a:gd name="T25" fmla="*/ 59 h 131"/>
                  <a:gd name="T26" fmla="*/ 54 w 54"/>
                  <a:gd name="T27" fmla="*/ 101 h 131"/>
                  <a:gd name="T28" fmla="*/ 54 w 54"/>
                  <a:gd name="T29"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131">
                    <a:moveTo>
                      <a:pt x="54" y="114"/>
                    </a:moveTo>
                    <a:cubicBezTo>
                      <a:pt x="54" y="123"/>
                      <a:pt x="46" y="131"/>
                      <a:pt x="36" y="131"/>
                    </a:cubicBezTo>
                    <a:cubicBezTo>
                      <a:pt x="18" y="131"/>
                      <a:pt x="18" y="131"/>
                      <a:pt x="18" y="131"/>
                    </a:cubicBezTo>
                    <a:cubicBezTo>
                      <a:pt x="8" y="131"/>
                      <a:pt x="0" y="123"/>
                      <a:pt x="0" y="114"/>
                    </a:cubicBezTo>
                    <a:cubicBezTo>
                      <a:pt x="0" y="99"/>
                      <a:pt x="0" y="99"/>
                      <a:pt x="0" y="99"/>
                    </a:cubicBezTo>
                    <a:cubicBezTo>
                      <a:pt x="0" y="99"/>
                      <a:pt x="5" y="67"/>
                      <a:pt x="5" y="59"/>
                    </a:cubicBezTo>
                    <a:cubicBezTo>
                      <a:pt x="5" y="51"/>
                      <a:pt x="0" y="27"/>
                      <a:pt x="0" y="27"/>
                    </a:cubicBezTo>
                    <a:cubicBezTo>
                      <a:pt x="0" y="18"/>
                      <a:pt x="0" y="18"/>
                      <a:pt x="0" y="18"/>
                    </a:cubicBezTo>
                    <a:cubicBezTo>
                      <a:pt x="0" y="8"/>
                      <a:pt x="8" y="0"/>
                      <a:pt x="18" y="0"/>
                    </a:cubicBezTo>
                    <a:cubicBezTo>
                      <a:pt x="36" y="0"/>
                      <a:pt x="36" y="0"/>
                      <a:pt x="36" y="0"/>
                    </a:cubicBezTo>
                    <a:cubicBezTo>
                      <a:pt x="46" y="0"/>
                      <a:pt x="54" y="8"/>
                      <a:pt x="54" y="18"/>
                    </a:cubicBezTo>
                    <a:cubicBezTo>
                      <a:pt x="54" y="27"/>
                      <a:pt x="54" y="27"/>
                      <a:pt x="54" y="27"/>
                    </a:cubicBezTo>
                    <a:cubicBezTo>
                      <a:pt x="54" y="27"/>
                      <a:pt x="49" y="51"/>
                      <a:pt x="49" y="59"/>
                    </a:cubicBezTo>
                    <a:cubicBezTo>
                      <a:pt x="49" y="67"/>
                      <a:pt x="54" y="101"/>
                      <a:pt x="54" y="101"/>
                    </a:cubicBezTo>
                    <a:lnTo>
                      <a:pt x="54"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4" name="Freeform 90"/>
              <p:cNvSpPr>
                <a:spLocks/>
              </p:cNvSpPr>
              <p:nvPr/>
            </p:nvSpPr>
            <p:spPr bwMode="auto">
              <a:xfrm>
                <a:off x="3125788" y="6284913"/>
                <a:ext cx="96838" cy="303213"/>
              </a:xfrm>
              <a:custGeom>
                <a:avLst/>
                <a:gdLst>
                  <a:gd name="T0" fmla="*/ 13 w 26"/>
                  <a:gd name="T1" fmla="*/ 0 h 81"/>
                  <a:gd name="T2" fmla="*/ 0 w 26"/>
                  <a:gd name="T3" fmla="*/ 12 h 81"/>
                  <a:gd name="T4" fmla="*/ 0 w 26"/>
                  <a:gd name="T5" fmla="*/ 69 h 81"/>
                  <a:gd name="T6" fmla="*/ 13 w 26"/>
                  <a:gd name="T7" fmla="*/ 81 h 81"/>
                  <a:gd name="T8" fmla="*/ 26 w 26"/>
                  <a:gd name="T9" fmla="*/ 69 h 81"/>
                  <a:gd name="T10" fmla="*/ 26 w 26"/>
                  <a:gd name="T11" fmla="*/ 12 h 81"/>
                  <a:gd name="T12" fmla="*/ 13 w 26"/>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6" h="81">
                    <a:moveTo>
                      <a:pt x="13" y="0"/>
                    </a:moveTo>
                    <a:cubicBezTo>
                      <a:pt x="6" y="0"/>
                      <a:pt x="0" y="5"/>
                      <a:pt x="0" y="12"/>
                    </a:cubicBezTo>
                    <a:cubicBezTo>
                      <a:pt x="0" y="69"/>
                      <a:pt x="0" y="69"/>
                      <a:pt x="0" y="69"/>
                    </a:cubicBezTo>
                    <a:cubicBezTo>
                      <a:pt x="0" y="76"/>
                      <a:pt x="6" y="81"/>
                      <a:pt x="13" y="81"/>
                    </a:cubicBezTo>
                    <a:cubicBezTo>
                      <a:pt x="20" y="81"/>
                      <a:pt x="26" y="76"/>
                      <a:pt x="26" y="69"/>
                    </a:cubicBezTo>
                    <a:cubicBezTo>
                      <a:pt x="26" y="12"/>
                      <a:pt x="26" y="12"/>
                      <a:pt x="26" y="12"/>
                    </a:cubicBezTo>
                    <a:cubicBezTo>
                      <a:pt x="26"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5" name="Freeform 91"/>
              <p:cNvSpPr>
                <a:spLocks/>
              </p:cNvSpPr>
              <p:nvPr/>
            </p:nvSpPr>
            <p:spPr bwMode="auto">
              <a:xfrm>
                <a:off x="3125788" y="6510338"/>
                <a:ext cx="96838" cy="295275"/>
              </a:xfrm>
              <a:custGeom>
                <a:avLst/>
                <a:gdLst>
                  <a:gd name="T0" fmla="*/ 13 w 26"/>
                  <a:gd name="T1" fmla="*/ 0 h 79"/>
                  <a:gd name="T2" fmla="*/ 0 w 26"/>
                  <a:gd name="T3" fmla="*/ 13 h 79"/>
                  <a:gd name="T4" fmla="*/ 0 w 26"/>
                  <a:gd name="T5" fmla="*/ 66 h 79"/>
                  <a:gd name="T6" fmla="*/ 13 w 26"/>
                  <a:gd name="T7" fmla="*/ 79 h 79"/>
                  <a:gd name="T8" fmla="*/ 26 w 26"/>
                  <a:gd name="T9" fmla="*/ 66 h 79"/>
                  <a:gd name="T10" fmla="*/ 26 w 26"/>
                  <a:gd name="T11" fmla="*/ 13 h 79"/>
                  <a:gd name="T12" fmla="*/ 13 w 26"/>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6" h="79">
                    <a:moveTo>
                      <a:pt x="13" y="0"/>
                    </a:moveTo>
                    <a:cubicBezTo>
                      <a:pt x="6" y="0"/>
                      <a:pt x="0" y="6"/>
                      <a:pt x="0" y="13"/>
                    </a:cubicBezTo>
                    <a:cubicBezTo>
                      <a:pt x="0" y="66"/>
                      <a:pt x="0" y="66"/>
                      <a:pt x="0" y="66"/>
                    </a:cubicBezTo>
                    <a:cubicBezTo>
                      <a:pt x="0" y="73"/>
                      <a:pt x="6" y="79"/>
                      <a:pt x="13" y="79"/>
                    </a:cubicBezTo>
                    <a:cubicBezTo>
                      <a:pt x="20" y="79"/>
                      <a:pt x="26" y="73"/>
                      <a:pt x="26" y="66"/>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6" name="Freeform 92"/>
              <p:cNvSpPr>
                <a:spLocks/>
              </p:cNvSpPr>
              <p:nvPr/>
            </p:nvSpPr>
            <p:spPr bwMode="auto">
              <a:xfrm>
                <a:off x="3019425" y="6284913"/>
                <a:ext cx="93663" cy="307975"/>
              </a:xfrm>
              <a:custGeom>
                <a:avLst/>
                <a:gdLst>
                  <a:gd name="T0" fmla="*/ 13 w 25"/>
                  <a:gd name="T1" fmla="*/ 0 h 82"/>
                  <a:gd name="T2" fmla="*/ 0 w 25"/>
                  <a:gd name="T3" fmla="*/ 13 h 82"/>
                  <a:gd name="T4" fmla="*/ 0 w 25"/>
                  <a:gd name="T5" fmla="*/ 69 h 82"/>
                  <a:gd name="T6" fmla="*/ 13 w 25"/>
                  <a:gd name="T7" fmla="*/ 82 h 82"/>
                  <a:gd name="T8" fmla="*/ 25 w 25"/>
                  <a:gd name="T9" fmla="*/ 69 h 82"/>
                  <a:gd name="T10" fmla="*/ 25 w 25"/>
                  <a:gd name="T11" fmla="*/ 13 h 82"/>
                  <a:gd name="T12" fmla="*/ 13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3" y="0"/>
                    </a:moveTo>
                    <a:cubicBezTo>
                      <a:pt x="6" y="0"/>
                      <a:pt x="0" y="6"/>
                      <a:pt x="0" y="13"/>
                    </a:cubicBezTo>
                    <a:cubicBezTo>
                      <a:pt x="0" y="69"/>
                      <a:pt x="0" y="69"/>
                      <a:pt x="0" y="69"/>
                    </a:cubicBezTo>
                    <a:cubicBezTo>
                      <a:pt x="0" y="76"/>
                      <a:pt x="6" y="82"/>
                      <a:pt x="13" y="82"/>
                    </a:cubicBezTo>
                    <a:cubicBezTo>
                      <a:pt x="20" y="82"/>
                      <a:pt x="25" y="76"/>
                      <a:pt x="25" y="69"/>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7" name="Freeform 93"/>
              <p:cNvSpPr>
                <a:spLocks/>
              </p:cNvSpPr>
              <p:nvPr/>
            </p:nvSpPr>
            <p:spPr bwMode="auto">
              <a:xfrm>
                <a:off x="3019425" y="6510338"/>
                <a:ext cx="93663"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8" name="Freeform 94"/>
              <p:cNvSpPr>
                <a:spLocks/>
              </p:cNvSpPr>
              <p:nvPr/>
            </p:nvSpPr>
            <p:spPr bwMode="auto">
              <a:xfrm>
                <a:off x="2982913" y="6142038"/>
                <a:ext cx="277813" cy="349250"/>
              </a:xfrm>
              <a:custGeom>
                <a:avLst/>
                <a:gdLst>
                  <a:gd name="T0" fmla="*/ 59 w 74"/>
                  <a:gd name="T1" fmla="*/ 0 h 93"/>
                  <a:gd name="T2" fmla="*/ 37 w 74"/>
                  <a:gd name="T3" fmla="*/ 3 h 93"/>
                  <a:gd name="T4" fmla="*/ 14 w 74"/>
                  <a:gd name="T5" fmla="*/ 0 h 93"/>
                  <a:gd name="T6" fmla="*/ 0 w 74"/>
                  <a:gd name="T7" fmla="*/ 71 h 93"/>
                  <a:gd name="T8" fmla="*/ 0 w 74"/>
                  <a:gd name="T9" fmla="*/ 93 h 93"/>
                  <a:gd name="T10" fmla="*/ 37 w 74"/>
                  <a:gd name="T11" fmla="*/ 93 h 93"/>
                  <a:gd name="T12" fmla="*/ 74 w 74"/>
                  <a:gd name="T13" fmla="*/ 93 h 93"/>
                  <a:gd name="T14" fmla="*/ 74 w 74"/>
                  <a:gd name="T15" fmla="*/ 71 h 93"/>
                  <a:gd name="T16" fmla="*/ 59 w 74"/>
                  <a:gd name="T17"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3">
                    <a:moveTo>
                      <a:pt x="59" y="0"/>
                    </a:moveTo>
                    <a:cubicBezTo>
                      <a:pt x="37" y="3"/>
                      <a:pt x="37" y="3"/>
                      <a:pt x="37" y="3"/>
                    </a:cubicBezTo>
                    <a:cubicBezTo>
                      <a:pt x="14" y="0"/>
                      <a:pt x="14" y="0"/>
                      <a:pt x="14" y="0"/>
                    </a:cubicBezTo>
                    <a:cubicBezTo>
                      <a:pt x="14" y="0"/>
                      <a:pt x="1" y="36"/>
                      <a:pt x="0" y="71"/>
                    </a:cubicBezTo>
                    <a:cubicBezTo>
                      <a:pt x="0" y="93"/>
                      <a:pt x="0" y="93"/>
                      <a:pt x="0" y="93"/>
                    </a:cubicBezTo>
                    <a:cubicBezTo>
                      <a:pt x="37" y="93"/>
                      <a:pt x="37" y="93"/>
                      <a:pt x="37" y="93"/>
                    </a:cubicBezTo>
                    <a:cubicBezTo>
                      <a:pt x="74" y="93"/>
                      <a:pt x="74" y="93"/>
                      <a:pt x="74" y="93"/>
                    </a:cubicBezTo>
                    <a:cubicBezTo>
                      <a:pt x="74" y="71"/>
                      <a:pt x="74" y="71"/>
                      <a:pt x="74" y="71"/>
                    </a:cubicBezTo>
                    <a:cubicBezTo>
                      <a:pt x="73" y="36"/>
                      <a:pt x="59"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9" name="Oval 95"/>
              <p:cNvSpPr>
                <a:spLocks noChangeArrowheads="1"/>
              </p:cNvSpPr>
              <p:nvPr/>
            </p:nvSpPr>
            <p:spPr bwMode="auto">
              <a:xfrm>
                <a:off x="3027363"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0" name="Oval 96"/>
              <p:cNvSpPr>
                <a:spLocks noChangeArrowheads="1"/>
              </p:cNvSpPr>
              <p:nvPr/>
            </p:nvSpPr>
            <p:spPr bwMode="auto">
              <a:xfrm>
                <a:off x="3409950" y="5684838"/>
                <a:ext cx="187325" cy="1873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1" name="Freeform 97"/>
              <p:cNvSpPr>
                <a:spLocks/>
              </p:cNvSpPr>
              <p:nvPr/>
            </p:nvSpPr>
            <p:spPr bwMode="auto">
              <a:xfrm>
                <a:off x="3402013" y="5910263"/>
                <a:ext cx="200025" cy="490538"/>
              </a:xfrm>
              <a:custGeom>
                <a:avLst/>
                <a:gdLst>
                  <a:gd name="T0" fmla="*/ 53 w 53"/>
                  <a:gd name="T1" fmla="*/ 114 h 131"/>
                  <a:gd name="T2" fmla="*/ 35 w 53"/>
                  <a:gd name="T3" fmla="*/ 131 h 131"/>
                  <a:gd name="T4" fmla="*/ 18 w 53"/>
                  <a:gd name="T5" fmla="*/ 131 h 131"/>
                  <a:gd name="T6" fmla="*/ 0 w 53"/>
                  <a:gd name="T7" fmla="*/ 114 h 131"/>
                  <a:gd name="T8" fmla="*/ 0 w 53"/>
                  <a:gd name="T9" fmla="*/ 18 h 131"/>
                  <a:gd name="T10" fmla="*/ 18 w 53"/>
                  <a:gd name="T11" fmla="*/ 0 h 131"/>
                  <a:gd name="T12" fmla="*/ 35 w 53"/>
                  <a:gd name="T13" fmla="*/ 0 h 131"/>
                  <a:gd name="T14" fmla="*/ 53 w 53"/>
                  <a:gd name="T15" fmla="*/ 18 h 131"/>
                  <a:gd name="T16" fmla="*/ 53 w 53"/>
                  <a:gd name="T17"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131">
                    <a:moveTo>
                      <a:pt x="53" y="114"/>
                    </a:moveTo>
                    <a:cubicBezTo>
                      <a:pt x="53" y="123"/>
                      <a:pt x="45" y="131"/>
                      <a:pt x="35" y="131"/>
                    </a:cubicBezTo>
                    <a:cubicBezTo>
                      <a:pt x="18" y="131"/>
                      <a:pt x="18" y="131"/>
                      <a:pt x="18" y="131"/>
                    </a:cubicBezTo>
                    <a:cubicBezTo>
                      <a:pt x="8" y="131"/>
                      <a:pt x="0" y="123"/>
                      <a:pt x="0" y="114"/>
                    </a:cubicBezTo>
                    <a:cubicBezTo>
                      <a:pt x="0" y="18"/>
                      <a:pt x="0" y="18"/>
                      <a:pt x="0" y="18"/>
                    </a:cubicBezTo>
                    <a:cubicBezTo>
                      <a:pt x="0" y="8"/>
                      <a:pt x="8" y="0"/>
                      <a:pt x="18" y="0"/>
                    </a:cubicBezTo>
                    <a:cubicBezTo>
                      <a:pt x="35" y="0"/>
                      <a:pt x="35" y="0"/>
                      <a:pt x="35" y="0"/>
                    </a:cubicBezTo>
                    <a:cubicBezTo>
                      <a:pt x="45" y="0"/>
                      <a:pt x="53" y="8"/>
                      <a:pt x="53" y="18"/>
                    </a:cubicBezTo>
                    <a:lnTo>
                      <a:pt x="5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2" name="Freeform 98"/>
              <p:cNvSpPr>
                <a:spLocks/>
              </p:cNvSpPr>
              <p:nvPr/>
            </p:nvSpPr>
            <p:spPr bwMode="auto">
              <a:xfrm>
                <a:off x="3506788" y="6284913"/>
                <a:ext cx="95250" cy="303213"/>
              </a:xfrm>
              <a:custGeom>
                <a:avLst/>
                <a:gdLst>
                  <a:gd name="T0" fmla="*/ 13 w 25"/>
                  <a:gd name="T1" fmla="*/ 0 h 81"/>
                  <a:gd name="T2" fmla="*/ 0 w 25"/>
                  <a:gd name="T3" fmla="*/ 12 h 81"/>
                  <a:gd name="T4" fmla="*/ 0 w 25"/>
                  <a:gd name="T5" fmla="*/ 69 h 81"/>
                  <a:gd name="T6" fmla="*/ 13 w 25"/>
                  <a:gd name="T7" fmla="*/ 81 h 81"/>
                  <a:gd name="T8" fmla="*/ 25 w 25"/>
                  <a:gd name="T9" fmla="*/ 69 h 81"/>
                  <a:gd name="T10" fmla="*/ 25 w 25"/>
                  <a:gd name="T11" fmla="*/ 12 h 81"/>
                  <a:gd name="T12" fmla="*/ 13 w 25"/>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25" h="81">
                    <a:moveTo>
                      <a:pt x="13" y="0"/>
                    </a:moveTo>
                    <a:cubicBezTo>
                      <a:pt x="6" y="0"/>
                      <a:pt x="0" y="5"/>
                      <a:pt x="0" y="12"/>
                    </a:cubicBezTo>
                    <a:cubicBezTo>
                      <a:pt x="0" y="69"/>
                      <a:pt x="0" y="69"/>
                      <a:pt x="0" y="69"/>
                    </a:cubicBezTo>
                    <a:cubicBezTo>
                      <a:pt x="0" y="76"/>
                      <a:pt x="6" y="81"/>
                      <a:pt x="13" y="81"/>
                    </a:cubicBezTo>
                    <a:cubicBezTo>
                      <a:pt x="20" y="81"/>
                      <a:pt x="25" y="76"/>
                      <a:pt x="25" y="69"/>
                    </a:cubicBezTo>
                    <a:cubicBezTo>
                      <a:pt x="25" y="12"/>
                      <a:pt x="25" y="12"/>
                      <a:pt x="25" y="12"/>
                    </a:cubicBezTo>
                    <a:cubicBezTo>
                      <a:pt x="25" y="5"/>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3" name="Freeform 99"/>
              <p:cNvSpPr>
                <a:spLocks/>
              </p:cNvSpPr>
              <p:nvPr/>
            </p:nvSpPr>
            <p:spPr bwMode="auto">
              <a:xfrm>
                <a:off x="3506788" y="6510338"/>
                <a:ext cx="95250" cy="295275"/>
              </a:xfrm>
              <a:custGeom>
                <a:avLst/>
                <a:gdLst>
                  <a:gd name="T0" fmla="*/ 13 w 25"/>
                  <a:gd name="T1" fmla="*/ 0 h 79"/>
                  <a:gd name="T2" fmla="*/ 0 w 25"/>
                  <a:gd name="T3" fmla="*/ 13 h 79"/>
                  <a:gd name="T4" fmla="*/ 0 w 25"/>
                  <a:gd name="T5" fmla="*/ 66 h 79"/>
                  <a:gd name="T6" fmla="*/ 13 w 25"/>
                  <a:gd name="T7" fmla="*/ 79 h 79"/>
                  <a:gd name="T8" fmla="*/ 25 w 25"/>
                  <a:gd name="T9" fmla="*/ 66 h 79"/>
                  <a:gd name="T10" fmla="*/ 25 w 25"/>
                  <a:gd name="T11" fmla="*/ 13 h 79"/>
                  <a:gd name="T12" fmla="*/ 13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3" y="0"/>
                    </a:moveTo>
                    <a:cubicBezTo>
                      <a:pt x="6" y="0"/>
                      <a:pt x="0" y="6"/>
                      <a:pt x="0" y="13"/>
                    </a:cubicBezTo>
                    <a:cubicBezTo>
                      <a:pt x="0" y="66"/>
                      <a:pt x="0" y="66"/>
                      <a:pt x="0" y="66"/>
                    </a:cubicBezTo>
                    <a:cubicBezTo>
                      <a:pt x="0" y="73"/>
                      <a:pt x="6" y="79"/>
                      <a:pt x="13" y="79"/>
                    </a:cubicBezTo>
                    <a:cubicBezTo>
                      <a:pt x="20" y="79"/>
                      <a:pt x="25" y="73"/>
                      <a:pt x="25" y="66"/>
                    </a:cubicBezTo>
                    <a:cubicBezTo>
                      <a:pt x="25" y="13"/>
                      <a:pt x="25" y="13"/>
                      <a:pt x="25" y="13"/>
                    </a:cubicBezTo>
                    <a:cubicBezTo>
                      <a:pt x="25"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4" name="Freeform 100"/>
              <p:cNvSpPr>
                <a:spLocks/>
              </p:cNvSpPr>
              <p:nvPr/>
            </p:nvSpPr>
            <p:spPr bwMode="auto">
              <a:xfrm>
                <a:off x="3402013" y="6284913"/>
                <a:ext cx="93663" cy="307975"/>
              </a:xfrm>
              <a:custGeom>
                <a:avLst/>
                <a:gdLst>
                  <a:gd name="T0" fmla="*/ 12 w 25"/>
                  <a:gd name="T1" fmla="*/ 0 h 82"/>
                  <a:gd name="T2" fmla="*/ 0 w 25"/>
                  <a:gd name="T3" fmla="*/ 13 h 82"/>
                  <a:gd name="T4" fmla="*/ 0 w 25"/>
                  <a:gd name="T5" fmla="*/ 69 h 82"/>
                  <a:gd name="T6" fmla="*/ 12 w 25"/>
                  <a:gd name="T7" fmla="*/ 82 h 82"/>
                  <a:gd name="T8" fmla="*/ 25 w 25"/>
                  <a:gd name="T9" fmla="*/ 69 h 82"/>
                  <a:gd name="T10" fmla="*/ 25 w 25"/>
                  <a:gd name="T11" fmla="*/ 13 h 82"/>
                  <a:gd name="T12" fmla="*/ 12 w 25"/>
                  <a:gd name="T13" fmla="*/ 0 h 82"/>
                </a:gdLst>
                <a:ahLst/>
                <a:cxnLst>
                  <a:cxn ang="0">
                    <a:pos x="T0" y="T1"/>
                  </a:cxn>
                  <a:cxn ang="0">
                    <a:pos x="T2" y="T3"/>
                  </a:cxn>
                  <a:cxn ang="0">
                    <a:pos x="T4" y="T5"/>
                  </a:cxn>
                  <a:cxn ang="0">
                    <a:pos x="T6" y="T7"/>
                  </a:cxn>
                  <a:cxn ang="0">
                    <a:pos x="T8" y="T9"/>
                  </a:cxn>
                  <a:cxn ang="0">
                    <a:pos x="T10" y="T11"/>
                  </a:cxn>
                  <a:cxn ang="0">
                    <a:pos x="T12" y="T13"/>
                  </a:cxn>
                </a:cxnLst>
                <a:rect l="0" t="0" r="r" b="b"/>
                <a:pathLst>
                  <a:path w="25" h="82">
                    <a:moveTo>
                      <a:pt x="12" y="0"/>
                    </a:moveTo>
                    <a:cubicBezTo>
                      <a:pt x="6" y="0"/>
                      <a:pt x="0" y="6"/>
                      <a:pt x="0" y="13"/>
                    </a:cubicBezTo>
                    <a:cubicBezTo>
                      <a:pt x="0" y="69"/>
                      <a:pt x="0" y="69"/>
                      <a:pt x="0" y="69"/>
                    </a:cubicBezTo>
                    <a:cubicBezTo>
                      <a:pt x="0" y="76"/>
                      <a:pt x="6" y="82"/>
                      <a:pt x="12" y="82"/>
                    </a:cubicBezTo>
                    <a:cubicBezTo>
                      <a:pt x="19" y="82"/>
                      <a:pt x="25" y="76"/>
                      <a:pt x="25" y="69"/>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5" name="Freeform 101"/>
              <p:cNvSpPr>
                <a:spLocks/>
              </p:cNvSpPr>
              <p:nvPr/>
            </p:nvSpPr>
            <p:spPr bwMode="auto">
              <a:xfrm>
                <a:off x="3402013" y="6510338"/>
                <a:ext cx="93663" cy="295275"/>
              </a:xfrm>
              <a:custGeom>
                <a:avLst/>
                <a:gdLst>
                  <a:gd name="T0" fmla="*/ 12 w 25"/>
                  <a:gd name="T1" fmla="*/ 0 h 79"/>
                  <a:gd name="T2" fmla="*/ 0 w 25"/>
                  <a:gd name="T3" fmla="*/ 13 h 79"/>
                  <a:gd name="T4" fmla="*/ 0 w 25"/>
                  <a:gd name="T5" fmla="*/ 66 h 79"/>
                  <a:gd name="T6" fmla="*/ 12 w 25"/>
                  <a:gd name="T7" fmla="*/ 79 h 79"/>
                  <a:gd name="T8" fmla="*/ 25 w 25"/>
                  <a:gd name="T9" fmla="*/ 66 h 79"/>
                  <a:gd name="T10" fmla="*/ 25 w 25"/>
                  <a:gd name="T11" fmla="*/ 13 h 79"/>
                  <a:gd name="T12" fmla="*/ 12 w 25"/>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5" h="79">
                    <a:moveTo>
                      <a:pt x="12" y="0"/>
                    </a:moveTo>
                    <a:cubicBezTo>
                      <a:pt x="6" y="0"/>
                      <a:pt x="0" y="6"/>
                      <a:pt x="0" y="13"/>
                    </a:cubicBezTo>
                    <a:cubicBezTo>
                      <a:pt x="0" y="66"/>
                      <a:pt x="0" y="66"/>
                      <a:pt x="0" y="66"/>
                    </a:cubicBezTo>
                    <a:cubicBezTo>
                      <a:pt x="0" y="73"/>
                      <a:pt x="6" y="79"/>
                      <a:pt x="12" y="79"/>
                    </a:cubicBezTo>
                    <a:cubicBezTo>
                      <a:pt x="19" y="79"/>
                      <a:pt x="25" y="73"/>
                      <a:pt x="25" y="66"/>
                    </a:cubicBezTo>
                    <a:cubicBezTo>
                      <a:pt x="25" y="13"/>
                      <a:pt x="25" y="13"/>
                      <a:pt x="25" y="13"/>
                    </a:cubicBezTo>
                    <a:cubicBezTo>
                      <a:pt x="25" y="6"/>
                      <a:pt x="19"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6" name="Freeform 102"/>
              <p:cNvSpPr>
                <a:spLocks/>
              </p:cNvSpPr>
              <p:nvPr/>
            </p:nvSpPr>
            <p:spPr bwMode="auto">
              <a:xfrm>
                <a:off x="2974975"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7" name="Freeform 103"/>
              <p:cNvSpPr>
                <a:spLocks/>
              </p:cNvSpPr>
              <p:nvPr/>
            </p:nvSpPr>
            <p:spPr bwMode="auto">
              <a:xfrm>
                <a:off x="2903538" y="6119813"/>
                <a:ext cx="90488" cy="233363"/>
              </a:xfrm>
              <a:custGeom>
                <a:avLst/>
                <a:gdLst>
                  <a:gd name="T0" fmla="*/ 24 w 24"/>
                  <a:gd name="T1" fmla="*/ 8 h 62"/>
                  <a:gd name="T2" fmla="*/ 24 w 24"/>
                  <a:gd name="T3" fmla="*/ 7 h 62"/>
                  <a:gd name="T4" fmla="*/ 18 w 24"/>
                  <a:gd name="T5" fmla="*/ 1 h 62"/>
                  <a:gd name="T6" fmla="*/ 10 w 24"/>
                  <a:gd name="T7" fmla="*/ 4 h 62"/>
                  <a:gd name="T8" fmla="*/ 10 w 24"/>
                  <a:gd name="T9" fmla="*/ 5 h 62"/>
                  <a:gd name="T10" fmla="*/ 10 w 24"/>
                  <a:gd name="T11" fmla="*/ 6 h 62"/>
                  <a:gd name="T12" fmla="*/ 10 w 24"/>
                  <a:gd name="T13" fmla="*/ 6 h 62"/>
                  <a:gd name="T14" fmla="*/ 10 w 24"/>
                  <a:gd name="T15" fmla="*/ 6 h 62"/>
                  <a:gd name="T16" fmla="*/ 10 w 24"/>
                  <a:gd name="T17" fmla="*/ 7 h 62"/>
                  <a:gd name="T18" fmla="*/ 0 w 24"/>
                  <a:gd name="T19" fmla="*/ 53 h 62"/>
                  <a:gd name="T20" fmla="*/ 6 w 24"/>
                  <a:gd name="T21" fmla="*/ 62 h 62"/>
                  <a:gd name="T22" fmla="*/ 6 w 24"/>
                  <a:gd name="T23" fmla="*/ 62 h 62"/>
                  <a:gd name="T24" fmla="*/ 11 w 24"/>
                  <a:gd name="T25" fmla="*/ 61 h 62"/>
                  <a:gd name="T26" fmla="*/ 14 w 24"/>
                  <a:gd name="T27" fmla="*/ 56 h 62"/>
                  <a:gd name="T28" fmla="*/ 23 w 24"/>
                  <a:gd name="T29" fmla="*/ 10 h 62"/>
                  <a:gd name="T30" fmla="*/ 23 w 24"/>
                  <a:gd name="T31" fmla="*/ 9 h 62"/>
                  <a:gd name="T32" fmla="*/ 23 w 24"/>
                  <a:gd name="T33" fmla="*/ 9 h 62"/>
                  <a:gd name="T34" fmla="*/ 24 w 24"/>
                  <a:gd name="T35" fmla="*/ 9 h 62"/>
                  <a:gd name="T36" fmla="*/ 24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24" y="8"/>
                    </a:moveTo>
                    <a:cubicBezTo>
                      <a:pt x="24" y="7"/>
                      <a:pt x="24" y="7"/>
                      <a:pt x="24" y="7"/>
                    </a:cubicBezTo>
                    <a:cubicBezTo>
                      <a:pt x="23" y="4"/>
                      <a:pt x="21" y="2"/>
                      <a:pt x="18" y="1"/>
                    </a:cubicBezTo>
                    <a:cubicBezTo>
                      <a:pt x="15" y="0"/>
                      <a:pt x="12" y="2"/>
                      <a:pt x="10" y="4"/>
                    </a:cubicBezTo>
                    <a:cubicBezTo>
                      <a:pt x="10" y="5"/>
                      <a:pt x="10" y="5"/>
                      <a:pt x="10" y="5"/>
                    </a:cubicBezTo>
                    <a:cubicBezTo>
                      <a:pt x="10" y="5"/>
                      <a:pt x="10" y="6"/>
                      <a:pt x="10" y="6"/>
                    </a:cubicBezTo>
                    <a:cubicBezTo>
                      <a:pt x="10" y="6"/>
                      <a:pt x="10" y="6"/>
                      <a:pt x="10" y="6"/>
                    </a:cubicBezTo>
                    <a:cubicBezTo>
                      <a:pt x="10" y="6"/>
                      <a:pt x="10" y="6"/>
                      <a:pt x="10" y="6"/>
                    </a:cubicBezTo>
                    <a:cubicBezTo>
                      <a:pt x="10" y="7"/>
                      <a:pt x="10" y="7"/>
                      <a:pt x="10" y="7"/>
                    </a:cubicBezTo>
                    <a:cubicBezTo>
                      <a:pt x="0" y="53"/>
                      <a:pt x="0" y="53"/>
                      <a:pt x="0" y="53"/>
                    </a:cubicBezTo>
                    <a:cubicBezTo>
                      <a:pt x="0" y="57"/>
                      <a:pt x="2" y="61"/>
                      <a:pt x="6" y="62"/>
                    </a:cubicBezTo>
                    <a:cubicBezTo>
                      <a:pt x="6" y="62"/>
                      <a:pt x="6" y="62"/>
                      <a:pt x="6" y="62"/>
                    </a:cubicBezTo>
                    <a:cubicBezTo>
                      <a:pt x="8" y="62"/>
                      <a:pt x="10" y="62"/>
                      <a:pt x="11" y="61"/>
                    </a:cubicBezTo>
                    <a:cubicBezTo>
                      <a:pt x="13" y="59"/>
                      <a:pt x="14" y="58"/>
                      <a:pt x="14" y="56"/>
                    </a:cubicBezTo>
                    <a:cubicBezTo>
                      <a:pt x="23" y="10"/>
                      <a:pt x="23" y="10"/>
                      <a:pt x="23" y="10"/>
                    </a:cubicBezTo>
                    <a:cubicBezTo>
                      <a:pt x="23" y="10"/>
                      <a:pt x="23" y="9"/>
                      <a:pt x="23" y="9"/>
                    </a:cubicBezTo>
                    <a:cubicBezTo>
                      <a:pt x="23" y="9"/>
                      <a:pt x="23" y="9"/>
                      <a:pt x="23" y="9"/>
                    </a:cubicBezTo>
                    <a:cubicBezTo>
                      <a:pt x="24" y="9"/>
                      <a:pt x="24" y="9"/>
                      <a:pt x="24" y="9"/>
                    </a:cubicBezTo>
                    <a:cubicBezTo>
                      <a:pt x="24" y="8"/>
                      <a:pt x="24" y="8"/>
                      <a:pt x="2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8" name="Freeform 104"/>
              <p:cNvSpPr>
                <a:spLocks/>
              </p:cNvSpPr>
              <p:nvPr/>
            </p:nvSpPr>
            <p:spPr bwMode="auto">
              <a:xfrm>
                <a:off x="2936875" y="5940426"/>
                <a:ext cx="93663" cy="236538"/>
              </a:xfrm>
              <a:custGeom>
                <a:avLst/>
                <a:gdLst>
                  <a:gd name="T0" fmla="*/ 1 w 25"/>
                  <a:gd name="T1" fmla="*/ 55 h 63"/>
                  <a:gd name="T2" fmla="*/ 0 w 25"/>
                  <a:gd name="T3" fmla="*/ 56 h 63"/>
                  <a:gd name="T4" fmla="*/ 6 w 25"/>
                  <a:gd name="T5" fmla="*/ 62 h 63"/>
                  <a:gd name="T6" fmla="*/ 14 w 25"/>
                  <a:gd name="T7" fmla="*/ 59 h 63"/>
                  <a:gd name="T8" fmla="*/ 14 w 25"/>
                  <a:gd name="T9" fmla="*/ 58 h 63"/>
                  <a:gd name="T10" fmla="*/ 14 w 25"/>
                  <a:gd name="T11" fmla="*/ 57 h 63"/>
                  <a:gd name="T12" fmla="*/ 14 w 25"/>
                  <a:gd name="T13" fmla="*/ 57 h 63"/>
                  <a:gd name="T14" fmla="*/ 15 w 25"/>
                  <a:gd name="T15" fmla="*/ 57 h 63"/>
                  <a:gd name="T16" fmla="*/ 15 w 25"/>
                  <a:gd name="T17" fmla="*/ 56 h 63"/>
                  <a:gd name="T18" fmla="*/ 24 w 25"/>
                  <a:gd name="T19" fmla="*/ 10 h 63"/>
                  <a:gd name="T20" fmla="*/ 18 w 25"/>
                  <a:gd name="T21" fmla="*/ 1 h 63"/>
                  <a:gd name="T22" fmla="*/ 10 w 25"/>
                  <a:gd name="T23" fmla="*/ 7 h 63"/>
                  <a:gd name="T24" fmla="*/ 1 w 25"/>
                  <a:gd name="T25" fmla="*/ 53 h 63"/>
                  <a:gd name="T26" fmla="*/ 1 w 25"/>
                  <a:gd name="T27" fmla="*/ 54 h 63"/>
                  <a:gd name="T28" fmla="*/ 1 w 25"/>
                  <a:gd name="T29" fmla="*/ 54 h 63"/>
                  <a:gd name="T30" fmla="*/ 1 w 25"/>
                  <a:gd name="T31" fmla="*/ 54 h 63"/>
                  <a:gd name="T32" fmla="*/ 1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1"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5" y="57"/>
                      <a:pt x="15" y="57"/>
                      <a:pt x="15" y="57"/>
                    </a:cubicBezTo>
                    <a:cubicBezTo>
                      <a:pt x="15" y="56"/>
                      <a:pt x="15" y="56"/>
                      <a:pt x="15" y="56"/>
                    </a:cubicBezTo>
                    <a:cubicBezTo>
                      <a:pt x="24" y="10"/>
                      <a:pt x="24" y="10"/>
                      <a:pt x="24" y="10"/>
                    </a:cubicBezTo>
                    <a:cubicBezTo>
                      <a:pt x="25" y="6"/>
                      <a:pt x="22" y="2"/>
                      <a:pt x="18" y="1"/>
                    </a:cubicBezTo>
                    <a:cubicBezTo>
                      <a:pt x="15" y="0"/>
                      <a:pt x="11" y="3"/>
                      <a:pt x="10" y="7"/>
                    </a:cubicBezTo>
                    <a:cubicBezTo>
                      <a:pt x="1" y="53"/>
                      <a:pt x="1" y="53"/>
                      <a:pt x="1" y="53"/>
                    </a:cubicBezTo>
                    <a:cubicBezTo>
                      <a:pt x="1" y="53"/>
                      <a:pt x="1" y="54"/>
                      <a:pt x="1" y="54"/>
                    </a:cubicBezTo>
                    <a:cubicBezTo>
                      <a:pt x="1" y="54"/>
                      <a:pt x="1" y="54"/>
                      <a:pt x="1" y="54"/>
                    </a:cubicBezTo>
                    <a:cubicBezTo>
                      <a:pt x="1" y="54"/>
                      <a:pt x="1" y="54"/>
                      <a:pt x="1" y="54"/>
                    </a:cubicBezTo>
                    <a:cubicBezTo>
                      <a:pt x="1" y="55"/>
                      <a:pt x="1" y="55"/>
                      <a:pt x="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9" name="Freeform 105"/>
              <p:cNvSpPr>
                <a:spLocks/>
              </p:cNvSpPr>
              <p:nvPr/>
            </p:nvSpPr>
            <p:spPr bwMode="auto">
              <a:xfrm>
                <a:off x="3143250" y="5910263"/>
                <a:ext cx="123825" cy="119063"/>
              </a:xfrm>
              <a:custGeom>
                <a:avLst/>
                <a:gdLst>
                  <a:gd name="T0" fmla="*/ 0 w 33"/>
                  <a:gd name="T1" fmla="*/ 0 h 32"/>
                  <a:gd name="T2" fmla="*/ 10 w 33"/>
                  <a:gd name="T3" fmla="*/ 0 h 32"/>
                  <a:gd name="T4" fmla="*/ 33 w 33"/>
                  <a:gd name="T5" fmla="*/ 16 h 32"/>
                  <a:gd name="T6" fmla="*/ 21 w 33"/>
                  <a:gd name="T7" fmla="*/ 27 h 32"/>
                  <a:gd name="T8" fmla="*/ 20 w 33"/>
                  <a:gd name="T9" fmla="*/ 24 h 32"/>
                  <a:gd name="T10" fmla="*/ 17 w 33"/>
                  <a:gd name="T11" fmla="*/ 32 h 32"/>
                  <a:gd name="T12" fmla="*/ 0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0" y="0"/>
                    </a:moveTo>
                    <a:cubicBezTo>
                      <a:pt x="10" y="0"/>
                      <a:pt x="10" y="0"/>
                      <a:pt x="10" y="0"/>
                    </a:cubicBezTo>
                    <a:cubicBezTo>
                      <a:pt x="10" y="0"/>
                      <a:pt x="33" y="0"/>
                      <a:pt x="33" y="16"/>
                    </a:cubicBezTo>
                    <a:cubicBezTo>
                      <a:pt x="21" y="27"/>
                      <a:pt x="21" y="27"/>
                      <a:pt x="21" y="27"/>
                    </a:cubicBezTo>
                    <a:cubicBezTo>
                      <a:pt x="20" y="24"/>
                      <a:pt x="20" y="24"/>
                      <a:pt x="20"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0" name="Freeform 106"/>
              <p:cNvSpPr>
                <a:spLocks/>
              </p:cNvSpPr>
              <p:nvPr/>
            </p:nvSpPr>
            <p:spPr bwMode="auto">
              <a:xfrm>
                <a:off x="3248025" y="6119813"/>
                <a:ext cx="90488" cy="233363"/>
              </a:xfrm>
              <a:custGeom>
                <a:avLst/>
                <a:gdLst>
                  <a:gd name="T0" fmla="*/ 0 w 24"/>
                  <a:gd name="T1" fmla="*/ 8 h 62"/>
                  <a:gd name="T2" fmla="*/ 0 w 24"/>
                  <a:gd name="T3" fmla="*/ 7 h 62"/>
                  <a:gd name="T4" fmla="*/ 6 w 24"/>
                  <a:gd name="T5" fmla="*/ 1 h 62"/>
                  <a:gd name="T6" fmla="*/ 14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3 w 24"/>
                  <a:gd name="T25" fmla="*/ 61 h 62"/>
                  <a:gd name="T26" fmla="*/ 10 w 24"/>
                  <a:gd name="T27" fmla="*/ 56 h 62"/>
                  <a:gd name="T28" fmla="*/ 1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1" y="4"/>
                      <a:pt x="3" y="2"/>
                      <a:pt x="6" y="1"/>
                    </a:cubicBezTo>
                    <a:cubicBezTo>
                      <a:pt x="9" y="0"/>
                      <a:pt x="12" y="2"/>
                      <a:pt x="14"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2" y="61"/>
                      <a:pt x="18" y="62"/>
                    </a:cubicBezTo>
                    <a:cubicBezTo>
                      <a:pt x="18" y="62"/>
                      <a:pt x="18" y="62"/>
                      <a:pt x="18" y="62"/>
                    </a:cubicBezTo>
                    <a:cubicBezTo>
                      <a:pt x="16" y="62"/>
                      <a:pt x="14" y="62"/>
                      <a:pt x="13" y="61"/>
                    </a:cubicBezTo>
                    <a:cubicBezTo>
                      <a:pt x="11" y="59"/>
                      <a:pt x="10" y="58"/>
                      <a:pt x="10" y="56"/>
                    </a:cubicBezTo>
                    <a:cubicBezTo>
                      <a:pt x="1" y="10"/>
                      <a:pt x="1" y="10"/>
                      <a:pt x="1"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1" name="Freeform 107"/>
              <p:cNvSpPr>
                <a:spLocks/>
              </p:cNvSpPr>
              <p:nvPr/>
            </p:nvSpPr>
            <p:spPr bwMode="auto">
              <a:xfrm>
                <a:off x="3211513" y="5940426"/>
                <a:ext cx="93663" cy="236538"/>
              </a:xfrm>
              <a:custGeom>
                <a:avLst/>
                <a:gdLst>
                  <a:gd name="T0" fmla="*/ 24 w 25"/>
                  <a:gd name="T1" fmla="*/ 55 h 63"/>
                  <a:gd name="T2" fmla="*/ 25 w 25"/>
                  <a:gd name="T3" fmla="*/ 56 h 63"/>
                  <a:gd name="T4" fmla="*/ 18 w 25"/>
                  <a:gd name="T5" fmla="*/ 62 h 63"/>
                  <a:gd name="T6" fmla="*/ 11 w 25"/>
                  <a:gd name="T7" fmla="*/ 59 h 63"/>
                  <a:gd name="T8" fmla="*/ 11 w 25"/>
                  <a:gd name="T9" fmla="*/ 58 h 63"/>
                  <a:gd name="T10" fmla="*/ 10 w 25"/>
                  <a:gd name="T11" fmla="*/ 57 h 63"/>
                  <a:gd name="T12" fmla="*/ 10 w 25"/>
                  <a:gd name="T13" fmla="*/ 57 h 63"/>
                  <a:gd name="T14" fmla="*/ 10 w 25"/>
                  <a:gd name="T15" fmla="*/ 57 h 63"/>
                  <a:gd name="T16" fmla="*/ 10 w 25"/>
                  <a:gd name="T17" fmla="*/ 56 h 63"/>
                  <a:gd name="T18" fmla="*/ 1 w 25"/>
                  <a:gd name="T19" fmla="*/ 10 h 63"/>
                  <a:gd name="T20" fmla="*/ 7 w 25"/>
                  <a:gd name="T21" fmla="*/ 1 h 63"/>
                  <a:gd name="T22" fmla="*/ 15 w 25"/>
                  <a:gd name="T23" fmla="*/ 7 h 63"/>
                  <a:gd name="T24" fmla="*/ 24 w 25"/>
                  <a:gd name="T25" fmla="*/ 53 h 63"/>
                  <a:gd name="T26" fmla="*/ 24 w 25"/>
                  <a:gd name="T27" fmla="*/ 54 h 63"/>
                  <a:gd name="T28" fmla="*/ 24 w 25"/>
                  <a:gd name="T29" fmla="*/ 54 h 63"/>
                  <a:gd name="T30" fmla="*/ 24 w 25"/>
                  <a:gd name="T31" fmla="*/ 54 h 63"/>
                  <a:gd name="T32" fmla="*/ 24 w 25"/>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63">
                    <a:moveTo>
                      <a:pt x="24" y="55"/>
                    </a:moveTo>
                    <a:cubicBezTo>
                      <a:pt x="25" y="56"/>
                      <a:pt x="25" y="56"/>
                      <a:pt x="25" y="56"/>
                    </a:cubicBezTo>
                    <a:cubicBezTo>
                      <a:pt x="24" y="59"/>
                      <a:pt x="22" y="61"/>
                      <a:pt x="18" y="62"/>
                    </a:cubicBezTo>
                    <a:cubicBezTo>
                      <a:pt x="15" y="63"/>
                      <a:pt x="12" y="61"/>
                      <a:pt x="11" y="59"/>
                    </a:cubicBezTo>
                    <a:cubicBezTo>
                      <a:pt x="11" y="58"/>
                      <a:pt x="11" y="58"/>
                      <a:pt x="11"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3" y="2"/>
                      <a:pt x="7"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2" name="Freeform 108"/>
              <p:cNvSpPr>
                <a:spLocks/>
              </p:cNvSpPr>
              <p:nvPr/>
            </p:nvSpPr>
            <p:spPr bwMode="auto">
              <a:xfrm>
                <a:off x="3357563" y="5910263"/>
                <a:ext cx="123825" cy="119063"/>
              </a:xfrm>
              <a:custGeom>
                <a:avLst/>
                <a:gdLst>
                  <a:gd name="T0" fmla="*/ 33 w 33"/>
                  <a:gd name="T1" fmla="*/ 0 h 32"/>
                  <a:gd name="T2" fmla="*/ 23 w 33"/>
                  <a:gd name="T3" fmla="*/ 0 h 32"/>
                  <a:gd name="T4" fmla="*/ 0 w 33"/>
                  <a:gd name="T5" fmla="*/ 16 h 32"/>
                  <a:gd name="T6" fmla="*/ 12 w 33"/>
                  <a:gd name="T7" fmla="*/ 27 h 32"/>
                  <a:gd name="T8" fmla="*/ 13 w 33"/>
                  <a:gd name="T9" fmla="*/ 24 h 32"/>
                  <a:gd name="T10" fmla="*/ 16 w 33"/>
                  <a:gd name="T11" fmla="*/ 32 h 32"/>
                  <a:gd name="T12" fmla="*/ 33 w 33"/>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3" h="32">
                    <a:moveTo>
                      <a:pt x="33" y="0"/>
                    </a:moveTo>
                    <a:cubicBezTo>
                      <a:pt x="23" y="0"/>
                      <a:pt x="23" y="0"/>
                      <a:pt x="23" y="0"/>
                    </a:cubicBezTo>
                    <a:cubicBezTo>
                      <a:pt x="23" y="0"/>
                      <a:pt x="0" y="0"/>
                      <a:pt x="0" y="16"/>
                    </a:cubicBezTo>
                    <a:cubicBezTo>
                      <a:pt x="12" y="27"/>
                      <a:pt x="12" y="27"/>
                      <a:pt x="12" y="27"/>
                    </a:cubicBezTo>
                    <a:cubicBezTo>
                      <a:pt x="13" y="24"/>
                      <a:pt x="13" y="24"/>
                      <a:pt x="13" y="24"/>
                    </a:cubicBezTo>
                    <a:cubicBezTo>
                      <a:pt x="16" y="32"/>
                      <a:pt x="16" y="32"/>
                      <a:pt x="16" y="32"/>
                    </a:cubicBezTo>
                    <a:lnTo>
                      <a:pt x="3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3" name="Freeform 109"/>
              <p:cNvSpPr>
                <a:spLocks/>
              </p:cNvSpPr>
              <p:nvPr/>
            </p:nvSpPr>
            <p:spPr bwMode="auto">
              <a:xfrm>
                <a:off x="3282950" y="6119813"/>
                <a:ext cx="93663" cy="233363"/>
              </a:xfrm>
              <a:custGeom>
                <a:avLst/>
                <a:gdLst>
                  <a:gd name="T0" fmla="*/ 25 w 25"/>
                  <a:gd name="T1" fmla="*/ 8 h 62"/>
                  <a:gd name="T2" fmla="*/ 25 w 25"/>
                  <a:gd name="T3" fmla="*/ 7 h 62"/>
                  <a:gd name="T4" fmla="*/ 19 w 25"/>
                  <a:gd name="T5" fmla="*/ 1 h 62"/>
                  <a:gd name="T6" fmla="*/ 11 w 25"/>
                  <a:gd name="T7" fmla="*/ 4 h 62"/>
                  <a:gd name="T8" fmla="*/ 11 w 25"/>
                  <a:gd name="T9" fmla="*/ 5 h 62"/>
                  <a:gd name="T10" fmla="*/ 11 w 25"/>
                  <a:gd name="T11" fmla="*/ 6 h 62"/>
                  <a:gd name="T12" fmla="*/ 11 w 25"/>
                  <a:gd name="T13" fmla="*/ 6 h 62"/>
                  <a:gd name="T14" fmla="*/ 11 w 25"/>
                  <a:gd name="T15" fmla="*/ 6 h 62"/>
                  <a:gd name="T16" fmla="*/ 10 w 25"/>
                  <a:gd name="T17" fmla="*/ 7 h 62"/>
                  <a:gd name="T18" fmla="*/ 1 w 25"/>
                  <a:gd name="T19" fmla="*/ 53 h 62"/>
                  <a:gd name="T20" fmla="*/ 7 w 25"/>
                  <a:gd name="T21" fmla="*/ 62 h 62"/>
                  <a:gd name="T22" fmla="*/ 7 w 25"/>
                  <a:gd name="T23" fmla="*/ 62 h 62"/>
                  <a:gd name="T24" fmla="*/ 12 w 25"/>
                  <a:gd name="T25" fmla="*/ 61 h 62"/>
                  <a:gd name="T26" fmla="*/ 15 w 25"/>
                  <a:gd name="T27" fmla="*/ 56 h 62"/>
                  <a:gd name="T28" fmla="*/ 24 w 25"/>
                  <a:gd name="T29" fmla="*/ 10 h 62"/>
                  <a:gd name="T30" fmla="*/ 24 w 25"/>
                  <a:gd name="T31" fmla="*/ 9 h 62"/>
                  <a:gd name="T32" fmla="*/ 24 w 25"/>
                  <a:gd name="T33" fmla="*/ 9 h 62"/>
                  <a:gd name="T34" fmla="*/ 24 w 25"/>
                  <a:gd name="T35" fmla="*/ 9 h 62"/>
                  <a:gd name="T36" fmla="*/ 25 w 25"/>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62">
                    <a:moveTo>
                      <a:pt x="25" y="8"/>
                    </a:moveTo>
                    <a:cubicBezTo>
                      <a:pt x="25" y="7"/>
                      <a:pt x="25" y="7"/>
                      <a:pt x="25" y="7"/>
                    </a:cubicBezTo>
                    <a:cubicBezTo>
                      <a:pt x="24" y="4"/>
                      <a:pt x="22" y="2"/>
                      <a:pt x="19" y="1"/>
                    </a:cubicBezTo>
                    <a:cubicBezTo>
                      <a:pt x="16" y="0"/>
                      <a:pt x="13" y="2"/>
                      <a:pt x="11" y="4"/>
                    </a:cubicBezTo>
                    <a:cubicBezTo>
                      <a:pt x="11" y="5"/>
                      <a:pt x="11" y="5"/>
                      <a:pt x="11" y="5"/>
                    </a:cubicBezTo>
                    <a:cubicBezTo>
                      <a:pt x="11" y="5"/>
                      <a:pt x="11" y="6"/>
                      <a:pt x="11" y="6"/>
                    </a:cubicBezTo>
                    <a:cubicBezTo>
                      <a:pt x="11" y="6"/>
                      <a:pt x="11" y="6"/>
                      <a:pt x="11" y="6"/>
                    </a:cubicBezTo>
                    <a:cubicBezTo>
                      <a:pt x="11" y="6"/>
                      <a:pt x="11" y="6"/>
                      <a:pt x="11" y="6"/>
                    </a:cubicBezTo>
                    <a:cubicBezTo>
                      <a:pt x="10" y="7"/>
                      <a:pt x="10" y="7"/>
                      <a:pt x="10" y="7"/>
                    </a:cubicBezTo>
                    <a:cubicBezTo>
                      <a:pt x="1" y="53"/>
                      <a:pt x="1" y="53"/>
                      <a:pt x="1" y="53"/>
                    </a:cubicBezTo>
                    <a:cubicBezTo>
                      <a:pt x="0" y="57"/>
                      <a:pt x="3" y="61"/>
                      <a:pt x="7" y="62"/>
                    </a:cubicBezTo>
                    <a:cubicBezTo>
                      <a:pt x="7" y="62"/>
                      <a:pt x="7" y="62"/>
                      <a:pt x="7" y="62"/>
                    </a:cubicBezTo>
                    <a:cubicBezTo>
                      <a:pt x="9" y="62"/>
                      <a:pt x="10" y="62"/>
                      <a:pt x="12" y="61"/>
                    </a:cubicBezTo>
                    <a:cubicBezTo>
                      <a:pt x="14" y="59"/>
                      <a:pt x="15" y="58"/>
                      <a:pt x="15" y="56"/>
                    </a:cubicBezTo>
                    <a:cubicBezTo>
                      <a:pt x="24" y="10"/>
                      <a:pt x="24" y="10"/>
                      <a:pt x="24" y="10"/>
                    </a:cubicBezTo>
                    <a:cubicBezTo>
                      <a:pt x="24" y="10"/>
                      <a:pt x="24" y="9"/>
                      <a:pt x="24" y="9"/>
                    </a:cubicBezTo>
                    <a:cubicBezTo>
                      <a:pt x="24" y="9"/>
                      <a:pt x="24" y="9"/>
                      <a:pt x="24" y="9"/>
                    </a:cubicBezTo>
                    <a:cubicBezTo>
                      <a:pt x="24" y="9"/>
                      <a:pt x="24" y="9"/>
                      <a:pt x="24" y="9"/>
                    </a:cubicBezTo>
                    <a:cubicBezTo>
                      <a:pt x="24" y="8"/>
                      <a:pt x="24" y="8"/>
                      <a:pt x="2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4" name="Freeform 110"/>
              <p:cNvSpPr>
                <a:spLocks/>
              </p:cNvSpPr>
              <p:nvPr/>
            </p:nvSpPr>
            <p:spPr bwMode="auto">
              <a:xfrm>
                <a:off x="3319463" y="5940426"/>
                <a:ext cx="90488" cy="236538"/>
              </a:xfrm>
              <a:custGeom>
                <a:avLst/>
                <a:gdLst>
                  <a:gd name="T0" fmla="*/ 0 w 24"/>
                  <a:gd name="T1" fmla="*/ 55 h 63"/>
                  <a:gd name="T2" fmla="*/ 0 w 24"/>
                  <a:gd name="T3" fmla="*/ 56 h 63"/>
                  <a:gd name="T4" fmla="*/ 6 w 24"/>
                  <a:gd name="T5" fmla="*/ 62 h 63"/>
                  <a:gd name="T6" fmla="*/ 14 w 24"/>
                  <a:gd name="T7" fmla="*/ 59 h 63"/>
                  <a:gd name="T8" fmla="*/ 14 w 24"/>
                  <a:gd name="T9" fmla="*/ 58 h 63"/>
                  <a:gd name="T10" fmla="*/ 14 w 24"/>
                  <a:gd name="T11" fmla="*/ 57 h 63"/>
                  <a:gd name="T12" fmla="*/ 14 w 24"/>
                  <a:gd name="T13" fmla="*/ 57 h 63"/>
                  <a:gd name="T14" fmla="*/ 14 w 24"/>
                  <a:gd name="T15" fmla="*/ 57 h 63"/>
                  <a:gd name="T16" fmla="*/ 15 w 24"/>
                  <a:gd name="T17" fmla="*/ 56 h 63"/>
                  <a:gd name="T18" fmla="*/ 24 w 24"/>
                  <a:gd name="T19" fmla="*/ 10 h 63"/>
                  <a:gd name="T20" fmla="*/ 18 w 24"/>
                  <a:gd name="T21" fmla="*/ 1 h 63"/>
                  <a:gd name="T22" fmla="*/ 10 w 24"/>
                  <a:gd name="T23" fmla="*/ 7 h 63"/>
                  <a:gd name="T24" fmla="*/ 1 w 24"/>
                  <a:gd name="T25" fmla="*/ 53 h 63"/>
                  <a:gd name="T26" fmla="*/ 1 w 24"/>
                  <a:gd name="T27" fmla="*/ 54 h 63"/>
                  <a:gd name="T28" fmla="*/ 1 w 24"/>
                  <a:gd name="T29" fmla="*/ 54 h 63"/>
                  <a:gd name="T30" fmla="*/ 1 w 24"/>
                  <a:gd name="T31" fmla="*/ 54 h 63"/>
                  <a:gd name="T32" fmla="*/ 0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0" y="55"/>
                    </a:moveTo>
                    <a:cubicBezTo>
                      <a:pt x="0" y="56"/>
                      <a:pt x="0" y="56"/>
                      <a:pt x="0" y="56"/>
                    </a:cubicBezTo>
                    <a:cubicBezTo>
                      <a:pt x="1" y="59"/>
                      <a:pt x="3" y="61"/>
                      <a:pt x="6" y="62"/>
                    </a:cubicBezTo>
                    <a:cubicBezTo>
                      <a:pt x="9" y="63"/>
                      <a:pt x="12" y="61"/>
                      <a:pt x="14" y="59"/>
                    </a:cubicBezTo>
                    <a:cubicBezTo>
                      <a:pt x="14" y="58"/>
                      <a:pt x="14" y="58"/>
                      <a:pt x="14" y="58"/>
                    </a:cubicBezTo>
                    <a:cubicBezTo>
                      <a:pt x="14" y="58"/>
                      <a:pt x="14" y="57"/>
                      <a:pt x="14" y="57"/>
                    </a:cubicBezTo>
                    <a:cubicBezTo>
                      <a:pt x="14" y="57"/>
                      <a:pt x="14" y="57"/>
                      <a:pt x="14" y="57"/>
                    </a:cubicBezTo>
                    <a:cubicBezTo>
                      <a:pt x="14" y="57"/>
                      <a:pt x="14" y="57"/>
                      <a:pt x="14" y="57"/>
                    </a:cubicBezTo>
                    <a:cubicBezTo>
                      <a:pt x="14" y="56"/>
                      <a:pt x="14" y="56"/>
                      <a:pt x="15" y="56"/>
                    </a:cubicBezTo>
                    <a:cubicBezTo>
                      <a:pt x="24" y="10"/>
                      <a:pt x="24" y="10"/>
                      <a:pt x="24" y="10"/>
                    </a:cubicBezTo>
                    <a:cubicBezTo>
                      <a:pt x="24" y="6"/>
                      <a:pt x="22" y="2"/>
                      <a:pt x="18" y="1"/>
                    </a:cubicBezTo>
                    <a:cubicBezTo>
                      <a:pt x="14" y="0"/>
                      <a:pt x="10" y="3"/>
                      <a:pt x="10" y="7"/>
                    </a:cubicBezTo>
                    <a:cubicBezTo>
                      <a:pt x="1" y="53"/>
                      <a:pt x="1" y="53"/>
                      <a:pt x="1" y="53"/>
                    </a:cubicBezTo>
                    <a:cubicBezTo>
                      <a:pt x="1" y="53"/>
                      <a:pt x="1" y="54"/>
                      <a:pt x="1" y="54"/>
                    </a:cubicBezTo>
                    <a:cubicBezTo>
                      <a:pt x="1" y="54"/>
                      <a:pt x="1" y="54"/>
                      <a:pt x="1" y="54"/>
                    </a:cubicBezTo>
                    <a:cubicBezTo>
                      <a:pt x="1" y="54"/>
                      <a:pt x="1" y="54"/>
                      <a:pt x="1" y="54"/>
                    </a:cubicBezTo>
                    <a:cubicBezTo>
                      <a:pt x="0" y="55"/>
                      <a:pt x="0" y="55"/>
                      <a:pt x="0"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5" name="Freeform 111"/>
              <p:cNvSpPr>
                <a:spLocks/>
              </p:cNvSpPr>
              <p:nvPr/>
            </p:nvSpPr>
            <p:spPr bwMode="auto">
              <a:xfrm>
                <a:off x="3525838" y="5910263"/>
                <a:ext cx="120650" cy="119063"/>
              </a:xfrm>
              <a:custGeom>
                <a:avLst/>
                <a:gdLst>
                  <a:gd name="T0" fmla="*/ 0 w 32"/>
                  <a:gd name="T1" fmla="*/ 0 h 32"/>
                  <a:gd name="T2" fmla="*/ 9 w 32"/>
                  <a:gd name="T3" fmla="*/ 0 h 32"/>
                  <a:gd name="T4" fmla="*/ 32 w 32"/>
                  <a:gd name="T5" fmla="*/ 16 h 32"/>
                  <a:gd name="T6" fmla="*/ 21 w 32"/>
                  <a:gd name="T7" fmla="*/ 27 h 32"/>
                  <a:gd name="T8" fmla="*/ 19 w 32"/>
                  <a:gd name="T9" fmla="*/ 24 h 32"/>
                  <a:gd name="T10" fmla="*/ 17 w 32"/>
                  <a:gd name="T11" fmla="*/ 32 h 32"/>
                  <a:gd name="T12" fmla="*/ 0 w 3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0" y="0"/>
                    </a:moveTo>
                    <a:cubicBezTo>
                      <a:pt x="9" y="0"/>
                      <a:pt x="9" y="0"/>
                      <a:pt x="9" y="0"/>
                    </a:cubicBezTo>
                    <a:cubicBezTo>
                      <a:pt x="9" y="0"/>
                      <a:pt x="32" y="0"/>
                      <a:pt x="32" y="16"/>
                    </a:cubicBezTo>
                    <a:cubicBezTo>
                      <a:pt x="21" y="27"/>
                      <a:pt x="21" y="27"/>
                      <a:pt x="21" y="27"/>
                    </a:cubicBezTo>
                    <a:cubicBezTo>
                      <a:pt x="19" y="24"/>
                      <a:pt x="19" y="24"/>
                      <a:pt x="19" y="24"/>
                    </a:cubicBezTo>
                    <a:cubicBezTo>
                      <a:pt x="17" y="32"/>
                      <a:pt x="17" y="32"/>
                      <a:pt x="17" y="3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6" name="Freeform 112"/>
              <p:cNvSpPr>
                <a:spLocks/>
              </p:cNvSpPr>
              <p:nvPr/>
            </p:nvSpPr>
            <p:spPr bwMode="auto">
              <a:xfrm>
                <a:off x="3630613" y="6119813"/>
                <a:ext cx="90488" cy="233363"/>
              </a:xfrm>
              <a:custGeom>
                <a:avLst/>
                <a:gdLst>
                  <a:gd name="T0" fmla="*/ 0 w 24"/>
                  <a:gd name="T1" fmla="*/ 8 h 62"/>
                  <a:gd name="T2" fmla="*/ 0 w 24"/>
                  <a:gd name="T3" fmla="*/ 7 h 62"/>
                  <a:gd name="T4" fmla="*/ 6 w 24"/>
                  <a:gd name="T5" fmla="*/ 1 h 62"/>
                  <a:gd name="T6" fmla="*/ 13 w 24"/>
                  <a:gd name="T7" fmla="*/ 4 h 62"/>
                  <a:gd name="T8" fmla="*/ 14 w 24"/>
                  <a:gd name="T9" fmla="*/ 5 h 62"/>
                  <a:gd name="T10" fmla="*/ 14 w 24"/>
                  <a:gd name="T11" fmla="*/ 6 h 62"/>
                  <a:gd name="T12" fmla="*/ 14 w 24"/>
                  <a:gd name="T13" fmla="*/ 6 h 62"/>
                  <a:gd name="T14" fmla="*/ 14 w 24"/>
                  <a:gd name="T15" fmla="*/ 6 h 62"/>
                  <a:gd name="T16" fmla="*/ 14 w 24"/>
                  <a:gd name="T17" fmla="*/ 7 h 62"/>
                  <a:gd name="T18" fmla="*/ 23 w 24"/>
                  <a:gd name="T19" fmla="*/ 53 h 62"/>
                  <a:gd name="T20" fmla="*/ 18 w 24"/>
                  <a:gd name="T21" fmla="*/ 62 h 62"/>
                  <a:gd name="T22" fmla="*/ 18 w 24"/>
                  <a:gd name="T23" fmla="*/ 62 h 62"/>
                  <a:gd name="T24" fmla="*/ 12 w 24"/>
                  <a:gd name="T25" fmla="*/ 61 h 62"/>
                  <a:gd name="T26" fmla="*/ 9 w 24"/>
                  <a:gd name="T27" fmla="*/ 56 h 62"/>
                  <a:gd name="T28" fmla="*/ 0 w 24"/>
                  <a:gd name="T29" fmla="*/ 10 h 62"/>
                  <a:gd name="T30" fmla="*/ 0 w 24"/>
                  <a:gd name="T31" fmla="*/ 9 h 62"/>
                  <a:gd name="T32" fmla="*/ 0 w 24"/>
                  <a:gd name="T33" fmla="*/ 9 h 62"/>
                  <a:gd name="T34" fmla="*/ 0 w 24"/>
                  <a:gd name="T35" fmla="*/ 9 h 62"/>
                  <a:gd name="T36" fmla="*/ 0 w 24"/>
                  <a:gd name="T37" fmla="*/ 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62">
                    <a:moveTo>
                      <a:pt x="0" y="8"/>
                    </a:moveTo>
                    <a:cubicBezTo>
                      <a:pt x="0" y="7"/>
                      <a:pt x="0" y="7"/>
                      <a:pt x="0" y="7"/>
                    </a:cubicBezTo>
                    <a:cubicBezTo>
                      <a:pt x="0" y="4"/>
                      <a:pt x="3" y="2"/>
                      <a:pt x="6" y="1"/>
                    </a:cubicBezTo>
                    <a:cubicBezTo>
                      <a:pt x="9" y="0"/>
                      <a:pt x="12" y="2"/>
                      <a:pt x="13" y="4"/>
                    </a:cubicBezTo>
                    <a:cubicBezTo>
                      <a:pt x="14" y="5"/>
                      <a:pt x="14" y="5"/>
                      <a:pt x="14" y="5"/>
                    </a:cubicBezTo>
                    <a:cubicBezTo>
                      <a:pt x="14" y="5"/>
                      <a:pt x="14" y="6"/>
                      <a:pt x="14" y="6"/>
                    </a:cubicBezTo>
                    <a:cubicBezTo>
                      <a:pt x="14" y="6"/>
                      <a:pt x="14" y="6"/>
                      <a:pt x="14" y="6"/>
                    </a:cubicBezTo>
                    <a:cubicBezTo>
                      <a:pt x="14" y="6"/>
                      <a:pt x="14" y="6"/>
                      <a:pt x="14" y="6"/>
                    </a:cubicBezTo>
                    <a:cubicBezTo>
                      <a:pt x="14" y="7"/>
                      <a:pt x="14" y="7"/>
                      <a:pt x="14" y="7"/>
                    </a:cubicBezTo>
                    <a:cubicBezTo>
                      <a:pt x="23" y="53"/>
                      <a:pt x="23" y="53"/>
                      <a:pt x="23" y="53"/>
                    </a:cubicBezTo>
                    <a:cubicBezTo>
                      <a:pt x="24" y="57"/>
                      <a:pt x="21" y="61"/>
                      <a:pt x="18" y="62"/>
                    </a:cubicBezTo>
                    <a:cubicBezTo>
                      <a:pt x="18" y="62"/>
                      <a:pt x="18" y="62"/>
                      <a:pt x="18" y="62"/>
                    </a:cubicBezTo>
                    <a:cubicBezTo>
                      <a:pt x="16" y="62"/>
                      <a:pt x="14" y="62"/>
                      <a:pt x="12" y="61"/>
                    </a:cubicBezTo>
                    <a:cubicBezTo>
                      <a:pt x="11" y="59"/>
                      <a:pt x="10" y="58"/>
                      <a:pt x="9" y="56"/>
                    </a:cubicBezTo>
                    <a:cubicBezTo>
                      <a:pt x="0" y="10"/>
                      <a:pt x="0" y="10"/>
                      <a:pt x="0" y="10"/>
                    </a:cubicBezTo>
                    <a:cubicBezTo>
                      <a:pt x="0" y="10"/>
                      <a:pt x="0" y="9"/>
                      <a:pt x="0" y="9"/>
                    </a:cubicBezTo>
                    <a:cubicBezTo>
                      <a:pt x="0" y="9"/>
                      <a:pt x="0" y="9"/>
                      <a:pt x="0" y="9"/>
                    </a:cubicBezTo>
                    <a:cubicBezTo>
                      <a:pt x="0" y="9"/>
                      <a:pt x="0" y="9"/>
                      <a:pt x="0" y="9"/>
                    </a:cubicBezTo>
                    <a:cubicBezTo>
                      <a:pt x="0" y="8"/>
                      <a:pt x="0" y="8"/>
                      <a:pt x="0"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17" name="Freeform 113"/>
              <p:cNvSpPr>
                <a:spLocks/>
              </p:cNvSpPr>
              <p:nvPr/>
            </p:nvSpPr>
            <p:spPr bwMode="auto">
              <a:xfrm>
                <a:off x="3594100" y="5940426"/>
                <a:ext cx="90488" cy="236538"/>
              </a:xfrm>
              <a:custGeom>
                <a:avLst/>
                <a:gdLst>
                  <a:gd name="T0" fmla="*/ 24 w 24"/>
                  <a:gd name="T1" fmla="*/ 55 h 63"/>
                  <a:gd name="T2" fmla="*/ 24 w 24"/>
                  <a:gd name="T3" fmla="*/ 56 h 63"/>
                  <a:gd name="T4" fmla="*/ 18 w 24"/>
                  <a:gd name="T5" fmla="*/ 62 h 63"/>
                  <a:gd name="T6" fmla="*/ 10 w 24"/>
                  <a:gd name="T7" fmla="*/ 59 h 63"/>
                  <a:gd name="T8" fmla="*/ 10 w 24"/>
                  <a:gd name="T9" fmla="*/ 58 h 63"/>
                  <a:gd name="T10" fmla="*/ 10 w 24"/>
                  <a:gd name="T11" fmla="*/ 57 h 63"/>
                  <a:gd name="T12" fmla="*/ 10 w 24"/>
                  <a:gd name="T13" fmla="*/ 57 h 63"/>
                  <a:gd name="T14" fmla="*/ 10 w 24"/>
                  <a:gd name="T15" fmla="*/ 57 h 63"/>
                  <a:gd name="T16" fmla="*/ 10 w 24"/>
                  <a:gd name="T17" fmla="*/ 56 h 63"/>
                  <a:gd name="T18" fmla="*/ 1 w 24"/>
                  <a:gd name="T19" fmla="*/ 10 h 63"/>
                  <a:gd name="T20" fmla="*/ 6 w 24"/>
                  <a:gd name="T21" fmla="*/ 1 h 63"/>
                  <a:gd name="T22" fmla="*/ 15 w 24"/>
                  <a:gd name="T23" fmla="*/ 7 h 63"/>
                  <a:gd name="T24" fmla="*/ 24 w 24"/>
                  <a:gd name="T25" fmla="*/ 53 h 63"/>
                  <a:gd name="T26" fmla="*/ 24 w 24"/>
                  <a:gd name="T27" fmla="*/ 54 h 63"/>
                  <a:gd name="T28" fmla="*/ 24 w 24"/>
                  <a:gd name="T29" fmla="*/ 54 h 63"/>
                  <a:gd name="T30" fmla="*/ 24 w 24"/>
                  <a:gd name="T31" fmla="*/ 54 h 63"/>
                  <a:gd name="T32" fmla="*/ 24 w 24"/>
                  <a:gd name="T33"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63">
                    <a:moveTo>
                      <a:pt x="24" y="55"/>
                    </a:moveTo>
                    <a:cubicBezTo>
                      <a:pt x="24" y="56"/>
                      <a:pt x="24" y="56"/>
                      <a:pt x="24" y="56"/>
                    </a:cubicBezTo>
                    <a:cubicBezTo>
                      <a:pt x="24" y="59"/>
                      <a:pt x="21" y="61"/>
                      <a:pt x="18" y="62"/>
                    </a:cubicBezTo>
                    <a:cubicBezTo>
                      <a:pt x="15" y="63"/>
                      <a:pt x="12" y="61"/>
                      <a:pt x="10" y="59"/>
                    </a:cubicBezTo>
                    <a:cubicBezTo>
                      <a:pt x="10" y="58"/>
                      <a:pt x="10" y="58"/>
                      <a:pt x="10" y="58"/>
                    </a:cubicBezTo>
                    <a:cubicBezTo>
                      <a:pt x="10" y="58"/>
                      <a:pt x="10" y="57"/>
                      <a:pt x="10" y="57"/>
                    </a:cubicBezTo>
                    <a:cubicBezTo>
                      <a:pt x="10" y="57"/>
                      <a:pt x="10" y="57"/>
                      <a:pt x="10" y="57"/>
                    </a:cubicBezTo>
                    <a:cubicBezTo>
                      <a:pt x="10" y="57"/>
                      <a:pt x="10" y="57"/>
                      <a:pt x="10" y="57"/>
                    </a:cubicBezTo>
                    <a:cubicBezTo>
                      <a:pt x="10" y="56"/>
                      <a:pt x="10" y="56"/>
                      <a:pt x="10" y="56"/>
                    </a:cubicBezTo>
                    <a:cubicBezTo>
                      <a:pt x="1" y="10"/>
                      <a:pt x="1" y="10"/>
                      <a:pt x="1" y="10"/>
                    </a:cubicBezTo>
                    <a:cubicBezTo>
                      <a:pt x="0" y="6"/>
                      <a:pt x="2" y="2"/>
                      <a:pt x="6" y="1"/>
                    </a:cubicBezTo>
                    <a:cubicBezTo>
                      <a:pt x="10" y="0"/>
                      <a:pt x="14" y="3"/>
                      <a:pt x="15" y="7"/>
                    </a:cubicBezTo>
                    <a:cubicBezTo>
                      <a:pt x="24" y="53"/>
                      <a:pt x="24" y="53"/>
                      <a:pt x="24" y="53"/>
                    </a:cubicBezTo>
                    <a:cubicBezTo>
                      <a:pt x="24" y="53"/>
                      <a:pt x="24" y="54"/>
                      <a:pt x="24" y="54"/>
                    </a:cubicBezTo>
                    <a:cubicBezTo>
                      <a:pt x="24" y="54"/>
                      <a:pt x="24" y="54"/>
                      <a:pt x="24" y="54"/>
                    </a:cubicBezTo>
                    <a:cubicBezTo>
                      <a:pt x="24" y="54"/>
                      <a:pt x="24" y="54"/>
                      <a:pt x="24" y="54"/>
                    </a:cubicBezTo>
                    <a:cubicBezTo>
                      <a:pt x="24" y="55"/>
                      <a:pt x="24" y="55"/>
                      <a:pt x="24"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grpSp>
      <p:sp>
        <p:nvSpPr>
          <p:cNvPr id="119" name="ZoneTexte 118"/>
          <p:cNvSpPr txBox="1"/>
          <p:nvPr/>
        </p:nvSpPr>
        <p:spPr>
          <a:xfrm>
            <a:off x="179512" y="2541934"/>
            <a:ext cx="2129861" cy="5232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fontAlgn="base">
              <a:spcBef>
                <a:spcPct val="0"/>
              </a:spcBef>
              <a:spcAft>
                <a:spcPct val="0"/>
              </a:spcAft>
            </a:pPr>
            <a:r>
              <a:rPr lang="fr-FR" sz="1400" i="1" dirty="0">
                <a:solidFill>
                  <a:srgbClr val="35738B"/>
                </a:solidFill>
              </a:rPr>
              <a:t>NB pour le FEDER:  13 % des dépenses  </a:t>
            </a:r>
          </a:p>
        </p:txBody>
      </p:sp>
      <p:sp>
        <p:nvSpPr>
          <p:cNvPr id="120" name="ZoneTexte 119"/>
          <p:cNvSpPr txBox="1"/>
          <p:nvPr/>
        </p:nvSpPr>
        <p:spPr>
          <a:xfrm>
            <a:off x="724024" y="5482468"/>
            <a:ext cx="1841829" cy="5232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fontAlgn="base">
              <a:spcBef>
                <a:spcPct val="0"/>
              </a:spcBef>
              <a:spcAft>
                <a:spcPct val="0"/>
              </a:spcAft>
            </a:pPr>
            <a:r>
              <a:rPr lang="fr-FR" sz="1400" i="1" dirty="0">
                <a:solidFill>
                  <a:srgbClr val="35738B"/>
                </a:solidFill>
              </a:rPr>
              <a:t>NB: 0,5 Mds€ FEDER vs 6,4 Mds€ FSE+</a:t>
            </a:r>
          </a:p>
        </p:txBody>
      </p:sp>
      <p:grpSp>
        <p:nvGrpSpPr>
          <p:cNvPr id="121" name="Groupe 120"/>
          <p:cNvGrpSpPr/>
          <p:nvPr/>
        </p:nvGrpSpPr>
        <p:grpSpPr>
          <a:xfrm>
            <a:off x="3266754" y="1866876"/>
            <a:ext cx="581149" cy="607292"/>
            <a:chOff x="3189197" y="3019713"/>
            <a:chExt cx="377825" cy="377825"/>
          </a:xfrm>
        </p:grpSpPr>
        <p:sp>
          <p:nvSpPr>
            <p:cNvPr id="122" name="Freeform 34"/>
            <p:cNvSpPr>
              <a:spLocks noEditPoints="1"/>
            </p:cNvSpPr>
            <p:nvPr/>
          </p:nvSpPr>
          <p:spPr bwMode="auto">
            <a:xfrm>
              <a:off x="3189197" y="3019713"/>
              <a:ext cx="377825" cy="377825"/>
            </a:xfrm>
            <a:custGeom>
              <a:avLst/>
              <a:gdLst>
                <a:gd name="T0" fmla="*/ 67 w 133"/>
                <a:gd name="T1" fmla="*/ 133 h 133"/>
                <a:gd name="T2" fmla="*/ 0 w 133"/>
                <a:gd name="T3" fmla="*/ 66 h 133"/>
                <a:gd name="T4" fmla="*/ 67 w 133"/>
                <a:gd name="T5" fmla="*/ 0 h 133"/>
                <a:gd name="T6" fmla="*/ 133 w 133"/>
                <a:gd name="T7" fmla="*/ 66 h 133"/>
                <a:gd name="T8" fmla="*/ 67 w 133"/>
                <a:gd name="T9" fmla="*/ 133 h 133"/>
                <a:gd name="T10" fmla="*/ 67 w 133"/>
                <a:gd name="T11" fmla="*/ 8 h 133"/>
                <a:gd name="T12" fmla="*/ 9 w 133"/>
                <a:gd name="T13" fmla="*/ 66 h 133"/>
                <a:gd name="T14" fmla="*/ 67 w 133"/>
                <a:gd name="T15" fmla="*/ 124 h 133"/>
                <a:gd name="T16" fmla="*/ 125 w 133"/>
                <a:gd name="T17" fmla="*/ 66 h 133"/>
                <a:gd name="T18" fmla="*/ 67 w 133"/>
                <a:gd name="T19" fmla="*/ 8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3" h="133">
                  <a:moveTo>
                    <a:pt x="67" y="133"/>
                  </a:moveTo>
                  <a:cubicBezTo>
                    <a:pt x="30" y="133"/>
                    <a:pt x="0" y="103"/>
                    <a:pt x="0" y="66"/>
                  </a:cubicBezTo>
                  <a:cubicBezTo>
                    <a:pt x="0" y="29"/>
                    <a:pt x="30" y="0"/>
                    <a:pt x="67" y="0"/>
                  </a:cubicBezTo>
                  <a:cubicBezTo>
                    <a:pt x="103" y="0"/>
                    <a:pt x="133" y="29"/>
                    <a:pt x="133" y="66"/>
                  </a:cubicBezTo>
                  <a:cubicBezTo>
                    <a:pt x="133" y="103"/>
                    <a:pt x="103" y="133"/>
                    <a:pt x="67" y="133"/>
                  </a:cubicBezTo>
                  <a:close/>
                  <a:moveTo>
                    <a:pt x="67" y="8"/>
                  </a:moveTo>
                  <a:cubicBezTo>
                    <a:pt x="35" y="8"/>
                    <a:pt x="9" y="34"/>
                    <a:pt x="9" y="66"/>
                  </a:cubicBezTo>
                  <a:cubicBezTo>
                    <a:pt x="9" y="98"/>
                    <a:pt x="35" y="124"/>
                    <a:pt x="67" y="124"/>
                  </a:cubicBezTo>
                  <a:cubicBezTo>
                    <a:pt x="99" y="124"/>
                    <a:pt x="125" y="98"/>
                    <a:pt x="125" y="66"/>
                  </a:cubicBezTo>
                  <a:cubicBezTo>
                    <a:pt x="125" y="34"/>
                    <a:pt x="99" y="8"/>
                    <a:pt x="67"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3" name="Freeform 35"/>
            <p:cNvSpPr>
              <a:spLocks/>
            </p:cNvSpPr>
            <p:nvPr/>
          </p:nvSpPr>
          <p:spPr bwMode="auto">
            <a:xfrm>
              <a:off x="3355884" y="3062576"/>
              <a:ext cx="46037" cy="53975"/>
            </a:xfrm>
            <a:custGeom>
              <a:avLst/>
              <a:gdLst>
                <a:gd name="T0" fmla="*/ 0 w 16"/>
                <a:gd name="T1" fmla="*/ 19 h 19"/>
                <a:gd name="T2" fmla="*/ 0 w 16"/>
                <a:gd name="T3" fmla="*/ 0 h 19"/>
                <a:gd name="T4" fmla="*/ 5 w 16"/>
                <a:gd name="T5" fmla="*/ 0 h 19"/>
                <a:gd name="T6" fmla="*/ 9 w 16"/>
                <a:gd name="T7" fmla="*/ 7 h 19"/>
                <a:gd name="T8" fmla="*/ 12 w 16"/>
                <a:gd name="T9" fmla="*/ 13 h 19"/>
                <a:gd name="T10" fmla="*/ 12 w 16"/>
                <a:gd name="T11" fmla="*/ 13 h 19"/>
                <a:gd name="T12" fmla="*/ 12 w 16"/>
                <a:gd name="T13" fmla="*/ 5 h 19"/>
                <a:gd name="T14" fmla="*/ 12 w 16"/>
                <a:gd name="T15" fmla="*/ 0 h 19"/>
                <a:gd name="T16" fmla="*/ 16 w 16"/>
                <a:gd name="T17" fmla="*/ 0 h 19"/>
                <a:gd name="T18" fmla="*/ 16 w 16"/>
                <a:gd name="T19" fmla="*/ 19 h 19"/>
                <a:gd name="T20" fmla="*/ 11 w 16"/>
                <a:gd name="T21" fmla="*/ 19 h 19"/>
                <a:gd name="T22" fmla="*/ 7 w 16"/>
                <a:gd name="T23" fmla="*/ 12 h 19"/>
                <a:gd name="T24" fmla="*/ 4 w 16"/>
                <a:gd name="T25" fmla="*/ 5 h 19"/>
                <a:gd name="T26" fmla="*/ 4 w 16"/>
                <a:gd name="T27" fmla="*/ 5 h 19"/>
                <a:gd name="T28" fmla="*/ 4 w 16"/>
                <a:gd name="T29" fmla="*/ 13 h 19"/>
                <a:gd name="T30" fmla="*/ 4 w 16"/>
                <a:gd name="T31" fmla="*/ 19 h 19"/>
                <a:gd name="T32" fmla="*/ 0 w 16"/>
                <a:gd name="T3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19">
                  <a:moveTo>
                    <a:pt x="0" y="19"/>
                  </a:moveTo>
                  <a:cubicBezTo>
                    <a:pt x="0" y="0"/>
                    <a:pt x="0" y="0"/>
                    <a:pt x="0" y="0"/>
                  </a:cubicBezTo>
                  <a:cubicBezTo>
                    <a:pt x="5" y="0"/>
                    <a:pt x="5" y="0"/>
                    <a:pt x="5" y="0"/>
                  </a:cubicBezTo>
                  <a:cubicBezTo>
                    <a:pt x="9" y="7"/>
                    <a:pt x="9" y="7"/>
                    <a:pt x="9" y="7"/>
                  </a:cubicBezTo>
                  <a:cubicBezTo>
                    <a:pt x="10" y="9"/>
                    <a:pt x="11" y="11"/>
                    <a:pt x="12" y="13"/>
                  </a:cubicBezTo>
                  <a:cubicBezTo>
                    <a:pt x="12" y="13"/>
                    <a:pt x="12" y="13"/>
                    <a:pt x="12" y="13"/>
                  </a:cubicBezTo>
                  <a:cubicBezTo>
                    <a:pt x="12" y="11"/>
                    <a:pt x="12" y="8"/>
                    <a:pt x="12" y="5"/>
                  </a:cubicBezTo>
                  <a:cubicBezTo>
                    <a:pt x="12" y="0"/>
                    <a:pt x="12" y="0"/>
                    <a:pt x="12" y="0"/>
                  </a:cubicBezTo>
                  <a:cubicBezTo>
                    <a:pt x="16" y="0"/>
                    <a:pt x="16" y="0"/>
                    <a:pt x="16" y="0"/>
                  </a:cubicBezTo>
                  <a:cubicBezTo>
                    <a:pt x="16" y="19"/>
                    <a:pt x="16" y="19"/>
                    <a:pt x="16" y="19"/>
                  </a:cubicBezTo>
                  <a:cubicBezTo>
                    <a:pt x="11" y="19"/>
                    <a:pt x="11" y="19"/>
                    <a:pt x="11" y="19"/>
                  </a:cubicBezTo>
                  <a:cubicBezTo>
                    <a:pt x="7" y="12"/>
                    <a:pt x="7" y="12"/>
                    <a:pt x="7" y="12"/>
                  </a:cubicBezTo>
                  <a:cubicBezTo>
                    <a:pt x="6" y="10"/>
                    <a:pt x="5" y="7"/>
                    <a:pt x="4" y="5"/>
                  </a:cubicBezTo>
                  <a:cubicBezTo>
                    <a:pt x="4" y="5"/>
                    <a:pt x="4" y="5"/>
                    <a:pt x="4" y="5"/>
                  </a:cubicBezTo>
                  <a:cubicBezTo>
                    <a:pt x="4" y="7"/>
                    <a:pt x="4" y="10"/>
                    <a:pt x="4" y="13"/>
                  </a:cubicBezTo>
                  <a:cubicBezTo>
                    <a:pt x="4" y="19"/>
                    <a:pt x="4" y="19"/>
                    <a:pt x="4" y="19"/>
                  </a:cubicBezTo>
                  <a:cubicBezTo>
                    <a:pt x="0" y="19"/>
                    <a:pt x="0" y="19"/>
                    <a:pt x="0"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4" name="Freeform 36"/>
            <p:cNvSpPr>
              <a:spLocks/>
            </p:cNvSpPr>
            <p:nvPr/>
          </p:nvSpPr>
          <p:spPr bwMode="auto">
            <a:xfrm>
              <a:off x="3470184" y="3189576"/>
              <a:ext cx="53975" cy="34925"/>
            </a:xfrm>
            <a:custGeom>
              <a:avLst/>
              <a:gdLst>
                <a:gd name="T0" fmla="*/ 14 w 34"/>
                <a:gd name="T1" fmla="*/ 20 h 22"/>
                <a:gd name="T2" fmla="*/ 14 w 34"/>
                <a:gd name="T3" fmla="*/ 8 h 22"/>
                <a:gd name="T4" fmla="*/ 5 w 34"/>
                <a:gd name="T5" fmla="*/ 8 h 22"/>
                <a:gd name="T6" fmla="*/ 5 w 34"/>
                <a:gd name="T7" fmla="*/ 22 h 22"/>
                <a:gd name="T8" fmla="*/ 0 w 34"/>
                <a:gd name="T9" fmla="*/ 22 h 22"/>
                <a:gd name="T10" fmla="*/ 0 w 34"/>
                <a:gd name="T11" fmla="*/ 0 h 22"/>
                <a:gd name="T12" fmla="*/ 34 w 34"/>
                <a:gd name="T13" fmla="*/ 0 h 22"/>
                <a:gd name="T14" fmla="*/ 34 w 34"/>
                <a:gd name="T15" fmla="*/ 20 h 22"/>
                <a:gd name="T16" fmla="*/ 29 w 34"/>
                <a:gd name="T17" fmla="*/ 20 h 22"/>
                <a:gd name="T18" fmla="*/ 29 w 34"/>
                <a:gd name="T19" fmla="*/ 8 h 22"/>
                <a:gd name="T20" fmla="*/ 22 w 34"/>
                <a:gd name="T21" fmla="*/ 8 h 22"/>
                <a:gd name="T22" fmla="*/ 22 w 34"/>
                <a:gd name="T23" fmla="*/ 20 h 22"/>
                <a:gd name="T24" fmla="*/ 14 w 34"/>
                <a:gd name="T25" fmla="*/ 20 h 22"/>
                <a:gd name="T26" fmla="*/ 14 w 34"/>
                <a:gd name="T27"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22">
                  <a:moveTo>
                    <a:pt x="14" y="20"/>
                  </a:moveTo>
                  <a:lnTo>
                    <a:pt x="14" y="8"/>
                  </a:lnTo>
                  <a:lnTo>
                    <a:pt x="5" y="8"/>
                  </a:lnTo>
                  <a:lnTo>
                    <a:pt x="5" y="22"/>
                  </a:lnTo>
                  <a:lnTo>
                    <a:pt x="0" y="22"/>
                  </a:lnTo>
                  <a:lnTo>
                    <a:pt x="0" y="0"/>
                  </a:lnTo>
                  <a:lnTo>
                    <a:pt x="34" y="0"/>
                  </a:lnTo>
                  <a:lnTo>
                    <a:pt x="34" y="20"/>
                  </a:lnTo>
                  <a:lnTo>
                    <a:pt x="29" y="20"/>
                  </a:lnTo>
                  <a:lnTo>
                    <a:pt x="29" y="8"/>
                  </a:lnTo>
                  <a:lnTo>
                    <a:pt x="22" y="8"/>
                  </a:lnTo>
                  <a:lnTo>
                    <a:pt x="22" y="20"/>
                  </a:lnTo>
                  <a:lnTo>
                    <a:pt x="14" y="20"/>
                  </a:lnTo>
                  <a:lnTo>
                    <a:pt x="14" y="2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5" name="Freeform 37"/>
            <p:cNvSpPr>
              <a:spLocks/>
            </p:cNvSpPr>
            <p:nvPr/>
          </p:nvSpPr>
          <p:spPr bwMode="auto">
            <a:xfrm>
              <a:off x="3359059" y="3299113"/>
              <a:ext cx="39687" cy="53975"/>
            </a:xfrm>
            <a:custGeom>
              <a:avLst/>
              <a:gdLst>
                <a:gd name="T0" fmla="*/ 1 w 14"/>
                <a:gd name="T1" fmla="*/ 15 h 19"/>
                <a:gd name="T2" fmla="*/ 6 w 14"/>
                <a:gd name="T3" fmla="*/ 16 h 19"/>
                <a:gd name="T4" fmla="*/ 9 w 14"/>
                <a:gd name="T5" fmla="*/ 14 h 19"/>
                <a:gd name="T6" fmla="*/ 6 w 14"/>
                <a:gd name="T7" fmla="*/ 11 h 19"/>
                <a:gd name="T8" fmla="*/ 1 w 14"/>
                <a:gd name="T9" fmla="*/ 5 h 19"/>
                <a:gd name="T10" fmla="*/ 8 w 14"/>
                <a:gd name="T11" fmla="*/ 0 h 19"/>
                <a:gd name="T12" fmla="*/ 13 w 14"/>
                <a:gd name="T13" fmla="*/ 1 h 19"/>
                <a:gd name="T14" fmla="*/ 12 w 14"/>
                <a:gd name="T15" fmla="*/ 4 h 19"/>
                <a:gd name="T16" fmla="*/ 8 w 14"/>
                <a:gd name="T17" fmla="*/ 3 h 19"/>
                <a:gd name="T18" fmla="*/ 5 w 14"/>
                <a:gd name="T19" fmla="*/ 5 h 19"/>
                <a:gd name="T20" fmla="*/ 9 w 14"/>
                <a:gd name="T21" fmla="*/ 8 h 19"/>
                <a:gd name="T22" fmla="*/ 14 w 14"/>
                <a:gd name="T23" fmla="*/ 13 h 19"/>
                <a:gd name="T24" fmla="*/ 6 w 14"/>
                <a:gd name="T25" fmla="*/ 19 h 19"/>
                <a:gd name="T26" fmla="*/ 0 w 14"/>
                <a:gd name="T27" fmla="*/ 18 h 19"/>
                <a:gd name="T28" fmla="*/ 1 w 14"/>
                <a:gd name="T29" fmla="*/ 1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19">
                  <a:moveTo>
                    <a:pt x="1" y="15"/>
                  </a:moveTo>
                  <a:cubicBezTo>
                    <a:pt x="2" y="15"/>
                    <a:pt x="4" y="16"/>
                    <a:pt x="6" y="16"/>
                  </a:cubicBezTo>
                  <a:cubicBezTo>
                    <a:pt x="8" y="16"/>
                    <a:pt x="9" y="15"/>
                    <a:pt x="9" y="14"/>
                  </a:cubicBezTo>
                  <a:cubicBezTo>
                    <a:pt x="9" y="13"/>
                    <a:pt x="8" y="12"/>
                    <a:pt x="6" y="11"/>
                  </a:cubicBezTo>
                  <a:cubicBezTo>
                    <a:pt x="3" y="10"/>
                    <a:pt x="1" y="8"/>
                    <a:pt x="1" y="5"/>
                  </a:cubicBezTo>
                  <a:cubicBezTo>
                    <a:pt x="1" y="2"/>
                    <a:pt x="3" y="0"/>
                    <a:pt x="8" y="0"/>
                  </a:cubicBezTo>
                  <a:cubicBezTo>
                    <a:pt x="10" y="0"/>
                    <a:pt x="12" y="0"/>
                    <a:pt x="13" y="1"/>
                  </a:cubicBezTo>
                  <a:cubicBezTo>
                    <a:pt x="12" y="4"/>
                    <a:pt x="12" y="4"/>
                    <a:pt x="12" y="4"/>
                  </a:cubicBezTo>
                  <a:cubicBezTo>
                    <a:pt x="11" y="4"/>
                    <a:pt x="10" y="3"/>
                    <a:pt x="8" y="3"/>
                  </a:cubicBezTo>
                  <a:cubicBezTo>
                    <a:pt x="6" y="3"/>
                    <a:pt x="5" y="4"/>
                    <a:pt x="5" y="5"/>
                  </a:cubicBezTo>
                  <a:cubicBezTo>
                    <a:pt x="5" y="6"/>
                    <a:pt x="6" y="7"/>
                    <a:pt x="9" y="8"/>
                  </a:cubicBezTo>
                  <a:cubicBezTo>
                    <a:pt x="12" y="9"/>
                    <a:pt x="14" y="11"/>
                    <a:pt x="14" y="13"/>
                  </a:cubicBezTo>
                  <a:cubicBezTo>
                    <a:pt x="14" y="17"/>
                    <a:pt x="11" y="19"/>
                    <a:pt x="6" y="19"/>
                  </a:cubicBezTo>
                  <a:cubicBezTo>
                    <a:pt x="4" y="19"/>
                    <a:pt x="1" y="19"/>
                    <a:pt x="0" y="18"/>
                  </a:cubicBezTo>
                  <a:lnTo>
                    <a:pt x="1" y="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6" name="Freeform 38"/>
            <p:cNvSpPr>
              <a:spLocks/>
            </p:cNvSpPr>
            <p:nvPr/>
          </p:nvSpPr>
          <p:spPr bwMode="auto">
            <a:xfrm>
              <a:off x="3233647" y="3173701"/>
              <a:ext cx="57150" cy="71438"/>
            </a:xfrm>
            <a:custGeom>
              <a:avLst/>
              <a:gdLst>
                <a:gd name="T0" fmla="*/ 20 w 20"/>
                <a:gd name="T1" fmla="*/ 21 h 25"/>
                <a:gd name="T2" fmla="*/ 0 w 20"/>
                <a:gd name="T3" fmla="*/ 25 h 25"/>
                <a:gd name="T4" fmla="*/ 0 w 20"/>
                <a:gd name="T5" fmla="*/ 20 h 25"/>
                <a:gd name="T6" fmla="*/ 8 w 20"/>
                <a:gd name="T7" fmla="*/ 19 h 25"/>
                <a:gd name="T8" fmla="*/ 15 w 20"/>
                <a:gd name="T9" fmla="*/ 18 h 25"/>
                <a:gd name="T10" fmla="*/ 15 w 20"/>
                <a:gd name="T11" fmla="*/ 18 h 25"/>
                <a:gd name="T12" fmla="*/ 8 w 20"/>
                <a:gd name="T13" fmla="*/ 17 h 25"/>
                <a:gd name="T14" fmla="*/ 0 w 20"/>
                <a:gd name="T15" fmla="*/ 15 h 25"/>
                <a:gd name="T16" fmla="*/ 0 w 20"/>
                <a:gd name="T17" fmla="*/ 10 h 25"/>
                <a:gd name="T18" fmla="*/ 9 w 20"/>
                <a:gd name="T19" fmla="*/ 9 h 25"/>
                <a:gd name="T20" fmla="*/ 15 w 20"/>
                <a:gd name="T21" fmla="*/ 8 h 25"/>
                <a:gd name="T22" fmla="*/ 15 w 20"/>
                <a:gd name="T23" fmla="*/ 8 h 25"/>
                <a:gd name="T24" fmla="*/ 8 w 20"/>
                <a:gd name="T25" fmla="*/ 6 h 25"/>
                <a:gd name="T26" fmla="*/ 0 w 20"/>
                <a:gd name="T27" fmla="*/ 5 h 25"/>
                <a:gd name="T28" fmla="*/ 0 w 20"/>
                <a:gd name="T29" fmla="*/ 0 h 25"/>
                <a:gd name="T30" fmla="*/ 20 w 20"/>
                <a:gd name="T31" fmla="*/ 5 h 25"/>
                <a:gd name="T32" fmla="*/ 20 w 20"/>
                <a:gd name="T33" fmla="*/ 10 h 25"/>
                <a:gd name="T34" fmla="*/ 11 w 20"/>
                <a:gd name="T35" fmla="*/ 12 h 25"/>
                <a:gd name="T36" fmla="*/ 5 w 20"/>
                <a:gd name="T37" fmla="*/ 13 h 25"/>
                <a:gd name="T38" fmla="*/ 5 w 20"/>
                <a:gd name="T39" fmla="*/ 13 h 25"/>
                <a:gd name="T40" fmla="*/ 11 w 20"/>
                <a:gd name="T41" fmla="*/ 14 h 25"/>
                <a:gd name="T42" fmla="*/ 20 w 20"/>
                <a:gd name="T43" fmla="*/ 16 h 25"/>
                <a:gd name="T44" fmla="*/ 20 w 20"/>
                <a:gd name="T45"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25">
                  <a:moveTo>
                    <a:pt x="20" y="21"/>
                  </a:moveTo>
                  <a:cubicBezTo>
                    <a:pt x="0" y="25"/>
                    <a:pt x="0" y="25"/>
                    <a:pt x="0" y="25"/>
                  </a:cubicBezTo>
                  <a:cubicBezTo>
                    <a:pt x="0" y="20"/>
                    <a:pt x="0" y="20"/>
                    <a:pt x="0" y="20"/>
                  </a:cubicBezTo>
                  <a:cubicBezTo>
                    <a:pt x="8" y="19"/>
                    <a:pt x="8" y="19"/>
                    <a:pt x="8" y="19"/>
                  </a:cubicBezTo>
                  <a:cubicBezTo>
                    <a:pt x="11" y="19"/>
                    <a:pt x="13" y="18"/>
                    <a:pt x="15" y="18"/>
                  </a:cubicBezTo>
                  <a:cubicBezTo>
                    <a:pt x="15" y="18"/>
                    <a:pt x="15" y="18"/>
                    <a:pt x="15" y="18"/>
                  </a:cubicBezTo>
                  <a:cubicBezTo>
                    <a:pt x="13" y="17"/>
                    <a:pt x="11" y="17"/>
                    <a:pt x="8" y="17"/>
                  </a:cubicBezTo>
                  <a:cubicBezTo>
                    <a:pt x="0" y="15"/>
                    <a:pt x="0" y="15"/>
                    <a:pt x="0" y="15"/>
                  </a:cubicBezTo>
                  <a:cubicBezTo>
                    <a:pt x="0" y="10"/>
                    <a:pt x="0" y="10"/>
                    <a:pt x="0" y="10"/>
                  </a:cubicBezTo>
                  <a:cubicBezTo>
                    <a:pt x="9" y="9"/>
                    <a:pt x="9" y="9"/>
                    <a:pt x="9" y="9"/>
                  </a:cubicBezTo>
                  <a:cubicBezTo>
                    <a:pt x="11" y="8"/>
                    <a:pt x="13" y="8"/>
                    <a:pt x="15" y="8"/>
                  </a:cubicBezTo>
                  <a:cubicBezTo>
                    <a:pt x="15" y="8"/>
                    <a:pt x="15" y="8"/>
                    <a:pt x="15" y="8"/>
                  </a:cubicBezTo>
                  <a:cubicBezTo>
                    <a:pt x="13" y="7"/>
                    <a:pt x="11" y="7"/>
                    <a:pt x="8" y="6"/>
                  </a:cubicBezTo>
                  <a:cubicBezTo>
                    <a:pt x="0" y="5"/>
                    <a:pt x="0" y="5"/>
                    <a:pt x="0" y="5"/>
                  </a:cubicBezTo>
                  <a:cubicBezTo>
                    <a:pt x="0" y="0"/>
                    <a:pt x="0" y="0"/>
                    <a:pt x="0" y="0"/>
                  </a:cubicBezTo>
                  <a:cubicBezTo>
                    <a:pt x="20" y="5"/>
                    <a:pt x="20" y="5"/>
                    <a:pt x="20" y="5"/>
                  </a:cubicBezTo>
                  <a:cubicBezTo>
                    <a:pt x="20" y="10"/>
                    <a:pt x="20" y="10"/>
                    <a:pt x="20" y="10"/>
                  </a:cubicBezTo>
                  <a:cubicBezTo>
                    <a:pt x="11" y="12"/>
                    <a:pt x="11" y="12"/>
                    <a:pt x="11" y="12"/>
                  </a:cubicBezTo>
                  <a:cubicBezTo>
                    <a:pt x="9" y="12"/>
                    <a:pt x="8" y="13"/>
                    <a:pt x="5" y="13"/>
                  </a:cubicBezTo>
                  <a:cubicBezTo>
                    <a:pt x="5" y="13"/>
                    <a:pt x="5" y="13"/>
                    <a:pt x="5" y="13"/>
                  </a:cubicBezTo>
                  <a:cubicBezTo>
                    <a:pt x="8" y="13"/>
                    <a:pt x="9" y="13"/>
                    <a:pt x="11" y="14"/>
                  </a:cubicBezTo>
                  <a:cubicBezTo>
                    <a:pt x="20" y="16"/>
                    <a:pt x="20" y="16"/>
                    <a:pt x="20" y="16"/>
                  </a:cubicBezTo>
                  <a:cubicBezTo>
                    <a:pt x="20" y="21"/>
                    <a:pt x="20" y="21"/>
                    <a:pt x="2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7" name="Oval 39"/>
            <p:cNvSpPr>
              <a:spLocks noChangeArrowheads="1"/>
            </p:cNvSpPr>
            <p:nvPr/>
          </p:nvSpPr>
          <p:spPr bwMode="auto">
            <a:xfrm>
              <a:off x="3362234" y="3189576"/>
              <a:ext cx="33337" cy="3492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8" name="Freeform 40"/>
            <p:cNvSpPr>
              <a:spLocks/>
            </p:cNvSpPr>
            <p:nvPr/>
          </p:nvSpPr>
          <p:spPr bwMode="auto">
            <a:xfrm>
              <a:off x="3298734" y="3124488"/>
              <a:ext cx="82550" cy="85725"/>
            </a:xfrm>
            <a:custGeom>
              <a:avLst/>
              <a:gdLst>
                <a:gd name="T0" fmla="*/ 29 w 29"/>
                <a:gd name="T1" fmla="*/ 19 h 30"/>
                <a:gd name="T2" fmla="*/ 28 w 29"/>
                <a:gd name="T3" fmla="*/ 14 h 30"/>
                <a:gd name="T4" fmla="*/ 4 w 29"/>
                <a:gd name="T5" fmla="*/ 0 h 30"/>
                <a:gd name="T6" fmla="*/ 0 w 29"/>
                <a:gd name="T7" fmla="*/ 0 h 30"/>
                <a:gd name="T8" fmla="*/ 0 w 29"/>
                <a:gd name="T9" fmla="*/ 4 h 30"/>
                <a:gd name="T10" fmla="*/ 12 w 29"/>
                <a:gd name="T11" fmla="*/ 29 h 30"/>
                <a:gd name="T12" fmla="*/ 17 w 29"/>
                <a:gd name="T13" fmla="*/ 30 h 30"/>
                <a:gd name="T14" fmla="*/ 19 w 29"/>
                <a:gd name="T15" fmla="*/ 20 h 30"/>
                <a:gd name="T16" fmla="*/ 29 w 29"/>
                <a:gd name="T17" fmla="*/ 1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9" y="19"/>
                  </a:moveTo>
                  <a:cubicBezTo>
                    <a:pt x="28" y="14"/>
                    <a:pt x="28" y="14"/>
                    <a:pt x="28" y="14"/>
                  </a:cubicBezTo>
                  <a:cubicBezTo>
                    <a:pt x="4" y="0"/>
                    <a:pt x="4" y="0"/>
                    <a:pt x="4" y="0"/>
                  </a:cubicBezTo>
                  <a:cubicBezTo>
                    <a:pt x="0" y="0"/>
                    <a:pt x="0" y="0"/>
                    <a:pt x="0" y="0"/>
                  </a:cubicBezTo>
                  <a:cubicBezTo>
                    <a:pt x="0" y="4"/>
                    <a:pt x="0" y="4"/>
                    <a:pt x="0" y="4"/>
                  </a:cubicBezTo>
                  <a:cubicBezTo>
                    <a:pt x="12" y="29"/>
                    <a:pt x="12" y="29"/>
                    <a:pt x="12" y="29"/>
                  </a:cubicBezTo>
                  <a:cubicBezTo>
                    <a:pt x="17" y="30"/>
                    <a:pt x="17" y="30"/>
                    <a:pt x="17" y="30"/>
                  </a:cubicBezTo>
                  <a:cubicBezTo>
                    <a:pt x="16" y="28"/>
                    <a:pt x="16" y="24"/>
                    <a:pt x="19" y="20"/>
                  </a:cubicBezTo>
                  <a:cubicBezTo>
                    <a:pt x="23" y="18"/>
                    <a:pt x="27" y="18"/>
                    <a:pt x="29" y="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9" name="Freeform 41"/>
            <p:cNvSpPr>
              <a:spLocks/>
            </p:cNvSpPr>
            <p:nvPr/>
          </p:nvSpPr>
          <p:spPr bwMode="auto">
            <a:xfrm>
              <a:off x="3376522" y="3203863"/>
              <a:ext cx="79375" cy="85725"/>
            </a:xfrm>
            <a:custGeom>
              <a:avLst/>
              <a:gdLst>
                <a:gd name="T0" fmla="*/ 17 w 28"/>
                <a:gd name="T1" fmla="*/ 2 h 30"/>
                <a:gd name="T2" fmla="*/ 12 w 28"/>
                <a:gd name="T3" fmla="*/ 0 h 30"/>
                <a:gd name="T4" fmla="*/ 10 w 28"/>
                <a:gd name="T5" fmla="*/ 10 h 30"/>
                <a:gd name="T6" fmla="*/ 0 w 28"/>
                <a:gd name="T7" fmla="*/ 12 h 30"/>
                <a:gd name="T8" fmla="*/ 1 w 28"/>
                <a:gd name="T9" fmla="*/ 16 h 30"/>
                <a:gd name="T10" fmla="*/ 25 w 28"/>
                <a:gd name="T11" fmla="*/ 30 h 30"/>
                <a:gd name="T12" fmla="*/ 28 w 28"/>
                <a:gd name="T13" fmla="*/ 30 h 30"/>
                <a:gd name="T14" fmla="*/ 28 w 28"/>
                <a:gd name="T15" fmla="*/ 27 h 30"/>
                <a:gd name="T16" fmla="*/ 17 w 28"/>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30">
                  <a:moveTo>
                    <a:pt x="17" y="2"/>
                  </a:moveTo>
                  <a:cubicBezTo>
                    <a:pt x="12" y="0"/>
                    <a:pt x="12" y="0"/>
                    <a:pt x="12" y="0"/>
                  </a:cubicBezTo>
                  <a:cubicBezTo>
                    <a:pt x="13" y="2"/>
                    <a:pt x="13" y="6"/>
                    <a:pt x="10" y="10"/>
                  </a:cubicBezTo>
                  <a:cubicBezTo>
                    <a:pt x="5" y="13"/>
                    <a:pt x="1" y="12"/>
                    <a:pt x="0" y="12"/>
                  </a:cubicBezTo>
                  <a:cubicBezTo>
                    <a:pt x="1" y="16"/>
                    <a:pt x="1" y="16"/>
                    <a:pt x="1" y="16"/>
                  </a:cubicBezTo>
                  <a:cubicBezTo>
                    <a:pt x="25" y="30"/>
                    <a:pt x="25" y="30"/>
                    <a:pt x="25" y="30"/>
                  </a:cubicBezTo>
                  <a:cubicBezTo>
                    <a:pt x="28" y="30"/>
                    <a:pt x="28" y="30"/>
                    <a:pt x="28" y="30"/>
                  </a:cubicBezTo>
                  <a:cubicBezTo>
                    <a:pt x="28" y="27"/>
                    <a:pt x="28" y="27"/>
                    <a:pt x="28" y="27"/>
                  </a:cubicBezTo>
                  <a:lnTo>
                    <a:pt x="17" y="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spTree>
    <p:extLst>
      <p:ext uri="{BB962C8B-B14F-4D97-AF65-F5344CB8AC3E}">
        <p14:creationId xmlns:p14="http://schemas.microsoft.com/office/powerpoint/2010/main" val="3190347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2400" dirty="0"/>
              <a:t>Etat des discussions sur l’Accord de Partenariat</a:t>
            </a:r>
          </a:p>
        </p:txBody>
      </p:sp>
      <p:sp>
        <p:nvSpPr>
          <p:cNvPr id="5" name="Espace réservé du contenu 4"/>
          <p:cNvSpPr>
            <a:spLocks noGrp="1"/>
          </p:cNvSpPr>
          <p:nvPr>
            <p:ph idx="1"/>
          </p:nvPr>
        </p:nvSpPr>
        <p:spPr>
          <a:xfrm>
            <a:off x="590872" y="3073536"/>
            <a:ext cx="8229600" cy="2880320"/>
          </a:xfrm>
        </p:spPr>
        <p:txBody>
          <a:bodyPr/>
          <a:lstStyle/>
          <a:p>
            <a:pPr marL="0" indent="0">
              <a:buNone/>
            </a:pPr>
            <a:r>
              <a:rPr lang="fr-FR" sz="2400" b="1" dirty="0"/>
              <a:t>Avec la Commission : </a:t>
            </a:r>
          </a:p>
          <a:p>
            <a:r>
              <a:rPr lang="fr-FR" dirty="0"/>
              <a:t>3 versions déjà transmises de façon informelle</a:t>
            </a:r>
          </a:p>
          <a:p>
            <a:r>
              <a:rPr lang="fr-FR" dirty="0"/>
              <a:t> Modifications apportées au fur et à mesure des différentes versions pour tenir compte des observations</a:t>
            </a:r>
          </a:p>
          <a:p>
            <a:pPr marL="0" indent="0">
              <a:buNone/>
            </a:pPr>
            <a:r>
              <a:rPr lang="fr-FR" sz="2400" b="1" dirty="0"/>
              <a:t>Avec le partenariat national  :</a:t>
            </a:r>
          </a:p>
          <a:p>
            <a:r>
              <a:rPr lang="fr-FR" dirty="0"/>
              <a:t>4 consultations de l’INCOPAP sur les versions 1, 2, 3 et 4 de l’AP</a:t>
            </a:r>
          </a:p>
          <a:p>
            <a:r>
              <a:rPr lang="fr-FR" dirty="0"/>
              <a:t>Synthèse des contributions dans </a:t>
            </a:r>
            <a:r>
              <a:rPr lang="fr-FR" b="1" dirty="0"/>
              <a:t>mon </a:t>
            </a:r>
            <a:r>
              <a:rPr lang="fr-FR" b="1" dirty="0" err="1"/>
              <a:t>Anct</a:t>
            </a:r>
            <a:r>
              <a:rPr lang="fr-FR" b="1" dirty="0"/>
              <a:t> Europe 14-20/ 21-27 = INCOPAP</a:t>
            </a:r>
            <a:endParaRPr lang="fr-FR" dirty="0"/>
          </a:p>
          <a:p>
            <a:r>
              <a:rPr lang="fr-FR" dirty="0"/>
              <a:t>Prise en compte des contributions au fur et à mesure si compatibles avec les choix des AG et les règlements UE</a:t>
            </a:r>
            <a:endParaRPr lang="fr-FR" b="1" dirty="0"/>
          </a:p>
          <a:p>
            <a:pPr lvl="1">
              <a:buFont typeface="Arial" panose="020B0604020202020204" pitchFamily="34" charset="0"/>
              <a:buChar char="•"/>
            </a:pPr>
            <a:endParaRPr lang="fr-FR" sz="1600" dirty="0"/>
          </a:p>
        </p:txBody>
      </p:sp>
      <p:sp>
        <p:nvSpPr>
          <p:cNvPr id="3" name="Espace réservé du numéro de diapositive 2"/>
          <p:cNvSpPr>
            <a:spLocks noGrp="1"/>
          </p:cNvSpPr>
          <p:nvPr>
            <p:ph type="sldNum" sz="quarter" idx="12"/>
          </p:nvPr>
        </p:nvSpPr>
        <p:spPr/>
        <p:txBody>
          <a:bodyPr/>
          <a:lstStyle/>
          <a:p>
            <a:pPr>
              <a:defRPr/>
            </a:pPr>
            <a:fld id="{430DB0D9-C36F-46B4-A407-76C3B77F6E93}" type="slidenum">
              <a:rPr lang="fr-FR" smtClean="0">
                <a:solidFill>
                  <a:prstClr val="white"/>
                </a:solidFill>
              </a:rPr>
              <a:pPr>
                <a:defRPr/>
              </a:pPr>
              <a:t>6</a:t>
            </a:fld>
            <a:endParaRPr lang="fr-FR">
              <a:solidFill>
                <a:prstClr val="white"/>
              </a:solidFill>
            </a:endParaRPr>
          </a:p>
        </p:txBody>
      </p:sp>
      <p:sp>
        <p:nvSpPr>
          <p:cNvPr id="2" name="Rectangle à coins arrondis 1"/>
          <p:cNvSpPr/>
          <p:nvPr/>
        </p:nvSpPr>
        <p:spPr>
          <a:xfrm>
            <a:off x="643724" y="1000160"/>
            <a:ext cx="8064896" cy="53948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solidFill>
                  <a:prstClr val="white"/>
                </a:solidFill>
              </a:rPr>
              <a:t>Règlements européens</a:t>
            </a:r>
          </a:p>
        </p:txBody>
      </p:sp>
      <p:sp>
        <p:nvSpPr>
          <p:cNvPr id="6" name="Rectangle à coins arrondis 5"/>
          <p:cNvSpPr/>
          <p:nvPr/>
        </p:nvSpPr>
        <p:spPr>
          <a:xfrm>
            <a:off x="643724" y="1621372"/>
            <a:ext cx="8064896" cy="53948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solidFill>
                  <a:prstClr val="white"/>
                </a:solidFill>
              </a:rPr>
              <a:t>Accord de partenariat : stratégie française d’investissement</a:t>
            </a:r>
          </a:p>
        </p:txBody>
      </p:sp>
      <p:sp>
        <p:nvSpPr>
          <p:cNvPr id="7" name="Rectangle à coins arrondis 6"/>
          <p:cNvSpPr/>
          <p:nvPr/>
        </p:nvSpPr>
        <p:spPr>
          <a:xfrm>
            <a:off x="643724" y="2280304"/>
            <a:ext cx="8064896" cy="53948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solidFill>
                  <a:prstClr val="white"/>
                </a:solidFill>
              </a:rPr>
              <a:t>Programmes régionaux ou nationaux </a:t>
            </a:r>
          </a:p>
        </p:txBody>
      </p:sp>
      <p:sp>
        <p:nvSpPr>
          <p:cNvPr id="8" name="Ellipse 7"/>
          <p:cNvSpPr/>
          <p:nvPr/>
        </p:nvSpPr>
        <p:spPr>
          <a:xfrm>
            <a:off x="958624" y="981872"/>
            <a:ext cx="504056" cy="539488"/>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11" name="Ellipse 10"/>
          <p:cNvSpPr/>
          <p:nvPr/>
        </p:nvSpPr>
        <p:spPr>
          <a:xfrm>
            <a:off x="976912" y="1621372"/>
            <a:ext cx="504056" cy="539488"/>
          </a:xfrm>
          <a:prstGeom prst="ellips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13" name="Ellipse 12"/>
          <p:cNvSpPr/>
          <p:nvPr/>
        </p:nvSpPr>
        <p:spPr>
          <a:xfrm>
            <a:off x="976912" y="2280304"/>
            <a:ext cx="504056" cy="539488"/>
          </a:xfrm>
          <a:prstGeom prst="ellipse">
            <a:avLst/>
          </a:prstGeom>
          <a:blipFill>
            <a:blip r:embed="rId4"/>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9" name="Flèche courbée vers la gauche 8"/>
          <p:cNvSpPr/>
          <p:nvPr/>
        </p:nvSpPr>
        <p:spPr>
          <a:xfrm>
            <a:off x="7884368" y="1196752"/>
            <a:ext cx="648072" cy="694364"/>
          </a:xfrm>
          <a:prstGeom prst="curved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solidFill>
                <a:srgbClr val="35738B"/>
              </a:solidFill>
            </a:endParaRPr>
          </a:p>
        </p:txBody>
      </p:sp>
      <p:sp>
        <p:nvSpPr>
          <p:cNvPr id="15" name="Flèche courbée vers la gauche 14"/>
          <p:cNvSpPr/>
          <p:nvPr/>
        </p:nvSpPr>
        <p:spPr>
          <a:xfrm>
            <a:off x="7890464" y="1962842"/>
            <a:ext cx="671852" cy="715222"/>
          </a:xfrm>
          <a:prstGeom prst="curved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solidFill>
                <a:srgbClr val="35738B"/>
              </a:solidFill>
            </a:endParaRPr>
          </a:p>
        </p:txBody>
      </p:sp>
    </p:spTree>
    <p:extLst>
      <p:ext uri="{BB962C8B-B14F-4D97-AF65-F5344CB8AC3E}">
        <p14:creationId xmlns:p14="http://schemas.microsoft.com/office/powerpoint/2010/main" val="396434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llipse 19"/>
          <p:cNvSpPr/>
          <p:nvPr/>
        </p:nvSpPr>
        <p:spPr>
          <a:xfrm>
            <a:off x="0" y="908720"/>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endParaRPr lang="fr-FR" b="1" dirty="0">
              <a:solidFill>
                <a:prstClr val="white"/>
              </a:solidFill>
            </a:endParaRPr>
          </a:p>
        </p:txBody>
      </p:sp>
      <p:grpSp>
        <p:nvGrpSpPr>
          <p:cNvPr id="6" name="Groupe 5"/>
          <p:cNvGrpSpPr/>
          <p:nvPr/>
        </p:nvGrpSpPr>
        <p:grpSpPr>
          <a:xfrm>
            <a:off x="198114" y="1011498"/>
            <a:ext cx="713114" cy="806450"/>
            <a:chOff x="5822553" y="2650899"/>
            <a:chExt cx="296863" cy="328613"/>
          </a:xfrm>
        </p:grpSpPr>
        <p:sp>
          <p:nvSpPr>
            <p:cNvPr id="7" name="Freeform 399"/>
            <p:cNvSpPr>
              <a:spLocks/>
            </p:cNvSpPr>
            <p:nvPr/>
          </p:nvSpPr>
          <p:spPr bwMode="auto">
            <a:xfrm>
              <a:off x="5962253" y="2650899"/>
              <a:ext cx="15875" cy="57150"/>
            </a:xfrm>
            <a:custGeom>
              <a:avLst/>
              <a:gdLst>
                <a:gd name="T0" fmla="*/ 10 w 20"/>
                <a:gd name="T1" fmla="*/ 70 h 70"/>
                <a:gd name="T2" fmla="*/ 0 w 20"/>
                <a:gd name="T3" fmla="*/ 60 h 70"/>
                <a:gd name="T4" fmla="*/ 0 w 20"/>
                <a:gd name="T5" fmla="*/ 10 h 70"/>
                <a:gd name="T6" fmla="*/ 10 w 20"/>
                <a:gd name="T7" fmla="*/ 0 h 70"/>
                <a:gd name="T8" fmla="*/ 20 w 20"/>
                <a:gd name="T9" fmla="*/ 10 h 70"/>
                <a:gd name="T10" fmla="*/ 20 w 20"/>
                <a:gd name="T11" fmla="*/ 60 h 70"/>
                <a:gd name="T12" fmla="*/ 10 w 20"/>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20" h="70">
                  <a:moveTo>
                    <a:pt x="10" y="70"/>
                  </a:moveTo>
                  <a:cubicBezTo>
                    <a:pt x="5" y="70"/>
                    <a:pt x="0" y="65"/>
                    <a:pt x="0" y="60"/>
                  </a:cubicBezTo>
                  <a:cubicBezTo>
                    <a:pt x="0" y="10"/>
                    <a:pt x="0" y="10"/>
                    <a:pt x="0" y="10"/>
                  </a:cubicBezTo>
                  <a:cubicBezTo>
                    <a:pt x="0" y="5"/>
                    <a:pt x="5" y="0"/>
                    <a:pt x="10" y="0"/>
                  </a:cubicBezTo>
                  <a:cubicBezTo>
                    <a:pt x="15" y="0"/>
                    <a:pt x="20" y="5"/>
                    <a:pt x="20" y="10"/>
                  </a:cubicBezTo>
                  <a:cubicBezTo>
                    <a:pt x="20" y="60"/>
                    <a:pt x="20" y="60"/>
                    <a:pt x="20" y="60"/>
                  </a:cubicBezTo>
                  <a:cubicBezTo>
                    <a:pt x="20" y="65"/>
                    <a:pt x="15" y="70"/>
                    <a:pt x="10" y="7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8" name="Freeform 400"/>
            <p:cNvSpPr>
              <a:spLocks/>
            </p:cNvSpPr>
            <p:nvPr/>
          </p:nvSpPr>
          <p:spPr bwMode="auto">
            <a:xfrm>
              <a:off x="5822553" y="2790599"/>
              <a:ext cx="57150" cy="15875"/>
            </a:xfrm>
            <a:custGeom>
              <a:avLst/>
              <a:gdLst>
                <a:gd name="T0" fmla="*/ 69 w 69"/>
                <a:gd name="T1" fmla="*/ 10 h 20"/>
                <a:gd name="T2" fmla="*/ 60 w 69"/>
                <a:gd name="T3" fmla="*/ 20 h 20"/>
                <a:gd name="T4" fmla="*/ 10 w 69"/>
                <a:gd name="T5" fmla="*/ 20 h 20"/>
                <a:gd name="T6" fmla="*/ 0 w 69"/>
                <a:gd name="T7" fmla="*/ 10 h 20"/>
                <a:gd name="T8" fmla="*/ 10 w 69"/>
                <a:gd name="T9" fmla="*/ 0 h 20"/>
                <a:gd name="T10" fmla="*/ 60 w 69"/>
                <a:gd name="T11" fmla="*/ 0 h 20"/>
                <a:gd name="T12" fmla="*/ 69 w 69"/>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69" h="20">
                  <a:moveTo>
                    <a:pt x="69" y="10"/>
                  </a:moveTo>
                  <a:cubicBezTo>
                    <a:pt x="69" y="16"/>
                    <a:pt x="65" y="20"/>
                    <a:pt x="60" y="20"/>
                  </a:cubicBezTo>
                  <a:cubicBezTo>
                    <a:pt x="10" y="20"/>
                    <a:pt x="10" y="20"/>
                    <a:pt x="10" y="20"/>
                  </a:cubicBezTo>
                  <a:cubicBezTo>
                    <a:pt x="5" y="20"/>
                    <a:pt x="0" y="16"/>
                    <a:pt x="0" y="10"/>
                  </a:cubicBezTo>
                  <a:cubicBezTo>
                    <a:pt x="0" y="5"/>
                    <a:pt x="5" y="0"/>
                    <a:pt x="10" y="0"/>
                  </a:cubicBezTo>
                  <a:cubicBezTo>
                    <a:pt x="60" y="0"/>
                    <a:pt x="60" y="0"/>
                    <a:pt x="60" y="0"/>
                  </a:cubicBezTo>
                  <a:cubicBezTo>
                    <a:pt x="65" y="0"/>
                    <a:pt x="69" y="5"/>
                    <a:pt x="69" y="1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9" name="Freeform 401"/>
            <p:cNvSpPr>
              <a:spLocks/>
            </p:cNvSpPr>
            <p:nvPr/>
          </p:nvSpPr>
          <p:spPr bwMode="auto">
            <a:xfrm>
              <a:off x="6060678" y="2790599"/>
              <a:ext cx="58738" cy="15875"/>
            </a:xfrm>
            <a:custGeom>
              <a:avLst/>
              <a:gdLst>
                <a:gd name="T0" fmla="*/ 69 w 69"/>
                <a:gd name="T1" fmla="*/ 10 h 20"/>
                <a:gd name="T2" fmla="*/ 59 w 69"/>
                <a:gd name="T3" fmla="*/ 20 h 20"/>
                <a:gd name="T4" fmla="*/ 9 w 69"/>
                <a:gd name="T5" fmla="*/ 20 h 20"/>
                <a:gd name="T6" fmla="*/ 0 w 69"/>
                <a:gd name="T7" fmla="*/ 10 h 20"/>
                <a:gd name="T8" fmla="*/ 9 w 69"/>
                <a:gd name="T9" fmla="*/ 0 h 20"/>
                <a:gd name="T10" fmla="*/ 59 w 69"/>
                <a:gd name="T11" fmla="*/ 0 h 20"/>
                <a:gd name="T12" fmla="*/ 69 w 69"/>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69" h="20">
                  <a:moveTo>
                    <a:pt x="69" y="10"/>
                  </a:moveTo>
                  <a:cubicBezTo>
                    <a:pt x="69" y="16"/>
                    <a:pt x="64" y="20"/>
                    <a:pt x="59" y="20"/>
                  </a:cubicBezTo>
                  <a:cubicBezTo>
                    <a:pt x="9" y="20"/>
                    <a:pt x="9" y="20"/>
                    <a:pt x="9" y="20"/>
                  </a:cubicBezTo>
                  <a:cubicBezTo>
                    <a:pt x="4" y="20"/>
                    <a:pt x="0" y="16"/>
                    <a:pt x="0" y="10"/>
                  </a:cubicBezTo>
                  <a:cubicBezTo>
                    <a:pt x="0" y="5"/>
                    <a:pt x="4" y="0"/>
                    <a:pt x="9" y="0"/>
                  </a:cubicBezTo>
                  <a:cubicBezTo>
                    <a:pt x="59" y="0"/>
                    <a:pt x="59" y="0"/>
                    <a:pt x="59" y="0"/>
                  </a:cubicBezTo>
                  <a:cubicBezTo>
                    <a:pt x="64" y="0"/>
                    <a:pt x="69" y="5"/>
                    <a:pt x="69" y="1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0" name="Freeform 402"/>
            <p:cNvSpPr>
              <a:spLocks/>
            </p:cNvSpPr>
            <p:nvPr/>
          </p:nvSpPr>
          <p:spPr bwMode="auto">
            <a:xfrm>
              <a:off x="5862241" y="2690587"/>
              <a:ext cx="47625" cy="47625"/>
            </a:xfrm>
            <a:custGeom>
              <a:avLst/>
              <a:gdLst>
                <a:gd name="T0" fmla="*/ 53 w 57"/>
                <a:gd name="T1" fmla="*/ 52 h 56"/>
                <a:gd name="T2" fmla="*/ 39 w 57"/>
                <a:gd name="T3" fmla="*/ 52 h 56"/>
                <a:gd name="T4" fmla="*/ 4 w 57"/>
                <a:gd name="T5" fmla="*/ 17 h 56"/>
                <a:gd name="T6" fmla="*/ 4 w 57"/>
                <a:gd name="T7" fmla="*/ 3 h 56"/>
                <a:gd name="T8" fmla="*/ 18 w 57"/>
                <a:gd name="T9" fmla="*/ 3 h 56"/>
                <a:gd name="T10" fmla="*/ 53 w 57"/>
                <a:gd name="T11" fmla="*/ 38 h 56"/>
                <a:gd name="T12" fmla="*/ 53 w 57"/>
                <a:gd name="T13" fmla="*/ 52 h 56"/>
              </a:gdLst>
              <a:ahLst/>
              <a:cxnLst>
                <a:cxn ang="0">
                  <a:pos x="T0" y="T1"/>
                </a:cxn>
                <a:cxn ang="0">
                  <a:pos x="T2" y="T3"/>
                </a:cxn>
                <a:cxn ang="0">
                  <a:pos x="T4" y="T5"/>
                </a:cxn>
                <a:cxn ang="0">
                  <a:pos x="T6" y="T7"/>
                </a:cxn>
                <a:cxn ang="0">
                  <a:pos x="T8" y="T9"/>
                </a:cxn>
                <a:cxn ang="0">
                  <a:pos x="T10" y="T11"/>
                </a:cxn>
                <a:cxn ang="0">
                  <a:pos x="T12" y="T13"/>
                </a:cxn>
              </a:cxnLst>
              <a:rect l="0" t="0" r="r" b="b"/>
              <a:pathLst>
                <a:path w="57" h="56">
                  <a:moveTo>
                    <a:pt x="53" y="52"/>
                  </a:moveTo>
                  <a:cubicBezTo>
                    <a:pt x="49" y="56"/>
                    <a:pt x="43" y="56"/>
                    <a:pt x="39" y="52"/>
                  </a:cubicBezTo>
                  <a:cubicBezTo>
                    <a:pt x="4" y="17"/>
                    <a:pt x="4" y="17"/>
                    <a:pt x="4" y="17"/>
                  </a:cubicBezTo>
                  <a:cubicBezTo>
                    <a:pt x="0" y="14"/>
                    <a:pt x="0" y="7"/>
                    <a:pt x="4" y="3"/>
                  </a:cubicBezTo>
                  <a:cubicBezTo>
                    <a:pt x="8" y="0"/>
                    <a:pt x="14" y="0"/>
                    <a:pt x="18" y="3"/>
                  </a:cubicBezTo>
                  <a:cubicBezTo>
                    <a:pt x="53" y="38"/>
                    <a:pt x="53" y="38"/>
                    <a:pt x="53" y="38"/>
                  </a:cubicBezTo>
                  <a:cubicBezTo>
                    <a:pt x="57" y="42"/>
                    <a:pt x="57" y="49"/>
                    <a:pt x="53" y="52"/>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2" name="Freeform 403"/>
            <p:cNvSpPr>
              <a:spLocks/>
            </p:cNvSpPr>
            <p:nvPr/>
          </p:nvSpPr>
          <p:spPr bwMode="auto">
            <a:xfrm>
              <a:off x="6030516" y="2858862"/>
              <a:ext cx="47625" cy="47625"/>
            </a:xfrm>
            <a:custGeom>
              <a:avLst/>
              <a:gdLst>
                <a:gd name="T0" fmla="*/ 53 w 57"/>
                <a:gd name="T1" fmla="*/ 53 h 57"/>
                <a:gd name="T2" fmla="*/ 39 w 57"/>
                <a:gd name="T3" fmla="*/ 53 h 57"/>
                <a:gd name="T4" fmla="*/ 4 w 57"/>
                <a:gd name="T5" fmla="*/ 18 h 57"/>
                <a:gd name="T6" fmla="*/ 4 w 57"/>
                <a:gd name="T7" fmla="*/ 4 h 57"/>
                <a:gd name="T8" fmla="*/ 18 w 57"/>
                <a:gd name="T9" fmla="*/ 4 h 57"/>
                <a:gd name="T10" fmla="*/ 53 w 57"/>
                <a:gd name="T11" fmla="*/ 39 h 57"/>
                <a:gd name="T12" fmla="*/ 53 w 57"/>
                <a:gd name="T13" fmla="*/ 53 h 57"/>
              </a:gdLst>
              <a:ahLst/>
              <a:cxnLst>
                <a:cxn ang="0">
                  <a:pos x="T0" y="T1"/>
                </a:cxn>
                <a:cxn ang="0">
                  <a:pos x="T2" y="T3"/>
                </a:cxn>
                <a:cxn ang="0">
                  <a:pos x="T4" y="T5"/>
                </a:cxn>
                <a:cxn ang="0">
                  <a:pos x="T6" y="T7"/>
                </a:cxn>
                <a:cxn ang="0">
                  <a:pos x="T8" y="T9"/>
                </a:cxn>
                <a:cxn ang="0">
                  <a:pos x="T10" y="T11"/>
                </a:cxn>
                <a:cxn ang="0">
                  <a:pos x="T12" y="T13"/>
                </a:cxn>
              </a:cxnLst>
              <a:rect l="0" t="0" r="r" b="b"/>
              <a:pathLst>
                <a:path w="57" h="57">
                  <a:moveTo>
                    <a:pt x="53" y="53"/>
                  </a:moveTo>
                  <a:cubicBezTo>
                    <a:pt x="49" y="57"/>
                    <a:pt x="43" y="57"/>
                    <a:pt x="39" y="53"/>
                  </a:cubicBezTo>
                  <a:cubicBezTo>
                    <a:pt x="4" y="18"/>
                    <a:pt x="4" y="18"/>
                    <a:pt x="4" y="18"/>
                  </a:cubicBezTo>
                  <a:cubicBezTo>
                    <a:pt x="0" y="14"/>
                    <a:pt x="0" y="8"/>
                    <a:pt x="4" y="4"/>
                  </a:cubicBezTo>
                  <a:cubicBezTo>
                    <a:pt x="8" y="0"/>
                    <a:pt x="14" y="0"/>
                    <a:pt x="18" y="4"/>
                  </a:cubicBezTo>
                  <a:cubicBezTo>
                    <a:pt x="53" y="39"/>
                    <a:pt x="53" y="39"/>
                    <a:pt x="53" y="39"/>
                  </a:cubicBezTo>
                  <a:cubicBezTo>
                    <a:pt x="57" y="43"/>
                    <a:pt x="57" y="49"/>
                    <a:pt x="53" y="5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3" name="Freeform 404"/>
            <p:cNvSpPr>
              <a:spLocks/>
            </p:cNvSpPr>
            <p:nvPr/>
          </p:nvSpPr>
          <p:spPr bwMode="auto">
            <a:xfrm>
              <a:off x="5862241" y="2858862"/>
              <a:ext cx="47625" cy="47625"/>
            </a:xfrm>
            <a:custGeom>
              <a:avLst/>
              <a:gdLst>
                <a:gd name="T0" fmla="*/ 53 w 57"/>
                <a:gd name="T1" fmla="*/ 4 h 57"/>
                <a:gd name="T2" fmla="*/ 53 w 57"/>
                <a:gd name="T3" fmla="*/ 18 h 57"/>
                <a:gd name="T4" fmla="*/ 18 w 57"/>
                <a:gd name="T5" fmla="*/ 53 h 57"/>
                <a:gd name="T6" fmla="*/ 4 w 57"/>
                <a:gd name="T7" fmla="*/ 53 h 57"/>
                <a:gd name="T8" fmla="*/ 4 w 57"/>
                <a:gd name="T9" fmla="*/ 39 h 57"/>
                <a:gd name="T10" fmla="*/ 39 w 57"/>
                <a:gd name="T11" fmla="*/ 4 h 57"/>
                <a:gd name="T12" fmla="*/ 53 w 57"/>
                <a:gd name="T13" fmla="*/ 4 h 57"/>
              </a:gdLst>
              <a:ahLst/>
              <a:cxnLst>
                <a:cxn ang="0">
                  <a:pos x="T0" y="T1"/>
                </a:cxn>
                <a:cxn ang="0">
                  <a:pos x="T2" y="T3"/>
                </a:cxn>
                <a:cxn ang="0">
                  <a:pos x="T4" y="T5"/>
                </a:cxn>
                <a:cxn ang="0">
                  <a:pos x="T6" y="T7"/>
                </a:cxn>
                <a:cxn ang="0">
                  <a:pos x="T8" y="T9"/>
                </a:cxn>
                <a:cxn ang="0">
                  <a:pos x="T10" y="T11"/>
                </a:cxn>
                <a:cxn ang="0">
                  <a:pos x="T12" y="T13"/>
                </a:cxn>
              </a:cxnLst>
              <a:rect l="0" t="0" r="r" b="b"/>
              <a:pathLst>
                <a:path w="57" h="57">
                  <a:moveTo>
                    <a:pt x="53" y="4"/>
                  </a:moveTo>
                  <a:cubicBezTo>
                    <a:pt x="57" y="8"/>
                    <a:pt x="57" y="14"/>
                    <a:pt x="53" y="18"/>
                  </a:cubicBezTo>
                  <a:cubicBezTo>
                    <a:pt x="18" y="53"/>
                    <a:pt x="18" y="53"/>
                    <a:pt x="18" y="53"/>
                  </a:cubicBezTo>
                  <a:cubicBezTo>
                    <a:pt x="14" y="57"/>
                    <a:pt x="8" y="57"/>
                    <a:pt x="4" y="53"/>
                  </a:cubicBezTo>
                  <a:cubicBezTo>
                    <a:pt x="0" y="49"/>
                    <a:pt x="0" y="43"/>
                    <a:pt x="4" y="39"/>
                  </a:cubicBezTo>
                  <a:cubicBezTo>
                    <a:pt x="39" y="4"/>
                    <a:pt x="39" y="4"/>
                    <a:pt x="39" y="4"/>
                  </a:cubicBezTo>
                  <a:cubicBezTo>
                    <a:pt x="43" y="0"/>
                    <a:pt x="49" y="0"/>
                    <a:pt x="53" y="4"/>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4" name="Freeform 405"/>
            <p:cNvSpPr>
              <a:spLocks/>
            </p:cNvSpPr>
            <p:nvPr/>
          </p:nvSpPr>
          <p:spPr bwMode="auto">
            <a:xfrm>
              <a:off x="6030516" y="2690587"/>
              <a:ext cx="47625" cy="47625"/>
            </a:xfrm>
            <a:custGeom>
              <a:avLst/>
              <a:gdLst>
                <a:gd name="T0" fmla="*/ 53 w 57"/>
                <a:gd name="T1" fmla="*/ 3 h 56"/>
                <a:gd name="T2" fmla="*/ 53 w 57"/>
                <a:gd name="T3" fmla="*/ 17 h 56"/>
                <a:gd name="T4" fmla="*/ 18 w 57"/>
                <a:gd name="T5" fmla="*/ 52 h 56"/>
                <a:gd name="T6" fmla="*/ 4 w 57"/>
                <a:gd name="T7" fmla="*/ 52 h 56"/>
                <a:gd name="T8" fmla="*/ 4 w 57"/>
                <a:gd name="T9" fmla="*/ 38 h 56"/>
                <a:gd name="T10" fmla="*/ 39 w 57"/>
                <a:gd name="T11" fmla="*/ 3 h 56"/>
                <a:gd name="T12" fmla="*/ 53 w 57"/>
                <a:gd name="T13" fmla="*/ 3 h 56"/>
              </a:gdLst>
              <a:ahLst/>
              <a:cxnLst>
                <a:cxn ang="0">
                  <a:pos x="T0" y="T1"/>
                </a:cxn>
                <a:cxn ang="0">
                  <a:pos x="T2" y="T3"/>
                </a:cxn>
                <a:cxn ang="0">
                  <a:pos x="T4" y="T5"/>
                </a:cxn>
                <a:cxn ang="0">
                  <a:pos x="T6" y="T7"/>
                </a:cxn>
                <a:cxn ang="0">
                  <a:pos x="T8" y="T9"/>
                </a:cxn>
                <a:cxn ang="0">
                  <a:pos x="T10" y="T11"/>
                </a:cxn>
                <a:cxn ang="0">
                  <a:pos x="T12" y="T13"/>
                </a:cxn>
              </a:cxnLst>
              <a:rect l="0" t="0" r="r" b="b"/>
              <a:pathLst>
                <a:path w="57" h="56">
                  <a:moveTo>
                    <a:pt x="53" y="3"/>
                  </a:moveTo>
                  <a:cubicBezTo>
                    <a:pt x="57" y="7"/>
                    <a:pt x="57" y="14"/>
                    <a:pt x="53" y="17"/>
                  </a:cubicBezTo>
                  <a:cubicBezTo>
                    <a:pt x="18" y="52"/>
                    <a:pt x="18" y="52"/>
                    <a:pt x="18" y="52"/>
                  </a:cubicBezTo>
                  <a:cubicBezTo>
                    <a:pt x="14" y="56"/>
                    <a:pt x="8" y="56"/>
                    <a:pt x="4" y="52"/>
                  </a:cubicBezTo>
                  <a:cubicBezTo>
                    <a:pt x="0" y="49"/>
                    <a:pt x="0" y="42"/>
                    <a:pt x="4" y="38"/>
                  </a:cubicBezTo>
                  <a:cubicBezTo>
                    <a:pt x="39" y="3"/>
                    <a:pt x="39" y="3"/>
                    <a:pt x="39" y="3"/>
                  </a:cubicBezTo>
                  <a:cubicBezTo>
                    <a:pt x="43" y="0"/>
                    <a:pt x="49" y="0"/>
                    <a:pt x="53" y="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5" name="Freeform 406"/>
            <p:cNvSpPr>
              <a:spLocks noEditPoints="1"/>
            </p:cNvSpPr>
            <p:nvPr/>
          </p:nvSpPr>
          <p:spPr bwMode="auto">
            <a:xfrm>
              <a:off x="5889228" y="2715987"/>
              <a:ext cx="161925" cy="196850"/>
            </a:xfrm>
            <a:custGeom>
              <a:avLst/>
              <a:gdLst>
                <a:gd name="T0" fmla="*/ 194 w 194"/>
                <a:gd name="T1" fmla="*/ 97 h 237"/>
                <a:gd name="T2" fmla="*/ 97 w 194"/>
                <a:gd name="T3" fmla="*/ 0 h 237"/>
                <a:gd name="T4" fmla="*/ 0 w 194"/>
                <a:gd name="T5" fmla="*/ 97 h 237"/>
                <a:gd name="T6" fmla="*/ 0 w 194"/>
                <a:gd name="T7" fmla="*/ 102 h 237"/>
                <a:gd name="T8" fmla="*/ 0 w 194"/>
                <a:gd name="T9" fmla="*/ 102 h 237"/>
                <a:gd name="T10" fmla="*/ 0 w 194"/>
                <a:gd name="T11" fmla="*/ 103 h 237"/>
                <a:gd name="T12" fmla="*/ 4 w 194"/>
                <a:gd name="T13" fmla="*/ 122 h 237"/>
                <a:gd name="T14" fmla="*/ 22 w 194"/>
                <a:gd name="T15" fmla="*/ 164 h 237"/>
                <a:gd name="T16" fmla="*/ 42 w 194"/>
                <a:gd name="T17" fmla="*/ 204 h 237"/>
                <a:gd name="T18" fmla="*/ 44 w 194"/>
                <a:gd name="T19" fmla="*/ 232 h 237"/>
                <a:gd name="T20" fmla="*/ 97 w 194"/>
                <a:gd name="T21" fmla="*/ 237 h 237"/>
                <a:gd name="T22" fmla="*/ 97 w 194"/>
                <a:gd name="T23" fmla="*/ 237 h 237"/>
                <a:gd name="T24" fmla="*/ 97 w 194"/>
                <a:gd name="T25" fmla="*/ 237 h 237"/>
                <a:gd name="T26" fmla="*/ 97 w 194"/>
                <a:gd name="T27" fmla="*/ 237 h 237"/>
                <a:gd name="T28" fmla="*/ 97 w 194"/>
                <a:gd name="T29" fmla="*/ 237 h 237"/>
                <a:gd name="T30" fmla="*/ 150 w 194"/>
                <a:gd name="T31" fmla="*/ 232 h 237"/>
                <a:gd name="T32" fmla="*/ 152 w 194"/>
                <a:gd name="T33" fmla="*/ 204 h 237"/>
                <a:gd name="T34" fmla="*/ 172 w 194"/>
                <a:gd name="T35" fmla="*/ 164 h 237"/>
                <a:gd name="T36" fmla="*/ 190 w 194"/>
                <a:gd name="T37" fmla="*/ 123 h 237"/>
                <a:gd name="T38" fmla="*/ 194 w 194"/>
                <a:gd name="T39" fmla="*/ 102 h 237"/>
                <a:gd name="T40" fmla="*/ 194 w 194"/>
                <a:gd name="T41" fmla="*/ 98 h 237"/>
                <a:gd name="T42" fmla="*/ 194 w 194"/>
                <a:gd name="T43" fmla="*/ 97 h 237"/>
                <a:gd name="T44" fmla="*/ 92 w 194"/>
                <a:gd name="T45" fmla="*/ 43 h 237"/>
                <a:gd name="T46" fmla="*/ 49 w 194"/>
                <a:gd name="T47" fmla="*/ 98 h 237"/>
                <a:gd name="T48" fmla="*/ 52 w 194"/>
                <a:gd name="T49" fmla="*/ 132 h 237"/>
                <a:gd name="T50" fmla="*/ 44 w 194"/>
                <a:gd name="T51" fmla="*/ 149 h 237"/>
                <a:gd name="T52" fmla="*/ 27 w 194"/>
                <a:gd name="T53" fmla="*/ 141 h 237"/>
                <a:gd name="T54" fmla="*/ 23 w 194"/>
                <a:gd name="T55" fmla="*/ 95 h 237"/>
                <a:gd name="T56" fmla="*/ 81 w 194"/>
                <a:gd name="T57" fmla="*/ 19 h 237"/>
                <a:gd name="T58" fmla="*/ 94 w 194"/>
                <a:gd name="T59" fmla="*/ 20 h 237"/>
                <a:gd name="T60" fmla="*/ 98 w 194"/>
                <a:gd name="T61" fmla="*/ 25 h 237"/>
                <a:gd name="T62" fmla="*/ 92 w 194"/>
                <a:gd name="T63" fmla="*/ 43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4" h="237">
                  <a:moveTo>
                    <a:pt x="194" y="97"/>
                  </a:moveTo>
                  <a:cubicBezTo>
                    <a:pt x="194" y="44"/>
                    <a:pt x="150" y="0"/>
                    <a:pt x="97" y="0"/>
                  </a:cubicBezTo>
                  <a:cubicBezTo>
                    <a:pt x="44" y="0"/>
                    <a:pt x="0" y="44"/>
                    <a:pt x="0" y="97"/>
                  </a:cubicBezTo>
                  <a:cubicBezTo>
                    <a:pt x="0" y="97"/>
                    <a:pt x="0" y="99"/>
                    <a:pt x="0" y="102"/>
                  </a:cubicBezTo>
                  <a:cubicBezTo>
                    <a:pt x="0" y="102"/>
                    <a:pt x="0" y="102"/>
                    <a:pt x="0" y="102"/>
                  </a:cubicBezTo>
                  <a:cubicBezTo>
                    <a:pt x="0" y="103"/>
                    <a:pt x="0" y="103"/>
                    <a:pt x="0" y="103"/>
                  </a:cubicBezTo>
                  <a:cubicBezTo>
                    <a:pt x="1" y="109"/>
                    <a:pt x="2" y="116"/>
                    <a:pt x="4" y="122"/>
                  </a:cubicBezTo>
                  <a:cubicBezTo>
                    <a:pt x="6" y="134"/>
                    <a:pt x="12" y="149"/>
                    <a:pt x="22" y="164"/>
                  </a:cubicBezTo>
                  <a:cubicBezTo>
                    <a:pt x="22" y="164"/>
                    <a:pt x="40" y="190"/>
                    <a:pt x="42" y="204"/>
                  </a:cubicBezTo>
                  <a:cubicBezTo>
                    <a:pt x="42" y="204"/>
                    <a:pt x="43" y="225"/>
                    <a:pt x="44" y="232"/>
                  </a:cubicBezTo>
                  <a:cubicBezTo>
                    <a:pt x="44" y="232"/>
                    <a:pt x="73" y="237"/>
                    <a:pt x="97" y="237"/>
                  </a:cubicBezTo>
                  <a:cubicBezTo>
                    <a:pt x="97" y="237"/>
                    <a:pt x="97" y="237"/>
                    <a:pt x="97" y="237"/>
                  </a:cubicBezTo>
                  <a:cubicBezTo>
                    <a:pt x="97" y="237"/>
                    <a:pt x="97" y="237"/>
                    <a:pt x="97" y="237"/>
                  </a:cubicBezTo>
                  <a:cubicBezTo>
                    <a:pt x="97" y="237"/>
                    <a:pt x="97" y="237"/>
                    <a:pt x="97" y="237"/>
                  </a:cubicBezTo>
                  <a:cubicBezTo>
                    <a:pt x="97" y="237"/>
                    <a:pt x="97" y="237"/>
                    <a:pt x="97" y="237"/>
                  </a:cubicBezTo>
                  <a:cubicBezTo>
                    <a:pt x="121" y="237"/>
                    <a:pt x="150" y="232"/>
                    <a:pt x="150" y="232"/>
                  </a:cubicBezTo>
                  <a:cubicBezTo>
                    <a:pt x="151" y="225"/>
                    <a:pt x="152" y="204"/>
                    <a:pt x="152" y="204"/>
                  </a:cubicBezTo>
                  <a:cubicBezTo>
                    <a:pt x="154" y="190"/>
                    <a:pt x="172" y="164"/>
                    <a:pt x="172" y="164"/>
                  </a:cubicBezTo>
                  <a:cubicBezTo>
                    <a:pt x="182" y="149"/>
                    <a:pt x="187" y="135"/>
                    <a:pt x="190" y="123"/>
                  </a:cubicBezTo>
                  <a:cubicBezTo>
                    <a:pt x="192" y="116"/>
                    <a:pt x="193" y="109"/>
                    <a:pt x="194" y="102"/>
                  </a:cubicBezTo>
                  <a:cubicBezTo>
                    <a:pt x="194" y="99"/>
                    <a:pt x="194" y="98"/>
                    <a:pt x="194" y="98"/>
                  </a:cubicBezTo>
                  <a:cubicBezTo>
                    <a:pt x="194" y="97"/>
                    <a:pt x="194" y="97"/>
                    <a:pt x="194" y="97"/>
                  </a:cubicBezTo>
                  <a:close/>
                  <a:moveTo>
                    <a:pt x="92" y="43"/>
                  </a:moveTo>
                  <a:cubicBezTo>
                    <a:pt x="66" y="55"/>
                    <a:pt x="52" y="73"/>
                    <a:pt x="49" y="98"/>
                  </a:cubicBezTo>
                  <a:cubicBezTo>
                    <a:pt x="47" y="117"/>
                    <a:pt x="52" y="132"/>
                    <a:pt x="52" y="132"/>
                  </a:cubicBezTo>
                  <a:cubicBezTo>
                    <a:pt x="55" y="139"/>
                    <a:pt x="51" y="147"/>
                    <a:pt x="44" y="149"/>
                  </a:cubicBezTo>
                  <a:cubicBezTo>
                    <a:pt x="37" y="151"/>
                    <a:pt x="30" y="148"/>
                    <a:pt x="27" y="141"/>
                  </a:cubicBezTo>
                  <a:cubicBezTo>
                    <a:pt x="27" y="140"/>
                    <a:pt x="20" y="120"/>
                    <a:pt x="23" y="95"/>
                  </a:cubicBezTo>
                  <a:cubicBezTo>
                    <a:pt x="26" y="71"/>
                    <a:pt x="38" y="39"/>
                    <a:pt x="81" y="19"/>
                  </a:cubicBezTo>
                  <a:cubicBezTo>
                    <a:pt x="85" y="17"/>
                    <a:pt x="90" y="17"/>
                    <a:pt x="94" y="20"/>
                  </a:cubicBezTo>
                  <a:cubicBezTo>
                    <a:pt x="96" y="21"/>
                    <a:pt x="97" y="23"/>
                    <a:pt x="98" y="25"/>
                  </a:cubicBezTo>
                  <a:cubicBezTo>
                    <a:pt x="101" y="32"/>
                    <a:pt x="99" y="40"/>
                    <a:pt x="92" y="4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6" name="Freeform 407"/>
            <p:cNvSpPr>
              <a:spLocks/>
            </p:cNvSpPr>
            <p:nvPr/>
          </p:nvSpPr>
          <p:spPr bwMode="auto">
            <a:xfrm>
              <a:off x="5917803" y="2904899"/>
              <a:ext cx="106363" cy="22225"/>
            </a:xfrm>
            <a:custGeom>
              <a:avLst/>
              <a:gdLst>
                <a:gd name="T0" fmla="*/ 64 w 127"/>
                <a:gd name="T1" fmla="*/ 27 h 27"/>
                <a:gd name="T2" fmla="*/ 8 w 127"/>
                <a:gd name="T3" fmla="*/ 21 h 27"/>
                <a:gd name="T4" fmla="*/ 1 w 127"/>
                <a:gd name="T5" fmla="*/ 9 h 27"/>
                <a:gd name="T6" fmla="*/ 13 w 127"/>
                <a:gd name="T7" fmla="*/ 2 h 27"/>
                <a:gd name="T8" fmla="*/ 113 w 127"/>
                <a:gd name="T9" fmla="*/ 2 h 27"/>
                <a:gd name="T10" fmla="*/ 126 w 127"/>
                <a:gd name="T11" fmla="*/ 9 h 27"/>
                <a:gd name="T12" fmla="*/ 118 w 127"/>
                <a:gd name="T13" fmla="*/ 21 h 27"/>
                <a:gd name="T14" fmla="*/ 64 w 127"/>
                <a:gd name="T15" fmla="*/ 27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27">
                  <a:moveTo>
                    <a:pt x="64" y="27"/>
                  </a:moveTo>
                  <a:cubicBezTo>
                    <a:pt x="32" y="27"/>
                    <a:pt x="10" y="22"/>
                    <a:pt x="8" y="21"/>
                  </a:cubicBezTo>
                  <a:cubicBezTo>
                    <a:pt x="3" y="20"/>
                    <a:pt x="0" y="15"/>
                    <a:pt x="1" y="9"/>
                  </a:cubicBezTo>
                  <a:cubicBezTo>
                    <a:pt x="2" y="4"/>
                    <a:pt x="8" y="0"/>
                    <a:pt x="13" y="2"/>
                  </a:cubicBezTo>
                  <a:cubicBezTo>
                    <a:pt x="14" y="2"/>
                    <a:pt x="61" y="13"/>
                    <a:pt x="113" y="2"/>
                  </a:cubicBezTo>
                  <a:cubicBezTo>
                    <a:pt x="119" y="0"/>
                    <a:pt x="124" y="4"/>
                    <a:pt x="126" y="9"/>
                  </a:cubicBezTo>
                  <a:cubicBezTo>
                    <a:pt x="127" y="15"/>
                    <a:pt x="123" y="20"/>
                    <a:pt x="118" y="21"/>
                  </a:cubicBezTo>
                  <a:cubicBezTo>
                    <a:pt x="99" y="26"/>
                    <a:pt x="80" y="27"/>
                    <a:pt x="64" y="27"/>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7" name="Freeform 409"/>
            <p:cNvSpPr>
              <a:spLocks/>
            </p:cNvSpPr>
            <p:nvPr/>
          </p:nvSpPr>
          <p:spPr bwMode="auto">
            <a:xfrm>
              <a:off x="5920978" y="2923949"/>
              <a:ext cx="98425" cy="20638"/>
            </a:xfrm>
            <a:custGeom>
              <a:avLst/>
              <a:gdLst>
                <a:gd name="T0" fmla="*/ 60 w 118"/>
                <a:gd name="T1" fmla="*/ 25 h 25"/>
                <a:gd name="T2" fmla="*/ 9 w 118"/>
                <a:gd name="T3" fmla="*/ 21 h 25"/>
                <a:gd name="T4" fmla="*/ 1 w 118"/>
                <a:gd name="T5" fmla="*/ 9 h 25"/>
                <a:gd name="T6" fmla="*/ 13 w 118"/>
                <a:gd name="T7" fmla="*/ 1 h 25"/>
                <a:gd name="T8" fmla="*/ 105 w 118"/>
                <a:gd name="T9" fmla="*/ 1 h 25"/>
                <a:gd name="T10" fmla="*/ 117 w 118"/>
                <a:gd name="T11" fmla="*/ 9 h 25"/>
                <a:gd name="T12" fmla="*/ 109 w 118"/>
                <a:gd name="T13" fmla="*/ 21 h 25"/>
                <a:gd name="T14" fmla="*/ 60 w 118"/>
                <a:gd name="T15" fmla="*/ 25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25">
                  <a:moveTo>
                    <a:pt x="60" y="25"/>
                  </a:moveTo>
                  <a:cubicBezTo>
                    <a:pt x="31" y="25"/>
                    <a:pt x="10" y="21"/>
                    <a:pt x="9" y="21"/>
                  </a:cubicBezTo>
                  <a:cubicBezTo>
                    <a:pt x="4" y="19"/>
                    <a:pt x="0" y="14"/>
                    <a:pt x="1" y="9"/>
                  </a:cubicBezTo>
                  <a:cubicBezTo>
                    <a:pt x="3" y="3"/>
                    <a:pt x="8" y="0"/>
                    <a:pt x="13" y="1"/>
                  </a:cubicBezTo>
                  <a:cubicBezTo>
                    <a:pt x="14" y="1"/>
                    <a:pt x="58" y="10"/>
                    <a:pt x="105" y="1"/>
                  </a:cubicBezTo>
                  <a:cubicBezTo>
                    <a:pt x="111" y="0"/>
                    <a:pt x="116" y="3"/>
                    <a:pt x="117" y="9"/>
                  </a:cubicBezTo>
                  <a:cubicBezTo>
                    <a:pt x="118" y="14"/>
                    <a:pt x="114" y="20"/>
                    <a:pt x="109" y="21"/>
                  </a:cubicBezTo>
                  <a:cubicBezTo>
                    <a:pt x="91" y="24"/>
                    <a:pt x="74" y="25"/>
                    <a:pt x="60" y="25"/>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8" name="Freeform 410"/>
            <p:cNvSpPr>
              <a:spLocks/>
            </p:cNvSpPr>
            <p:nvPr/>
          </p:nvSpPr>
          <p:spPr bwMode="auto">
            <a:xfrm>
              <a:off x="5925741" y="2942999"/>
              <a:ext cx="88900" cy="20638"/>
            </a:xfrm>
            <a:custGeom>
              <a:avLst/>
              <a:gdLst>
                <a:gd name="T0" fmla="*/ 54 w 106"/>
                <a:gd name="T1" fmla="*/ 24 h 24"/>
                <a:gd name="T2" fmla="*/ 9 w 106"/>
                <a:gd name="T3" fmla="*/ 21 h 24"/>
                <a:gd name="T4" fmla="*/ 1 w 106"/>
                <a:gd name="T5" fmla="*/ 9 h 24"/>
                <a:gd name="T6" fmla="*/ 13 w 106"/>
                <a:gd name="T7" fmla="*/ 1 h 24"/>
                <a:gd name="T8" fmla="*/ 13 w 106"/>
                <a:gd name="T9" fmla="*/ 1 h 24"/>
                <a:gd name="T10" fmla="*/ 94 w 106"/>
                <a:gd name="T11" fmla="*/ 1 h 24"/>
                <a:gd name="T12" fmla="*/ 106 w 106"/>
                <a:gd name="T13" fmla="*/ 9 h 24"/>
                <a:gd name="T14" fmla="*/ 97 w 106"/>
                <a:gd name="T15" fmla="*/ 21 h 24"/>
                <a:gd name="T16" fmla="*/ 54 w 106"/>
                <a:gd name="T1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4">
                  <a:moveTo>
                    <a:pt x="54" y="24"/>
                  </a:moveTo>
                  <a:cubicBezTo>
                    <a:pt x="28" y="24"/>
                    <a:pt x="10" y="21"/>
                    <a:pt x="9" y="21"/>
                  </a:cubicBezTo>
                  <a:cubicBezTo>
                    <a:pt x="4" y="20"/>
                    <a:pt x="0" y="15"/>
                    <a:pt x="1" y="9"/>
                  </a:cubicBezTo>
                  <a:cubicBezTo>
                    <a:pt x="2" y="4"/>
                    <a:pt x="7" y="0"/>
                    <a:pt x="13" y="1"/>
                  </a:cubicBezTo>
                  <a:cubicBezTo>
                    <a:pt x="13" y="1"/>
                    <a:pt x="13" y="1"/>
                    <a:pt x="13" y="1"/>
                  </a:cubicBezTo>
                  <a:cubicBezTo>
                    <a:pt x="13" y="1"/>
                    <a:pt x="52" y="8"/>
                    <a:pt x="94" y="1"/>
                  </a:cubicBezTo>
                  <a:cubicBezTo>
                    <a:pt x="99" y="0"/>
                    <a:pt x="105" y="4"/>
                    <a:pt x="106" y="9"/>
                  </a:cubicBezTo>
                  <a:cubicBezTo>
                    <a:pt x="106" y="15"/>
                    <a:pt x="103" y="20"/>
                    <a:pt x="97" y="21"/>
                  </a:cubicBezTo>
                  <a:cubicBezTo>
                    <a:pt x="82" y="23"/>
                    <a:pt x="67" y="24"/>
                    <a:pt x="54" y="24"/>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9" name="Freeform 411"/>
            <p:cNvSpPr>
              <a:spLocks/>
            </p:cNvSpPr>
            <p:nvPr/>
          </p:nvSpPr>
          <p:spPr bwMode="auto">
            <a:xfrm>
              <a:off x="5936853" y="2962049"/>
              <a:ext cx="68263" cy="17463"/>
            </a:xfrm>
            <a:custGeom>
              <a:avLst/>
              <a:gdLst>
                <a:gd name="T0" fmla="*/ 42 w 83"/>
                <a:gd name="T1" fmla="*/ 3 h 20"/>
                <a:gd name="T2" fmla="*/ 83 w 83"/>
                <a:gd name="T3" fmla="*/ 0 h 20"/>
                <a:gd name="T4" fmla="*/ 41 w 83"/>
                <a:gd name="T5" fmla="*/ 20 h 20"/>
                <a:gd name="T6" fmla="*/ 0 w 83"/>
                <a:gd name="T7" fmla="*/ 0 h 20"/>
                <a:gd name="T8" fmla="*/ 42 w 83"/>
                <a:gd name="T9" fmla="*/ 3 h 20"/>
              </a:gdLst>
              <a:ahLst/>
              <a:cxnLst>
                <a:cxn ang="0">
                  <a:pos x="T0" y="T1"/>
                </a:cxn>
                <a:cxn ang="0">
                  <a:pos x="T2" y="T3"/>
                </a:cxn>
                <a:cxn ang="0">
                  <a:pos x="T4" y="T5"/>
                </a:cxn>
                <a:cxn ang="0">
                  <a:pos x="T6" y="T7"/>
                </a:cxn>
                <a:cxn ang="0">
                  <a:pos x="T8" y="T9"/>
                </a:cxn>
              </a:cxnLst>
              <a:rect l="0" t="0" r="r" b="b"/>
              <a:pathLst>
                <a:path w="83" h="20">
                  <a:moveTo>
                    <a:pt x="42" y="3"/>
                  </a:moveTo>
                  <a:cubicBezTo>
                    <a:pt x="54" y="3"/>
                    <a:pt x="68" y="2"/>
                    <a:pt x="83" y="0"/>
                  </a:cubicBezTo>
                  <a:cubicBezTo>
                    <a:pt x="73" y="12"/>
                    <a:pt x="58" y="20"/>
                    <a:pt x="41" y="20"/>
                  </a:cubicBezTo>
                  <a:cubicBezTo>
                    <a:pt x="24" y="20"/>
                    <a:pt x="9" y="12"/>
                    <a:pt x="0" y="0"/>
                  </a:cubicBezTo>
                  <a:cubicBezTo>
                    <a:pt x="6" y="1"/>
                    <a:pt x="21" y="3"/>
                    <a:pt x="42" y="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sp>
        <p:nvSpPr>
          <p:cNvPr id="2" name="Titre 1"/>
          <p:cNvSpPr>
            <a:spLocks noGrp="1"/>
          </p:cNvSpPr>
          <p:nvPr>
            <p:ph type="title"/>
          </p:nvPr>
        </p:nvSpPr>
        <p:spPr/>
        <p:txBody>
          <a:bodyPr/>
          <a:lstStyle/>
          <a:p>
            <a:r>
              <a:rPr lang="fr-FR" sz="1600" dirty="0"/>
              <a:t>OS1 - Une Europe plus intelligente  (FEDER)</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7</a:t>
            </a:fld>
            <a:endParaRPr lang="fr-FR">
              <a:solidFill>
                <a:prstClr val="white"/>
              </a:solidFill>
            </a:endParaRPr>
          </a:p>
        </p:txBody>
      </p:sp>
      <p:graphicFrame>
        <p:nvGraphicFramePr>
          <p:cNvPr id="3" name="Diagramme 2"/>
          <p:cNvGraphicFramePr/>
          <p:nvPr>
            <p:extLst>
              <p:ext uri="{D42A27DB-BD31-4B8C-83A1-F6EECF244321}">
                <p14:modId xmlns:p14="http://schemas.microsoft.com/office/powerpoint/2010/main" val="2111455351"/>
              </p:ext>
            </p:extLst>
          </p:nvPr>
        </p:nvGraphicFramePr>
        <p:xfrm>
          <a:off x="564952" y="1375776"/>
          <a:ext cx="8208912" cy="5030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Ellipse 10"/>
          <p:cNvSpPr/>
          <p:nvPr/>
        </p:nvSpPr>
        <p:spPr>
          <a:xfrm>
            <a:off x="6774608" y="217661"/>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r>
              <a:rPr lang="fr-FR" b="1" dirty="0">
                <a:solidFill>
                  <a:prstClr val="white"/>
                </a:solidFill>
              </a:rPr>
              <a:t>3,5 Mds €</a:t>
            </a:r>
          </a:p>
        </p:txBody>
      </p:sp>
    </p:spTree>
    <p:extLst>
      <p:ext uri="{BB962C8B-B14F-4D97-AF65-F5344CB8AC3E}">
        <p14:creationId xmlns:p14="http://schemas.microsoft.com/office/powerpoint/2010/main" val="361689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lipse 10"/>
          <p:cNvSpPr/>
          <p:nvPr/>
        </p:nvSpPr>
        <p:spPr>
          <a:xfrm>
            <a:off x="852076" y="968028"/>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endParaRPr lang="fr-FR" b="1" dirty="0">
              <a:solidFill>
                <a:prstClr val="white"/>
              </a:solidFill>
            </a:endParaRPr>
          </a:p>
        </p:txBody>
      </p:sp>
      <p:sp>
        <p:nvSpPr>
          <p:cNvPr id="2" name="Titre 1"/>
          <p:cNvSpPr>
            <a:spLocks noGrp="1"/>
          </p:cNvSpPr>
          <p:nvPr>
            <p:ph type="title"/>
          </p:nvPr>
        </p:nvSpPr>
        <p:spPr/>
        <p:txBody>
          <a:bodyPr/>
          <a:lstStyle/>
          <a:p>
            <a:r>
              <a:rPr lang="fr-FR" dirty="0"/>
              <a:t>OS2 - Une Europe plus verte   (FEDER )</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8</a:t>
            </a:fld>
            <a:endParaRPr lang="fr-FR">
              <a:solidFill>
                <a:prstClr val="white"/>
              </a:solidFill>
            </a:endParaRPr>
          </a:p>
        </p:txBody>
      </p:sp>
      <p:graphicFrame>
        <p:nvGraphicFramePr>
          <p:cNvPr id="5" name="Diagramme 4"/>
          <p:cNvGraphicFramePr/>
          <p:nvPr>
            <p:extLst>
              <p:ext uri="{D42A27DB-BD31-4B8C-83A1-F6EECF244321}">
                <p14:modId xmlns:p14="http://schemas.microsoft.com/office/powerpoint/2010/main" val="3329174106"/>
              </p:ext>
            </p:extLst>
          </p:nvPr>
        </p:nvGraphicFramePr>
        <p:xfrm>
          <a:off x="1655928" y="1472084"/>
          <a:ext cx="6444464" cy="4837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Ellipse 9"/>
          <p:cNvSpPr/>
          <p:nvPr/>
        </p:nvSpPr>
        <p:spPr>
          <a:xfrm>
            <a:off x="6660232" y="188640"/>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r>
              <a:rPr lang="fr-FR" b="1" dirty="0">
                <a:solidFill>
                  <a:prstClr val="white"/>
                </a:solidFill>
              </a:rPr>
              <a:t>3,3 Mds €</a:t>
            </a:r>
          </a:p>
        </p:txBody>
      </p:sp>
      <p:grpSp>
        <p:nvGrpSpPr>
          <p:cNvPr id="12" name="Groupe 11"/>
          <p:cNvGrpSpPr/>
          <p:nvPr/>
        </p:nvGrpSpPr>
        <p:grpSpPr>
          <a:xfrm>
            <a:off x="996985" y="1176015"/>
            <a:ext cx="777574" cy="592138"/>
            <a:chOff x="5868144" y="3062412"/>
            <a:chExt cx="1144588" cy="911225"/>
          </a:xfrm>
        </p:grpSpPr>
        <p:sp>
          <p:nvSpPr>
            <p:cNvPr id="13" name="Freeform 591"/>
            <p:cNvSpPr>
              <a:spLocks/>
            </p:cNvSpPr>
            <p:nvPr/>
          </p:nvSpPr>
          <p:spPr bwMode="auto">
            <a:xfrm>
              <a:off x="5868144" y="3645024"/>
              <a:ext cx="969963" cy="328613"/>
            </a:xfrm>
            <a:custGeom>
              <a:avLst/>
              <a:gdLst>
                <a:gd name="T0" fmla="*/ 1165 w 1165"/>
                <a:gd name="T1" fmla="*/ 103 h 395"/>
                <a:gd name="T2" fmla="*/ 1105 w 1165"/>
                <a:gd name="T3" fmla="*/ 43 h 395"/>
                <a:gd name="T4" fmla="*/ 1070 w 1165"/>
                <a:gd name="T5" fmla="*/ 54 h 395"/>
                <a:gd name="T6" fmla="*/ 1070 w 1165"/>
                <a:gd name="T7" fmla="*/ 54 h 395"/>
                <a:gd name="T8" fmla="*/ 919 w 1165"/>
                <a:gd name="T9" fmla="*/ 158 h 395"/>
                <a:gd name="T10" fmla="*/ 895 w 1165"/>
                <a:gd name="T11" fmla="*/ 158 h 395"/>
                <a:gd name="T12" fmla="*/ 877 w 1165"/>
                <a:gd name="T13" fmla="*/ 224 h 395"/>
                <a:gd name="T14" fmla="*/ 788 w 1165"/>
                <a:gd name="T15" fmla="*/ 260 h 395"/>
                <a:gd name="T16" fmla="*/ 585 w 1165"/>
                <a:gd name="T17" fmla="*/ 260 h 395"/>
                <a:gd name="T18" fmla="*/ 414 w 1165"/>
                <a:gd name="T19" fmla="*/ 306 h 395"/>
                <a:gd name="T20" fmla="*/ 407 w 1165"/>
                <a:gd name="T21" fmla="*/ 279 h 395"/>
                <a:gd name="T22" fmla="*/ 583 w 1165"/>
                <a:gd name="T23" fmla="*/ 232 h 395"/>
                <a:gd name="T24" fmla="*/ 788 w 1165"/>
                <a:gd name="T25" fmla="*/ 232 h 395"/>
                <a:gd name="T26" fmla="*/ 854 w 1165"/>
                <a:gd name="T27" fmla="*/ 207 h 395"/>
                <a:gd name="T28" fmla="*/ 867 w 1165"/>
                <a:gd name="T29" fmla="*/ 158 h 395"/>
                <a:gd name="T30" fmla="*/ 808 w 1165"/>
                <a:gd name="T31" fmla="*/ 110 h 395"/>
                <a:gd name="T32" fmla="*/ 808 w 1165"/>
                <a:gd name="T33" fmla="*/ 110 h 395"/>
                <a:gd name="T34" fmla="*/ 732 w 1165"/>
                <a:gd name="T35" fmla="*/ 110 h 395"/>
                <a:gd name="T36" fmla="*/ 631 w 1165"/>
                <a:gd name="T37" fmla="*/ 110 h 395"/>
                <a:gd name="T38" fmla="*/ 437 w 1165"/>
                <a:gd name="T39" fmla="*/ 0 h 395"/>
                <a:gd name="T40" fmla="*/ 292 w 1165"/>
                <a:gd name="T41" fmla="*/ 0 h 395"/>
                <a:gd name="T42" fmla="*/ 243 w 1165"/>
                <a:gd name="T43" fmla="*/ 21 h 395"/>
                <a:gd name="T44" fmla="*/ 0 w 1165"/>
                <a:gd name="T45" fmla="*/ 21 h 395"/>
                <a:gd name="T46" fmla="*/ 0 w 1165"/>
                <a:gd name="T47" fmla="*/ 318 h 395"/>
                <a:gd name="T48" fmla="*/ 169 w 1165"/>
                <a:gd name="T49" fmla="*/ 317 h 395"/>
                <a:gd name="T50" fmla="*/ 429 w 1165"/>
                <a:gd name="T51" fmla="*/ 395 h 395"/>
                <a:gd name="T52" fmla="*/ 542 w 1165"/>
                <a:gd name="T53" fmla="*/ 395 h 395"/>
                <a:gd name="T54" fmla="*/ 981 w 1165"/>
                <a:gd name="T55" fmla="*/ 267 h 395"/>
                <a:gd name="T56" fmla="*/ 1141 w 1165"/>
                <a:gd name="T57" fmla="*/ 152 h 395"/>
                <a:gd name="T58" fmla="*/ 1141 w 1165"/>
                <a:gd name="T59" fmla="*/ 152 h 395"/>
                <a:gd name="T60" fmla="*/ 1165 w 1165"/>
                <a:gd name="T61" fmla="*/ 103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5" h="395">
                  <a:moveTo>
                    <a:pt x="1165" y="103"/>
                  </a:moveTo>
                  <a:cubicBezTo>
                    <a:pt x="1165" y="70"/>
                    <a:pt x="1138" y="43"/>
                    <a:pt x="1105" y="43"/>
                  </a:cubicBezTo>
                  <a:cubicBezTo>
                    <a:pt x="1092" y="43"/>
                    <a:pt x="1080" y="47"/>
                    <a:pt x="1070" y="54"/>
                  </a:cubicBezTo>
                  <a:cubicBezTo>
                    <a:pt x="1070" y="54"/>
                    <a:pt x="1070" y="54"/>
                    <a:pt x="1070" y="54"/>
                  </a:cubicBezTo>
                  <a:cubicBezTo>
                    <a:pt x="919" y="158"/>
                    <a:pt x="919" y="158"/>
                    <a:pt x="919" y="158"/>
                  </a:cubicBezTo>
                  <a:cubicBezTo>
                    <a:pt x="895" y="158"/>
                    <a:pt x="895" y="158"/>
                    <a:pt x="895" y="158"/>
                  </a:cubicBezTo>
                  <a:cubicBezTo>
                    <a:pt x="896" y="178"/>
                    <a:pt x="892" y="203"/>
                    <a:pt x="877" y="224"/>
                  </a:cubicBezTo>
                  <a:cubicBezTo>
                    <a:pt x="859" y="248"/>
                    <a:pt x="829" y="260"/>
                    <a:pt x="788" y="260"/>
                  </a:cubicBezTo>
                  <a:cubicBezTo>
                    <a:pt x="585" y="260"/>
                    <a:pt x="585" y="260"/>
                    <a:pt x="585" y="260"/>
                  </a:cubicBezTo>
                  <a:cubicBezTo>
                    <a:pt x="414" y="306"/>
                    <a:pt x="414" y="306"/>
                    <a:pt x="414" y="306"/>
                  </a:cubicBezTo>
                  <a:cubicBezTo>
                    <a:pt x="407" y="279"/>
                    <a:pt x="407" y="279"/>
                    <a:pt x="407" y="279"/>
                  </a:cubicBezTo>
                  <a:cubicBezTo>
                    <a:pt x="583" y="232"/>
                    <a:pt x="583" y="232"/>
                    <a:pt x="583" y="232"/>
                  </a:cubicBezTo>
                  <a:cubicBezTo>
                    <a:pt x="788" y="232"/>
                    <a:pt x="788" y="232"/>
                    <a:pt x="788" y="232"/>
                  </a:cubicBezTo>
                  <a:cubicBezTo>
                    <a:pt x="819" y="232"/>
                    <a:pt x="842" y="224"/>
                    <a:pt x="854" y="207"/>
                  </a:cubicBezTo>
                  <a:cubicBezTo>
                    <a:pt x="865" y="192"/>
                    <a:pt x="868" y="173"/>
                    <a:pt x="867" y="158"/>
                  </a:cubicBezTo>
                  <a:cubicBezTo>
                    <a:pt x="864" y="129"/>
                    <a:pt x="837" y="110"/>
                    <a:pt x="808" y="110"/>
                  </a:cubicBezTo>
                  <a:cubicBezTo>
                    <a:pt x="808" y="110"/>
                    <a:pt x="808" y="110"/>
                    <a:pt x="808" y="110"/>
                  </a:cubicBezTo>
                  <a:cubicBezTo>
                    <a:pt x="732" y="110"/>
                    <a:pt x="732" y="110"/>
                    <a:pt x="732" y="110"/>
                  </a:cubicBezTo>
                  <a:cubicBezTo>
                    <a:pt x="631" y="110"/>
                    <a:pt x="631" y="110"/>
                    <a:pt x="631" y="110"/>
                  </a:cubicBezTo>
                  <a:cubicBezTo>
                    <a:pt x="437" y="0"/>
                    <a:pt x="437" y="0"/>
                    <a:pt x="437" y="0"/>
                  </a:cubicBezTo>
                  <a:cubicBezTo>
                    <a:pt x="292" y="0"/>
                    <a:pt x="292" y="0"/>
                    <a:pt x="292" y="0"/>
                  </a:cubicBezTo>
                  <a:cubicBezTo>
                    <a:pt x="243" y="21"/>
                    <a:pt x="243" y="21"/>
                    <a:pt x="243" y="21"/>
                  </a:cubicBezTo>
                  <a:cubicBezTo>
                    <a:pt x="0" y="21"/>
                    <a:pt x="0" y="21"/>
                    <a:pt x="0" y="21"/>
                  </a:cubicBezTo>
                  <a:cubicBezTo>
                    <a:pt x="0" y="318"/>
                    <a:pt x="0" y="318"/>
                    <a:pt x="0" y="318"/>
                  </a:cubicBezTo>
                  <a:cubicBezTo>
                    <a:pt x="169" y="317"/>
                    <a:pt x="169" y="317"/>
                    <a:pt x="169" y="317"/>
                  </a:cubicBezTo>
                  <a:cubicBezTo>
                    <a:pt x="429" y="395"/>
                    <a:pt x="429" y="395"/>
                    <a:pt x="429" y="395"/>
                  </a:cubicBezTo>
                  <a:cubicBezTo>
                    <a:pt x="542" y="395"/>
                    <a:pt x="542" y="395"/>
                    <a:pt x="542" y="395"/>
                  </a:cubicBezTo>
                  <a:cubicBezTo>
                    <a:pt x="981" y="267"/>
                    <a:pt x="981" y="267"/>
                    <a:pt x="981" y="267"/>
                  </a:cubicBezTo>
                  <a:cubicBezTo>
                    <a:pt x="1141" y="152"/>
                    <a:pt x="1141" y="152"/>
                    <a:pt x="1141" y="152"/>
                  </a:cubicBezTo>
                  <a:cubicBezTo>
                    <a:pt x="1141" y="152"/>
                    <a:pt x="1141" y="152"/>
                    <a:pt x="1141" y="152"/>
                  </a:cubicBezTo>
                  <a:cubicBezTo>
                    <a:pt x="1156" y="141"/>
                    <a:pt x="1165" y="123"/>
                    <a:pt x="1165" y="103"/>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sp>
          <p:nvSpPr>
            <p:cNvPr id="14" name="Freeform 592"/>
            <p:cNvSpPr>
              <a:spLocks noEditPoints="1"/>
            </p:cNvSpPr>
            <p:nvPr/>
          </p:nvSpPr>
          <p:spPr bwMode="auto">
            <a:xfrm>
              <a:off x="5972919" y="3062412"/>
              <a:ext cx="1039813" cy="638175"/>
            </a:xfrm>
            <a:custGeom>
              <a:avLst/>
              <a:gdLst>
                <a:gd name="T0" fmla="*/ 915 w 1249"/>
                <a:gd name="T1" fmla="*/ 19 h 767"/>
                <a:gd name="T2" fmla="*/ 625 w 1249"/>
                <a:gd name="T3" fmla="*/ 167 h 767"/>
                <a:gd name="T4" fmla="*/ 334 w 1249"/>
                <a:gd name="T5" fmla="*/ 19 h 767"/>
                <a:gd name="T6" fmla="*/ 0 w 1249"/>
                <a:gd name="T7" fmla="*/ 274 h 767"/>
                <a:gd name="T8" fmla="*/ 28 w 1249"/>
                <a:gd name="T9" fmla="*/ 263 h 767"/>
                <a:gd name="T10" fmla="*/ 103 w 1249"/>
                <a:gd name="T11" fmla="*/ 247 h 767"/>
                <a:gd name="T12" fmla="*/ 210 w 1249"/>
                <a:gd name="T13" fmla="*/ 259 h 767"/>
                <a:gd name="T14" fmla="*/ 334 w 1249"/>
                <a:gd name="T15" fmla="*/ 351 h 767"/>
                <a:gd name="T16" fmla="*/ 521 w 1249"/>
                <a:gd name="T17" fmla="*/ 379 h 767"/>
                <a:gd name="T18" fmla="*/ 591 w 1249"/>
                <a:gd name="T19" fmla="*/ 338 h 767"/>
                <a:gd name="T20" fmla="*/ 591 w 1249"/>
                <a:gd name="T21" fmla="*/ 767 h 767"/>
                <a:gd name="T22" fmla="*/ 652 w 1249"/>
                <a:gd name="T23" fmla="*/ 767 h 767"/>
                <a:gd name="T24" fmla="*/ 652 w 1249"/>
                <a:gd name="T25" fmla="*/ 331 h 767"/>
                <a:gd name="T26" fmla="*/ 728 w 1249"/>
                <a:gd name="T27" fmla="*/ 379 h 767"/>
                <a:gd name="T28" fmla="*/ 915 w 1249"/>
                <a:gd name="T29" fmla="*/ 351 h 767"/>
                <a:gd name="T30" fmla="*/ 1040 w 1249"/>
                <a:gd name="T31" fmla="*/ 259 h 767"/>
                <a:gd name="T32" fmla="*/ 1146 w 1249"/>
                <a:gd name="T33" fmla="*/ 247 h 767"/>
                <a:gd name="T34" fmla="*/ 1222 w 1249"/>
                <a:gd name="T35" fmla="*/ 263 h 767"/>
                <a:gd name="T36" fmla="*/ 1249 w 1249"/>
                <a:gd name="T37" fmla="*/ 274 h 767"/>
                <a:gd name="T38" fmla="*/ 915 w 1249"/>
                <a:gd name="T39" fmla="*/ 19 h 767"/>
                <a:gd name="T40" fmla="*/ 453 w 1249"/>
                <a:gd name="T41" fmla="*/ 166 h 767"/>
                <a:gd name="T42" fmla="*/ 323 w 1249"/>
                <a:gd name="T43" fmla="*/ 140 h 767"/>
                <a:gd name="T44" fmla="*/ 67 w 1249"/>
                <a:gd name="T45" fmla="*/ 219 h 767"/>
                <a:gd name="T46" fmla="*/ 187 w 1249"/>
                <a:gd name="T47" fmla="*/ 142 h 767"/>
                <a:gd name="T48" fmla="*/ 324 w 1249"/>
                <a:gd name="T49" fmla="*/ 114 h 767"/>
                <a:gd name="T50" fmla="*/ 460 w 1249"/>
                <a:gd name="T51" fmla="*/ 148 h 767"/>
                <a:gd name="T52" fmla="*/ 572 w 1249"/>
                <a:gd name="T53" fmla="*/ 239 h 767"/>
                <a:gd name="T54" fmla="*/ 453 w 1249"/>
                <a:gd name="T55" fmla="*/ 166 h 767"/>
                <a:gd name="T56" fmla="*/ 926 w 1249"/>
                <a:gd name="T57" fmla="*/ 140 h 767"/>
                <a:gd name="T58" fmla="*/ 796 w 1249"/>
                <a:gd name="T59" fmla="*/ 166 h 767"/>
                <a:gd name="T60" fmla="*/ 677 w 1249"/>
                <a:gd name="T61" fmla="*/ 239 h 767"/>
                <a:gd name="T62" fmla="*/ 790 w 1249"/>
                <a:gd name="T63" fmla="*/ 148 h 767"/>
                <a:gd name="T64" fmla="*/ 926 w 1249"/>
                <a:gd name="T65" fmla="*/ 114 h 767"/>
                <a:gd name="T66" fmla="*/ 1062 w 1249"/>
                <a:gd name="T67" fmla="*/ 142 h 767"/>
                <a:gd name="T68" fmla="*/ 1182 w 1249"/>
                <a:gd name="T69" fmla="*/ 219 h 767"/>
                <a:gd name="T70" fmla="*/ 926 w 1249"/>
                <a:gd name="T71" fmla="*/ 140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49" h="767">
                  <a:moveTo>
                    <a:pt x="915" y="19"/>
                  </a:moveTo>
                  <a:cubicBezTo>
                    <a:pt x="708" y="0"/>
                    <a:pt x="644" y="104"/>
                    <a:pt x="625" y="167"/>
                  </a:cubicBezTo>
                  <a:cubicBezTo>
                    <a:pt x="605" y="104"/>
                    <a:pt x="542" y="0"/>
                    <a:pt x="334" y="19"/>
                  </a:cubicBezTo>
                  <a:cubicBezTo>
                    <a:pt x="95" y="42"/>
                    <a:pt x="0" y="274"/>
                    <a:pt x="0" y="274"/>
                  </a:cubicBezTo>
                  <a:cubicBezTo>
                    <a:pt x="4" y="270"/>
                    <a:pt x="25" y="264"/>
                    <a:pt x="28" y="263"/>
                  </a:cubicBezTo>
                  <a:cubicBezTo>
                    <a:pt x="52" y="255"/>
                    <a:pt x="78" y="249"/>
                    <a:pt x="103" y="247"/>
                  </a:cubicBezTo>
                  <a:cubicBezTo>
                    <a:pt x="139" y="245"/>
                    <a:pt x="175" y="248"/>
                    <a:pt x="210" y="259"/>
                  </a:cubicBezTo>
                  <a:cubicBezTo>
                    <a:pt x="262" y="275"/>
                    <a:pt x="289" y="322"/>
                    <a:pt x="334" y="351"/>
                  </a:cubicBezTo>
                  <a:cubicBezTo>
                    <a:pt x="410" y="399"/>
                    <a:pt x="468" y="393"/>
                    <a:pt x="521" y="379"/>
                  </a:cubicBezTo>
                  <a:cubicBezTo>
                    <a:pt x="521" y="379"/>
                    <a:pt x="559" y="372"/>
                    <a:pt x="591" y="338"/>
                  </a:cubicBezTo>
                  <a:cubicBezTo>
                    <a:pt x="591" y="767"/>
                    <a:pt x="591" y="767"/>
                    <a:pt x="591" y="767"/>
                  </a:cubicBezTo>
                  <a:cubicBezTo>
                    <a:pt x="652" y="767"/>
                    <a:pt x="652" y="767"/>
                    <a:pt x="652" y="767"/>
                  </a:cubicBezTo>
                  <a:cubicBezTo>
                    <a:pt x="652" y="331"/>
                    <a:pt x="652" y="331"/>
                    <a:pt x="652" y="331"/>
                  </a:cubicBezTo>
                  <a:cubicBezTo>
                    <a:pt x="685" y="371"/>
                    <a:pt x="728" y="379"/>
                    <a:pt x="728" y="379"/>
                  </a:cubicBezTo>
                  <a:cubicBezTo>
                    <a:pt x="782" y="393"/>
                    <a:pt x="840" y="399"/>
                    <a:pt x="915" y="351"/>
                  </a:cubicBezTo>
                  <a:cubicBezTo>
                    <a:pt x="961" y="322"/>
                    <a:pt x="988" y="275"/>
                    <a:pt x="1040" y="259"/>
                  </a:cubicBezTo>
                  <a:cubicBezTo>
                    <a:pt x="1074" y="248"/>
                    <a:pt x="1110" y="245"/>
                    <a:pt x="1146" y="247"/>
                  </a:cubicBezTo>
                  <a:cubicBezTo>
                    <a:pt x="1171" y="249"/>
                    <a:pt x="1197" y="255"/>
                    <a:pt x="1222" y="263"/>
                  </a:cubicBezTo>
                  <a:cubicBezTo>
                    <a:pt x="1225" y="264"/>
                    <a:pt x="1243" y="270"/>
                    <a:pt x="1249" y="274"/>
                  </a:cubicBezTo>
                  <a:cubicBezTo>
                    <a:pt x="1249" y="274"/>
                    <a:pt x="1154" y="42"/>
                    <a:pt x="915" y="19"/>
                  </a:cubicBezTo>
                  <a:close/>
                  <a:moveTo>
                    <a:pt x="453" y="166"/>
                  </a:moveTo>
                  <a:cubicBezTo>
                    <a:pt x="411" y="150"/>
                    <a:pt x="367" y="140"/>
                    <a:pt x="323" y="140"/>
                  </a:cubicBezTo>
                  <a:cubicBezTo>
                    <a:pt x="235" y="138"/>
                    <a:pt x="148" y="172"/>
                    <a:pt x="67" y="219"/>
                  </a:cubicBezTo>
                  <a:cubicBezTo>
                    <a:pt x="103" y="187"/>
                    <a:pt x="144" y="160"/>
                    <a:pt x="187" y="142"/>
                  </a:cubicBezTo>
                  <a:cubicBezTo>
                    <a:pt x="230" y="123"/>
                    <a:pt x="277" y="114"/>
                    <a:pt x="324" y="114"/>
                  </a:cubicBezTo>
                  <a:cubicBezTo>
                    <a:pt x="370" y="115"/>
                    <a:pt x="417" y="126"/>
                    <a:pt x="460" y="148"/>
                  </a:cubicBezTo>
                  <a:cubicBezTo>
                    <a:pt x="502" y="169"/>
                    <a:pt x="541" y="199"/>
                    <a:pt x="572" y="239"/>
                  </a:cubicBezTo>
                  <a:cubicBezTo>
                    <a:pt x="536" y="207"/>
                    <a:pt x="495" y="184"/>
                    <a:pt x="453" y="166"/>
                  </a:cubicBezTo>
                  <a:close/>
                  <a:moveTo>
                    <a:pt x="926" y="140"/>
                  </a:moveTo>
                  <a:cubicBezTo>
                    <a:pt x="882" y="140"/>
                    <a:pt x="838" y="150"/>
                    <a:pt x="796" y="166"/>
                  </a:cubicBezTo>
                  <a:cubicBezTo>
                    <a:pt x="754" y="184"/>
                    <a:pt x="714" y="207"/>
                    <a:pt x="677" y="239"/>
                  </a:cubicBezTo>
                  <a:cubicBezTo>
                    <a:pt x="708" y="199"/>
                    <a:pt x="747" y="169"/>
                    <a:pt x="790" y="148"/>
                  </a:cubicBezTo>
                  <a:cubicBezTo>
                    <a:pt x="832" y="126"/>
                    <a:pt x="879" y="115"/>
                    <a:pt x="926" y="114"/>
                  </a:cubicBezTo>
                  <a:cubicBezTo>
                    <a:pt x="972" y="114"/>
                    <a:pt x="1019" y="123"/>
                    <a:pt x="1062" y="142"/>
                  </a:cubicBezTo>
                  <a:cubicBezTo>
                    <a:pt x="1106" y="160"/>
                    <a:pt x="1146" y="187"/>
                    <a:pt x="1182" y="219"/>
                  </a:cubicBezTo>
                  <a:cubicBezTo>
                    <a:pt x="1101" y="172"/>
                    <a:pt x="1014" y="138"/>
                    <a:pt x="926" y="140"/>
                  </a:cubicBezTo>
                  <a:close/>
                </a:path>
              </a:pathLst>
            </a:custGeom>
            <a:solidFill>
              <a:srgbClr val="F9F7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35738B"/>
                </a:solidFill>
                <a:cs typeface="Arial" charset="0"/>
              </a:endParaRPr>
            </a:p>
          </p:txBody>
        </p:sp>
      </p:grpSp>
    </p:spTree>
    <p:extLst>
      <p:ext uri="{BB962C8B-B14F-4D97-AF65-F5344CB8AC3E}">
        <p14:creationId xmlns:p14="http://schemas.microsoft.com/office/powerpoint/2010/main" val="3180929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1691680" y="1340768"/>
            <a:ext cx="1067392" cy="1008112"/>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fontAlgn="base">
              <a:spcBef>
                <a:spcPct val="0"/>
              </a:spcBef>
              <a:spcAft>
                <a:spcPct val="0"/>
              </a:spcAft>
            </a:pPr>
            <a:endParaRPr lang="fr-FR" b="1" dirty="0">
              <a:solidFill>
                <a:prstClr val="white"/>
              </a:solidFill>
            </a:endParaRPr>
          </a:p>
        </p:txBody>
      </p:sp>
      <p:sp>
        <p:nvSpPr>
          <p:cNvPr id="2" name="Titre 1"/>
          <p:cNvSpPr>
            <a:spLocks noGrp="1"/>
          </p:cNvSpPr>
          <p:nvPr>
            <p:ph type="title"/>
          </p:nvPr>
        </p:nvSpPr>
        <p:spPr/>
        <p:txBody>
          <a:bodyPr/>
          <a:lstStyle/>
          <a:p>
            <a:r>
              <a:rPr lang="fr-FR" dirty="0"/>
              <a:t>OS3 - Une Europe plus connectée  (FEDER) </a:t>
            </a:r>
          </a:p>
        </p:txBody>
      </p:sp>
      <p:sp>
        <p:nvSpPr>
          <p:cNvPr id="4" name="Espace réservé du numéro de diapositive 3"/>
          <p:cNvSpPr>
            <a:spLocks noGrp="1"/>
          </p:cNvSpPr>
          <p:nvPr>
            <p:ph type="sldNum" sz="quarter" idx="12"/>
          </p:nvPr>
        </p:nvSpPr>
        <p:spPr/>
        <p:txBody>
          <a:bodyPr/>
          <a:lstStyle/>
          <a:p>
            <a:pPr>
              <a:defRPr/>
            </a:pPr>
            <a:fld id="{5B0CE288-99A6-4CFA-8435-A5A314634F2A}" type="slidenum">
              <a:rPr lang="fr-FR" smtClean="0">
                <a:solidFill>
                  <a:prstClr val="white"/>
                </a:solidFill>
              </a:rPr>
              <a:pPr>
                <a:defRPr/>
              </a:pPr>
              <a:t>9</a:t>
            </a:fld>
            <a:endParaRPr lang="fr-FR">
              <a:solidFill>
                <a:prstClr val="white"/>
              </a:solidFill>
            </a:endParaRPr>
          </a:p>
        </p:txBody>
      </p:sp>
      <p:graphicFrame>
        <p:nvGraphicFramePr>
          <p:cNvPr id="5" name="Diagramme 4"/>
          <p:cNvGraphicFramePr/>
          <p:nvPr>
            <p:extLst>
              <p:ext uri="{D42A27DB-BD31-4B8C-83A1-F6EECF244321}">
                <p14:modId xmlns:p14="http://schemas.microsoft.com/office/powerpoint/2010/main" val="505939657"/>
              </p:ext>
            </p:extLst>
          </p:nvPr>
        </p:nvGraphicFramePr>
        <p:xfrm>
          <a:off x="467544" y="2132856"/>
          <a:ext cx="8280920" cy="252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llipse 5"/>
          <p:cNvSpPr/>
          <p:nvPr/>
        </p:nvSpPr>
        <p:spPr>
          <a:xfrm>
            <a:off x="6084168" y="188640"/>
            <a:ext cx="1152128" cy="1152128"/>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ase">
              <a:spcBef>
                <a:spcPct val="0"/>
              </a:spcBef>
              <a:spcAft>
                <a:spcPct val="0"/>
              </a:spcAft>
            </a:pPr>
            <a:r>
              <a:rPr lang="fr-FR" b="1" dirty="0">
                <a:solidFill>
                  <a:prstClr val="white"/>
                </a:solidFill>
              </a:rPr>
              <a:t>0,2 Mds €</a:t>
            </a:r>
          </a:p>
        </p:txBody>
      </p:sp>
      <p:sp>
        <p:nvSpPr>
          <p:cNvPr id="9" name="Freeform 214"/>
          <p:cNvSpPr>
            <a:spLocks noEditPoints="1"/>
          </p:cNvSpPr>
          <p:nvPr/>
        </p:nvSpPr>
        <p:spPr bwMode="auto">
          <a:xfrm>
            <a:off x="1894976" y="1556791"/>
            <a:ext cx="660800" cy="576066"/>
          </a:xfrm>
          <a:custGeom>
            <a:avLst/>
            <a:gdLst>
              <a:gd name="T0" fmla="*/ 10 w 87"/>
              <a:gd name="T1" fmla="*/ 33 h 90"/>
              <a:gd name="T2" fmla="*/ 19 w 87"/>
              <a:gd name="T3" fmla="*/ 38 h 90"/>
              <a:gd name="T4" fmla="*/ 20 w 87"/>
              <a:gd name="T5" fmla="*/ 37 h 90"/>
              <a:gd name="T6" fmla="*/ 11 w 87"/>
              <a:gd name="T7" fmla="*/ 32 h 90"/>
              <a:gd name="T8" fmla="*/ 10 w 87"/>
              <a:gd name="T9" fmla="*/ 33 h 90"/>
              <a:gd name="T10" fmla="*/ 75 w 87"/>
              <a:gd name="T11" fmla="*/ 4 h 90"/>
              <a:gd name="T12" fmla="*/ 72 w 87"/>
              <a:gd name="T13" fmla="*/ 10 h 90"/>
              <a:gd name="T14" fmla="*/ 65 w 87"/>
              <a:gd name="T15" fmla="*/ 7 h 90"/>
              <a:gd name="T16" fmla="*/ 68 w 87"/>
              <a:gd name="T17" fmla="*/ 1 h 90"/>
              <a:gd name="T18" fmla="*/ 75 w 87"/>
              <a:gd name="T19" fmla="*/ 4 h 90"/>
              <a:gd name="T20" fmla="*/ 10 w 87"/>
              <a:gd name="T21" fmla="*/ 29 h 90"/>
              <a:gd name="T22" fmla="*/ 7 w 87"/>
              <a:gd name="T23" fmla="*/ 35 h 90"/>
              <a:gd name="T24" fmla="*/ 1 w 87"/>
              <a:gd name="T25" fmla="*/ 32 h 90"/>
              <a:gd name="T26" fmla="*/ 4 w 87"/>
              <a:gd name="T27" fmla="*/ 26 h 90"/>
              <a:gd name="T28" fmla="*/ 10 w 87"/>
              <a:gd name="T29" fmla="*/ 29 h 90"/>
              <a:gd name="T30" fmla="*/ 39 w 87"/>
              <a:gd name="T31" fmla="*/ 42 h 90"/>
              <a:gd name="T32" fmla="*/ 29 w 87"/>
              <a:gd name="T33" fmla="*/ 33 h 90"/>
              <a:gd name="T34" fmla="*/ 19 w 87"/>
              <a:gd name="T35" fmla="*/ 43 h 90"/>
              <a:gd name="T36" fmla="*/ 30 w 87"/>
              <a:gd name="T37" fmla="*/ 52 h 90"/>
              <a:gd name="T38" fmla="*/ 39 w 87"/>
              <a:gd name="T39" fmla="*/ 42 h 90"/>
              <a:gd name="T40" fmla="*/ 24 w 87"/>
              <a:gd name="T41" fmla="*/ 86 h 90"/>
              <a:gd name="T42" fmla="*/ 37 w 87"/>
              <a:gd name="T43" fmla="*/ 87 h 90"/>
              <a:gd name="T44" fmla="*/ 38 w 87"/>
              <a:gd name="T45" fmla="*/ 74 h 90"/>
              <a:gd name="T46" fmla="*/ 25 w 87"/>
              <a:gd name="T47" fmla="*/ 73 h 90"/>
              <a:gd name="T48" fmla="*/ 24 w 87"/>
              <a:gd name="T49" fmla="*/ 86 h 90"/>
              <a:gd name="T50" fmla="*/ 86 w 87"/>
              <a:gd name="T51" fmla="*/ 45 h 90"/>
              <a:gd name="T52" fmla="*/ 83 w 87"/>
              <a:gd name="T53" fmla="*/ 51 h 90"/>
              <a:gd name="T54" fmla="*/ 77 w 87"/>
              <a:gd name="T55" fmla="*/ 49 h 90"/>
              <a:gd name="T56" fmla="*/ 80 w 87"/>
              <a:gd name="T57" fmla="*/ 42 h 90"/>
              <a:gd name="T58" fmla="*/ 86 w 87"/>
              <a:gd name="T59" fmla="*/ 45 h 90"/>
              <a:gd name="T60" fmla="*/ 72 w 87"/>
              <a:gd name="T61" fmla="*/ 26 h 90"/>
              <a:gd name="T62" fmla="*/ 66 w 87"/>
              <a:gd name="T63" fmla="*/ 39 h 90"/>
              <a:gd name="T64" fmla="*/ 54 w 87"/>
              <a:gd name="T65" fmla="*/ 33 h 90"/>
              <a:gd name="T66" fmla="*/ 59 w 87"/>
              <a:gd name="T67" fmla="*/ 21 h 90"/>
              <a:gd name="T68" fmla="*/ 72 w 87"/>
              <a:gd name="T69" fmla="*/ 26 h 90"/>
              <a:gd name="T70" fmla="*/ 39 w 87"/>
              <a:gd name="T71" fmla="*/ 39 h 90"/>
              <a:gd name="T72" fmla="*/ 53 w 87"/>
              <a:gd name="T73" fmla="*/ 34 h 90"/>
              <a:gd name="T74" fmla="*/ 53 w 87"/>
              <a:gd name="T75" fmla="*/ 32 h 90"/>
              <a:gd name="T76" fmla="*/ 38 w 87"/>
              <a:gd name="T77" fmla="*/ 37 h 90"/>
              <a:gd name="T78" fmla="*/ 39 w 87"/>
              <a:gd name="T79" fmla="*/ 39 h 90"/>
              <a:gd name="T80" fmla="*/ 70 w 87"/>
              <a:gd name="T81" fmla="*/ 37 h 90"/>
              <a:gd name="T82" fmla="*/ 77 w 87"/>
              <a:gd name="T83" fmla="*/ 44 h 90"/>
              <a:gd name="T84" fmla="*/ 79 w 87"/>
              <a:gd name="T85" fmla="*/ 42 h 90"/>
              <a:gd name="T86" fmla="*/ 71 w 87"/>
              <a:gd name="T87" fmla="*/ 36 h 90"/>
              <a:gd name="T88" fmla="*/ 70 w 87"/>
              <a:gd name="T89" fmla="*/ 37 h 90"/>
              <a:gd name="T90" fmla="*/ 67 w 87"/>
              <a:gd name="T91" fmla="*/ 20 h 90"/>
              <a:gd name="T92" fmla="*/ 69 w 87"/>
              <a:gd name="T93" fmla="*/ 11 h 90"/>
              <a:gd name="T94" fmla="*/ 67 w 87"/>
              <a:gd name="T95" fmla="*/ 10 h 90"/>
              <a:gd name="T96" fmla="*/ 65 w 87"/>
              <a:gd name="T97" fmla="*/ 20 h 90"/>
              <a:gd name="T98" fmla="*/ 67 w 87"/>
              <a:gd name="T99" fmla="*/ 20 h 90"/>
              <a:gd name="T100" fmla="*/ 29 w 87"/>
              <a:gd name="T101" fmla="*/ 53 h 90"/>
              <a:gd name="T102" fmla="*/ 30 w 87"/>
              <a:gd name="T103" fmla="*/ 70 h 90"/>
              <a:gd name="T104" fmla="*/ 32 w 87"/>
              <a:gd name="T105" fmla="*/ 70 h 90"/>
              <a:gd name="T106" fmla="*/ 31 w 87"/>
              <a:gd name="T107" fmla="*/ 53 h 90"/>
              <a:gd name="T108" fmla="*/ 29 w 87"/>
              <a:gd name="T109" fmla="*/ 5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7" h="90">
                <a:moveTo>
                  <a:pt x="10" y="33"/>
                </a:moveTo>
                <a:cubicBezTo>
                  <a:pt x="19" y="38"/>
                  <a:pt x="19" y="38"/>
                  <a:pt x="19" y="38"/>
                </a:cubicBezTo>
                <a:cubicBezTo>
                  <a:pt x="20" y="38"/>
                  <a:pt x="20" y="37"/>
                  <a:pt x="20" y="37"/>
                </a:cubicBezTo>
                <a:cubicBezTo>
                  <a:pt x="11" y="32"/>
                  <a:pt x="11" y="32"/>
                  <a:pt x="11" y="32"/>
                </a:cubicBezTo>
                <a:cubicBezTo>
                  <a:pt x="11" y="32"/>
                  <a:pt x="11" y="33"/>
                  <a:pt x="10" y="33"/>
                </a:cubicBezTo>
                <a:close/>
                <a:moveTo>
                  <a:pt x="75" y="4"/>
                </a:moveTo>
                <a:cubicBezTo>
                  <a:pt x="75" y="7"/>
                  <a:pt x="74" y="9"/>
                  <a:pt x="72" y="10"/>
                </a:cubicBezTo>
                <a:cubicBezTo>
                  <a:pt x="69" y="11"/>
                  <a:pt x="66" y="10"/>
                  <a:pt x="65" y="7"/>
                </a:cubicBezTo>
                <a:cubicBezTo>
                  <a:pt x="65" y="5"/>
                  <a:pt x="66" y="2"/>
                  <a:pt x="68" y="1"/>
                </a:cubicBezTo>
                <a:cubicBezTo>
                  <a:pt x="71" y="0"/>
                  <a:pt x="74" y="2"/>
                  <a:pt x="75" y="4"/>
                </a:cubicBezTo>
                <a:close/>
                <a:moveTo>
                  <a:pt x="10" y="29"/>
                </a:moveTo>
                <a:cubicBezTo>
                  <a:pt x="11" y="31"/>
                  <a:pt x="10" y="34"/>
                  <a:pt x="7" y="35"/>
                </a:cubicBezTo>
                <a:cubicBezTo>
                  <a:pt x="5" y="36"/>
                  <a:pt x="2" y="34"/>
                  <a:pt x="1" y="32"/>
                </a:cubicBezTo>
                <a:cubicBezTo>
                  <a:pt x="0" y="29"/>
                  <a:pt x="2" y="27"/>
                  <a:pt x="4" y="26"/>
                </a:cubicBezTo>
                <a:cubicBezTo>
                  <a:pt x="7" y="25"/>
                  <a:pt x="9" y="26"/>
                  <a:pt x="10" y="29"/>
                </a:cubicBezTo>
                <a:close/>
                <a:moveTo>
                  <a:pt x="39" y="42"/>
                </a:moveTo>
                <a:cubicBezTo>
                  <a:pt x="39" y="37"/>
                  <a:pt x="34" y="32"/>
                  <a:pt x="29" y="33"/>
                </a:cubicBezTo>
                <a:cubicBezTo>
                  <a:pt x="23" y="33"/>
                  <a:pt x="19" y="38"/>
                  <a:pt x="19" y="43"/>
                </a:cubicBezTo>
                <a:cubicBezTo>
                  <a:pt x="20" y="48"/>
                  <a:pt x="24" y="53"/>
                  <a:pt x="30" y="52"/>
                </a:cubicBezTo>
                <a:cubicBezTo>
                  <a:pt x="35" y="52"/>
                  <a:pt x="39" y="47"/>
                  <a:pt x="39" y="42"/>
                </a:cubicBezTo>
                <a:close/>
                <a:moveTo>
                  <a:pt x="24" y="86"/>
                </a:moveTo>
                <a:cubicBezTo>
                  <a:pt x="28" y="90"/>
                  <a:pt x="33" y="90"/>
                  <a:pt x="37" y="87"/>
                </a:cubicBezTo>
                <a:cubicBezTo>
                  <a:pt x="41" y="83"/>
                  <a:pt x="41" y="78"/>
                  <a:pt x="38" y="74"/>
                </a:cubicBezTo>
                <a:cubicBezTo>
                  <a:pt x="34" y="70"/>
                  <a:pt x="28" y="70"/>
                  <a:pt x="25" y="73"/>
                </a:cubicBezTo>
                <a:cubicBezTo>
                  <a:pt x="21" y="77"/>
                  <a:pt x="21" y="82"/>
                  <a:pt x="24" y="86"/>
                </a:cubicBezTo>
                <a:close/>
                <a:moveTo>
                  <a:pt x="86" y="45"/>
                </a:moveTo>
                <a:cubicBezTo>
                  <a:pt x="87" y="48"/>
                  <a:pt x="86" y="51"/>
                  <a:pt x="83" y="51"/>
                </a:cubicBezTo>
                <a:cubicBezTo>
                  <a:pt x="81" y="52"/>
                  <a:pt x="78" y="51"/>
                  <a:pt x="77" y="49"/>
                </a:cubicBezTo>
                <a:cubicBezTo>
                  <a:pt x="76" y="46"/>
                  <a:pt x="78" y="43"/>
                  <a:pt x="80" y="42"/>
                </a:cubicBezTo>
                <a:cubicBezTo>
                  <a:pt x="83" y="41"/>
                  <a:pt x="85" y="43"/>
                  <a:pt x="86" y="45"/>
                </a:cubicBezTo>
                <a:close/>
                <a:moveTo>
                  <a:pt x="72" y="26"/>
                </a:moveTo>
                <a:cubicBezTo>
                  <a:pt x="73" y="31"/>
                  <a:pt x="71" y="37"/>
                  <a:pt x="66" y="39"/>
                </a:cubicBezTo>
                <a:cubicBezTo>
                  <a:pt x="61" y="41"/>
                  <a:pt x="55" y="38"/>
                  <a:pt x="54" y="33"/>
                </a:cubicBezTo>
                <a:cubicBezTo>
                  <a:pt x="52" y="28"/>
                  <a:pt x="54" y="23"/>
                  <a:pt x="59" y="21"/>
                </a:cubicBezTo>
                <a:cubicBezTo>
                  <a:pt x="64" y="19"/>
                  <a:pt x="70" y="21"/>
                  <a:pt x="72" y="26"/>
                </a:cubicBezTo>
                <a:close/>
                <a:moveTo>
                  <a:pt x="39" y="39"/>
                </a:moveTo>
                <a:cubicBezTo>
                  <a:pt x="53" y="34"/>
                  <a:pt x="53" y="34"/>
                  <a:pt x="53" y="34"/>
                </a:cubicBezTo>
                <a:cubicBezTo>
                  <a:pt x="53" y="34"/>
                  <a:pt x="53" y="33"/>
                  <a:pt x="53" y="32"/>
                </a:cubicBezTo>
                <a:cubicBezTo>
                  <a:pt x="38" y="37"/>
                  <a:pt x="38" y="37"/>
                  <a:pt x="38" y="37"/>
                </a:cubicBezTo>
                <a:cubicBezTo>
                  <a:pt x="39" y="38"/>
                  <a:pt x="39" y="39"/>
                  <a:pt x="39" y="39"/>
                </a:cubicBezTo>
                <a:close/>
                <a:moveTo>
                  <a:pt x="70" y="37"/>
                </a:moveTo>
                <a:cubicBezTo>
                  <a:pt x="77" y="44"/>
                  <a:pt x="77" y="44"/>
                  <a:pt x="77" y="44"/>
                </a:cubicBezTo>
                <a:cubicBezTo>
                  <a:pt x="78" y="43"/>
                  <a:pt x="78" y="43"/>
                  <a:pt x="79" y="42"/>
                </a:cubicBezTo>
                <a:cubicBezTo>
                  <a:pt x="71" y="36"/>
                  <a:pt x="71" y="36"/>
                  <a:pt x="71" y="36"/>
                </a:cubicBezTo>
                <a:cubicBezTo>
                  <a:pt x="70" y="36"/>
                  <a:pt x="70" y="37"/>
                  <a:pt x="70" y="37"/>
                </a:cubicBezTo>
                <a:close/>
                <a:moveTo>
                  <a:pt x="67" y="20"/>
                </a:moveTo>
                <a:cubicBezTo>
                  <a:pt x="69" y="11"/>
                  <a:pt x="69" y="11"/>
                  <a:pt x="69" y="11"/>
                </a:cubicBezTo>
                <a:cubicBezTo>
                  <a:pt x="69" y="11"/>
                  <a:pt x="68" y="11"/>
                  <a:pt x="67" y="10"/>
                </a:cubicBezTo>
                <a:cubicBezTo>
                  <a:pt x="65" y="20"/>
                  <a:pt x="65" y="20"/>
                  <a:pt x="65" y="20"/>
                </a:cubicBezTo>
                <a:cubicBezTo>
                  <a:pt x="65" y="20"/>
                  <a:pt x="66" y="20"/>
                  <a:pt x="67" y="20"/>
                </a:cubicBezTo>
                <a:close/>
                <a:moveTo>
                  <a:pt x="29" y="53"/>
                </a:moveTo>
                <a:cubicBezTo>
                  <a:pt x="30" y="70"/>
                  <a:pt x="30" y="70"/>
                  <a:pt x="30" y="70"/>
                </a:cubicBezTo>
                <a:cubicBezTo>
                  <a:pt x="30" y="70"/>
                  <a:pt x="31" y="70"/>
                  <a:pt x="32" y="70"/>
                </a:cubicBezTo>
                <a:cubicBezTo>
                  <a:pt x="31" y="53"/>
                  <a:pt x="31" y="53"/>
                  <a:pt x="31" y="53"/>
                </a:cubicBezTo>
                <a:cubicBezTo>
                  <a:pt x="30" y="53"/>
                  <a:pt x="29" y="53"/>
                  <a:pt x="29"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dirty="0">
              <a:solidFill>
                <a:prstClr val="white"/>
              </a:solidFill>
              <a:cs typeface="Arial" charset="0"/>
            </a:endParaRPr>
          </a:p>
        </p:txBody>
      </p:sp>
    </p:spTree>
    <p:extLst>
      <p:ext uri="{BB962C8B-B14F-4D97-AF65-F5344CB8AC3E}">
        <p14:creationId xmlns:p14="http://schemas.microsoft.com/office/powerpoint/2010/main" val="2824495222"/>
      </p:ext>
    </p:extLst>
  </p:cSld>
  <p:clrMapOvr>
    <a:masterClrMapping/>
  </p:clrMapOvr>
</p:sld>
</file>

<file path=ppt/theme/theme1.xml><?xml version="1.0" encoding="utf-8"?>
<a:theme xmlns:a="http://schemas.openxmlformats.org/drawingml/2006/main" name="EEF_generique">
  <a:themeElements>
    <a:clrScheme name="EEF_generique">
      <a:dk1>
        <a:srgbClr val="35738B"/>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EF_generique">
  <a:themeElements>
    <a:clrScheme name="EEF_generique">
      <a:dk1>
        <a:srgbClr val="35738B"/>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EEF_generique">
  <a:themeElements>
    <a:clrScheme name="EEF_generique">
      <a:dk1>
        <a:srgbClr val="35738B"/>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3251</Words>
  <Application>Microsoft Office PowerPoint</Application>
  <PresentationFormat>Affichage à l'écran (4:3)</PresentationFormat>
  <Paragraphs>378</Paragraphs>
  <Slides>25</Slides>
  <Notes>10</Notes>
  <HiddenSlides>0</HiddenSlides>
  <MMClips>0</MMClips>
  <ScaleCrop>false</ScaleCrop>
  <HeadingPairs>
    <vt:vector size="6" baseType="variant">
      <vt:variant>
        <vt:lpstr>Polices utilisées</vt:lpstr>
      </vt:variant>
      <vt:variant>
        <vt:i4>3</vt:i4>
      </vt:variant>
      <vt:variant>
        <vt:lpstr>Thème</vt:lpstr>
      </vt:variant>
      <vt:variant>
        <vt:i4>3</vt:i4>
      </vt:variant>
      <vt:variant>
        <vt:lpstr>Titres des diapositives</vt:lpstr>
      </vt:variant>
      <vt:variant>
        <vt:i4>25</vt:i4>
      </vt:variant>
    </vt:vector>
  </HeadingPairs>
  <TitlesOfParts>
    <vt:vector size="31" baseType="lpstr">
      <vt:lpstr>Arial</vt:lpstr>
      <vt:lpstr>Calibri</vt:lpstr>
      <vt:lpstr>Wingdings</vt:lpstr>
      <vt:lpstr>EEF_generique</vt:lpstr>
      <vt:lpstr>1_EEF_generique</vt:lpstr>
      <vt:lpstr>2_EEF_generique</vt:lpstr>
      <vt:lpstr>Politique de cohésion 2021-2027 Maison de l’Europe de Paris</vt:lpstr>
      <vt:lpstr>Programmation 2021-2027  </vt:lpstr>
      <vt:lpstr>Panorama des fonds européens 2021-2027</vt:lpstr>
      <vt:lpstr>Présentation PowerPoint</vt:lpstr>
      <vt:lpstr>Répartition des crédits FEDER – FSE+  - FTJ par  OS </vt:lpstr>
      <vt:lpstr>Etat des discussions sur l’Accord de Partenariat</vt:lpstr>
      <vt:lpstr>OS1 - Une Europe plus intelligente  (FEDER)</vt:lpstr>
      <vt:lpstr>OS2 - Une Europe plus verte   (FEDER )</vt:lpstr>
      <vt:lpstr>OS3 - Une Europe plus connectée  (FEDER) </vt:lpstr>
      <vt:lpstr>OS4 - Une Europe plus sociale (FEDER)</vt:lpstr>
      <vt:lpstr>OS5 - Une Europe plus proche des citoyens (FEDER/FEAMPA)</vt:lpstr>
      <vt:lpstr>Ressources dédiées aux  stratégies territoriales dans la programmation 21-27</vt:lpstr>
      <vt:lpstr>Accord de Partenariat 21-27 : volet logement</vt:lpstr>
      <vt:lpstr>Accord de Partenariat 21-27 : volet logement</vt:lpstr>
      <vt:lpstr>Accord de Partenariat 21-27 : Volet logement</vt:lpstr>
      <vt:lpstr>Accord de Partenariat 21-27 : Volet logement</vt:lpstr>
      <vt:lpstr>Accord de Partenariat 21-27 : Volet logement</vt:lpstr>
      <vt:lpstr>Accord de Partenariat 21-27 : volet logement</vt:lpstr>
      <vt:lpstr>Accord de Partenariat 21-27 : Volet logement</vt:lpstr>
      <vt:lpstr>Accord de Partenariat 21-27 : Volet logement</vt:lpstr>
      <vt:lpstr>Accord de Partenariat 21-27 : Volet logement</vt:lpstr>
      <vt:lpstr>Accord de partenariat : perspectives suite au dépôt de l’AP</vt:lpstr>
      <vt:lpstr>Calendrier de dépôt des programmes 21-27</vt:lpstr>
      <vt:lpstr>2-Tour de table sur le dépôt des programmes</vt:lpstr>
      <vt:lpstr>MERCI POUR VOTRE ATTENTION !</vt:lpstr>
    </vt:vector>
  </TitlesOfParts>
  <Company>Datar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Programmation 2021-2027</dc:title>
  <dc:creator>LAPENNE Valerie</dc:creator>
  <cp:lastModifiedBy>Laurent GHEKIERE</cp:lastModifiedBy>
  <cp:revision>45</cp:revision>
  <dcterms:created xsi:type="dcterms:W3CDTF">2022-02-03T08:59:57Z</dcterms:created>
  <dcterms:modified xsi:type="dcterms:W3CDTF">2022-03-06T16:34:21Z</dcterms:modified>
</cp:coreProperties>
</file>